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86" r:id="rId7"/>
    <p:sldId id="288" r:id="rId8"/>
    <p:sldId id="289" r:id="rId9"/>
    <p:sldId id="297" r:id="rId10"/>
    <p:sldId id="290" r:id="rId11"/>
    <p:sldId id="291" r:id="rId12"/>
    <p:sldId id="298" r:id="rId13"/>
    <p:sldId id="299" r:id="rId14"/>
    <p:sldId id="292" r:id="rId15"/>
    <p:sldId id="2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5646" autoAdjust="0"/>
  </p:normalViewPr>
  <p:slideViewPr>
    <p:cSldViewPr snapToGrid="0">
      <p:cViewPr>
        <p:scale>
          <a:sx n="43" d="100"/>
          <a:sy n="43" d="100"/>
        </p:scale>
        <p:origin x="1071" y="933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9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8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4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9692640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5E425B-455F-127B-1647-045FD094F15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67493" y="2087561"/>
            <a:ext cx="2693306" cy="389054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+mn-lt"/>
              </a:defRPr>
            </a:lvl2pPr>
            <a:lvl3pPr marL="914400" indent="0">
              <a:buNone/>
              <a:defRPr sz="2000">
                <a:latin typeface="+mn-lt"/>
              </a:defRPr>
            </a:lvl3pPr>
            <a:lvl4pPr marL="1371600" indent="0">
              <a:buNone/>
              <a:defRPr sz="2000">
                <a:latin typeface="+mn-lt"/>
              </a:defRPr>
            </a:lvl4pPr>
            <a:lvl5pPr marL="182880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0" y="2087563"/>
            <a:ext cx="6730274" cy="389054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9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347663" indent="0" algn="ctr"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marL="6858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3pPr>
            <a:lvl4pPr marL="9144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4pPr>
            <a:lvl5pPr marL="1143000" indent="0" algn="ctr">
              <a:buFont typeface="Arial" panose="020B0604020202020204" pitchFamily="34" charset="0"/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656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anchor="ctr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26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3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1" r:id="rId5"/>
    <p:sldLayoutId id="2147483659" r:id="rId6"/>
    <p:sldLayoutId id="2147483668" r:id="rId7"/>
    <p:sldLayoutId id="2147483669" r:id="rId8"/>
    <p:sldLayoutId id="2147483675" r:id="rId9"/>
    <p:sldLayoutId id="2147483677" r:id="rId10"/>
    <p:sldLayoutId id="2147483676" r:id="rId11"/>
    <p:sldLayoutId id="2147483661" r:id="rId12"/>
    <p:sldLayoutId id="2147483666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rthcenters.org/" TargetMode="External"/><Relationship Id="rId3" Type="http://schemas.openxmlformats.org/officeDocument/2006/relationships/hyperlink" Target="https://www.nature.com/articles/s41431-021-00882-1" TargetMode="External"/><Relationship Id="rId7" Type="http://schemas.openxmlformats.org/officeDocument/2006/relationships/hyperlink" Target="https://www.nj.gov/health/maternal/mortality-review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nj.gov/health/chs/stats/vital/" TargetMode="External"/><Relationship Id="rId5" Type="http://schemas.openxmlformats.org/officeDocument/2006/relationships/hyperlink" Target="https://www.njconsumeraffairs.gov/nur/Pages/default.aspx" TargetMode="External"/><Relationship Id="rId4" Type="http://schemas.openxmlformats.org/officeDocument/2006/relationships/hyperlink" Target="https://onlinelibrary.wiley.com/doi/full/10.1111/pan.14064" TargetMode="Externa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idwifeinthecity@gmail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252549"/>
            <a:ext cx="6220278" cy="3262811"/>
          </a:xfrm>
        </p:spPr>
        <p:txBody>
          <a:bodyPr anchor="b">
            <a:normAutofit/>
          </a:bodyPr>
          <a:lstStyle/>
          <a:p>
            <a:r>
              <a:rPr lang="en-US" b="0" dirty="0"/>
              <a:t>The Role and Impact of Midwives in New Jersey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C811A-C404-5101-87FD-E39220FE5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85939"/>
            <a:ext cx="6220277" cy="2919512"/>
          </a:xfrm>
        </p:spPr>
        <p:txBody>
          <a:bodyPr anchor="t">
            <a:normAutofit/>
          </a:bodyPr>
          <a:lstStyle/>
          <a:p>
            <a:r>
              <a:rPr lang="en-US" dirty="0"/>
              <a:t>Trinisha Williams, MPH, LM, CM, FACCE </a:t>
            </a:r>
          </a:p>
          <a:p>
            <a:r>
              <a:rPr lang="en-US" dirty="0"/>
              <a:t>President of American Association of Birth Centers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4F85-2CF1-240B-DA0C-84830DE71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601200" cy="1653371"/>
          </a:xfrm>
        </p:spPr>
        <p:txBody>
          <a:bodyPr anchor="b">
            <a:normAutofit/>
          </a:bodyPr>
          <a:lstStyle/>
          <a:p>
            <a:r>
              <a:rPr lang="en-US" dirty="0"/>
              <a:t>Conclusion &amp; Call to Action</a:t>
            </a:r>
          </a:p>
        </p:txBody>
      </p:sp>
      <p:pic>
        <p:nvPicPr>
          <p:cNvPr id="5" name="Content Placeholder 10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7183FE9C-4B50-4394-D180-F6B2BE7CF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09" y="2023984"/>
            <a:ext cx="3332832" cy="3332832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FB5E2-1411-5222-86E8-6387FC118B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46885" y="2166142"/>
            <a:ext cx="7939232" cy="3576735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Midwives are essential to improving maternal and infant health in New Jersey.</a:t>
            </a:r>
          </a:p>
          <a:p>
            <a:r>
              <a:rPr lang="en-US" sz="2900" dirty="0"/>
              <a:t>Believed Birth 50/50:</a:t>
            </a:r>
            <a:br>
              <a:rPr lang="en-US" sz="2900" dirty="0"/>
            </a:br>
            <a:r>
              <a:rPr lang="en-US" sz="2900" dirty="0"/>
              <a:t>Join the movement to ensure that by 2030, 50% of all births in New Jersey are attended by midwives or take place in midwifery-led models of care.</a:t>
            </a:r>
          </a:p>
          <a:p>
            <a:r>
              <a:rPr lang="en-US" sz="2900" dirty="0"/>
              <a:t>Support Legislative Change:</a:t>
            </a:r>
          </a:p>
          <a:p>
            <a:pPr lvl="1"/>
            <a:r>
              <a:rPr lang="en-US" sz="2900" b="1" dirty="0"/>
              <a:t>S1097/A5609</a:t>
            </a:r>
            <a:r>
              <a:rPr lang="en-US" sz="2900" dirty="0"/>
              <a:t>: Requires Medicaid coverage for homebirth and birth center care, expanding access for families across New Jersey.</a:t>
            </a:r>
          </a:p>
          <a:p>
            <a:pPr lvl="1"/>
            <a:r>
              <a:rPr lang="en-US" sz="2900" dirty="0"/>
              <a:t>Midwifery Licensing Act </a:t>
            </a:r>
            <a:r>
              <a:rPr lang="en-US" sz="2900" b="1" dirty="0"/>
              <a:t>(A5527/S4487): </a:t>
            </a:r>
            <a:r>
              <a:rPr lang="en-US" sz="2900" dirty="0"/>
              <a:t>Establishes a Board of Midwifery and supports independent midwifery practice statewide.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305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457200"/>
            <a:ext cx="9692640" cy="1371600"/>
          </a:xfrm>
        </p:spPr>
        <p:txBody>
          <a:bodyPr anchor="b">
            <a:normAutofit/>
          </a:bodyPr>
          <a:lstStyle/>
          <a:p>
            <a:r>
              <a:rPr lang="en-US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DE7C-335B-FD23-E1E6-CDCB99B7878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67493" y="2087561"/>
            <a:ext cx="2693306" cy="3890543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hlinkClick r:id="rId3"/>
              </a:rPr>
              <a:t>https://www.nature.com/articles/s41431-021-00882-1</a:t>
            </a:r>
            <a:endParaRPr lang="en-US" dirty="0"/>
          </a:p>
          <a:p>
            <a:r>
              <a:rPr lang="en-US" dirty="0">
                <a:hlinkClick r:id="rId4"/>
              </a:rPr>
              <a:t>https://onlinelibrary.wiley.com/doi/full/10.1111/pan.14064</a:t>
            </a:r>
            <a:endParaRPr lang="en-US" dirty="0"/>
          </a:p>
          <a:p>
            <a:endParaRPr lang="en-US" dirty="0"/>
          </a:p>
          <a:p>
            <a:r>
              <a:rPr lang="en-US" dirty="0"/>
              <a:t>New Jersey Board of Nursing.</a:t>
            </a:r>
          </a:p>
          <a:p>
            <a:pPr lvl="1"/>
            <a:r>
              <a:rPr lang="en-US" dirty="0"/>
              <a:t>For the number of licensed CNMs/CMs:</a:t>
            </a:r>
            <a:br>
              <a:rPr lang="en-US" dirty="0"/>
            </a:br>
            <a:r>
              <a:rPr lang="en-US" dirty="0">
                <a:hlinkClick r:id="rId5"/>
              </a:rPr>
              <a:t>NJ Division of Consumer Affairs, Board of Nursing</a:t>
            </a:r>
            <a:endParaRPr lang="en-US" dirty="0"/>
          </a:p>
          <a:p>
            <a:r>
              <a:rPr lang="en-US" dirty="0"/>
              <a:t>New Jersey Department of Health, Center for Health Statistics.</a:t>
            </a:r>
          </a:p>
          <a:p>
            <a:pPr lvl="1"/>
            <a:r>
              <a:rPr lang="en-US" dirty="0"/>
              <a:t>For birth attendance by midwives and birth center data:</a:t>
            </a:r>
            <a:br>
              <a:rPr lang="en-US" dirty="0"/>
            </a:br>
            <a:r>
              <a:rPr lang="en-US" dirty="0">
                <a:hlinkClick r:id="rId6"/>
              </a:rPr>
              <a:t>NJ Vital Statistics Annual Report</a:t>
            </a:r>
            <a:endParaRPr lang="en-US" dirty="0"/>
          </a:p>
          <a:p>
            <a:r>
              <a:rPr lang="en-US" dirty="0"/>
              <a:t>New Jersey Maternal Mortality Review Committee (NJMMRC) 2022 Report.</a:t>
            </a:r>
          </a:p>
          <a:p>
            <a:pPr lvl="1"/>
            <a:r>
              <a:rPr lang="en-US" dirty="0"/>
              <a:t>For maternal mortality rates and racial disparities:</a:t>
            </a:r>
            <a:br>
              <a:rPr lang="en-US" dirty="0"/>
            </a:br>
            <a:r>
              <a:rPr lang="en-US" dirty="0">
                <a:hlinkClick r:id="rId7"/>
              </a:rPr>
              <a:t>NJ Maternal Mortality Review Committee Report</a:t>
            </a:r>
            <a:endParaRPr lang="en-US" dirty="0"/>
          </a:p>
          <a:p>
            <a:r>
              <a:rPr lang="en-US" dirty="0"/>
              <a:t>American Association of Birth Centers (AABC).</a:t>
            </a:r>
          </a:p>
          <a:p>
            <a:pPr lvl="1"/>
            <a:r>
              <a:rPr lang="en-US" dirty="0"/>
              <a:t>For the number of freestanding birth centers:</a:t>
            </a:r>
            <a:br>
              <a:rPr lang="en-US" dirty="0"/>
            </a:br>
            <a:r>
              <a:rPr lang="en-US" dirty="0">
                <a:hlinkClick r:id="rId8"/>
              </a:rPr>
              <a:t>AABC Birth Center Directory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5" name="Picture Placeholder 24" descr="A couple of people looking at a computer">
            <a:extLst>
              <a:ext uri="{FF2B5EF4-FFF2-40B4-BE49-F238E27FC236}">
                <a16:creationId xmlns:a16="http://schemas.microsoft.com/office/drawing/2014/main" id="{E57751D1-D655-B1C0-2407-A8826F551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rcRect r="2" b="13400"/>
          <a:stretch>
            <a:fillRect/>
          </a:stretch>
        </p:blipFill>
        <p:spPr>
          <a:xfrm>
            <a:off x="4405586" y="1608292"/>
            <a:ext cx="6730274" cy="3890543"/>
          </a:xfrm>
          <a:noFill/>
        </p:spPr>
      </p:pic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C753FD-96EC-101A-B8A4-5F69A189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252549"/>
            <a:ext cx="6220278" cy="326281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BB04B7-47A4-741B-59E0-F0E6F2126E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85939"/>
            <a:ext cx="6220277" cy="2919512"/>
          </a:xfrm>
        </p:spPr>
        <p:txBody>
          <a:bodyPr/>
          <a:lstStyle/>
          <a:p>
            <a:r>
              <a:rPr lang="en-US" dirty="0"/>
              <a:t>Trinisha Williams, MPH, CM, LM, FACCE</a:t>
            </a:r>
          </a:p>
          <a:p>
            <a:r>
              <a:rPr lang="en-US" dirty="0"/>
              <a:t>917-375-1763</a:t>
            </a:r>
          </a:p>
          <a:p>
            <a:r>
              <a:rPr lang="en-US" dirty="0">
                <a:hlinkClick r:id="rId3"/>
              </a:rPr>
              <a:t>midwifeinthecity@gmail.com</a:t>
            </a:r>
            <a:endParaRPr lang="en-US" dirty="0"/>
          </a:p>
          <a:p>
            <a:r>
              <a:rPr lang="en-US" dirty="0"/>
              <a:t>IG </a:t>
            </a:r>
            <a:r>
              <a:rPr lang="en-US" dirty="0" err="1"/>
              <a:t>Midwifeinthecity</a:t>
            </a:r>
            <a:endParaRPr lang="en-US" dirty="0"/>
          </a:p>
          <a:p>
            <a:r>
              <a:rPr lang="en-US" dirty="0"/>
              <a:t>www.midwifeinthecity.love</a:t>
            </a:r>
          </a:p>
        </p:txBody>
      </p:sp>
    </p:spTree>
    <p:extLst>
      <p:ext uri="{BB962C8B-B14F-4D97-AF65-F5344CB8AC3E}">
        <p14:creationId xmlns:p14="http://schemas.microsoft.com/office/powerpoint/2010/main" val="160967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685" y="0"/>
            <a:ext cx="5943599" cy="1920240"/>
          </a:xfrm>
        </p:spPr>
        <p:txBody>
          <a:bodyPr anchor="b">
            <a:normAutofit/>
          </a:bodyPr>
          <a:lstStyle/>
          <a:p>
            <a:r>
              <a:rPr lang="en-US" b="0" dirty="0"/>
              <a:t>Introduction &amp; Midwifery Snapshot in New Jersey</a:t>
            </a:r>
            <a:endParaRPr lang="en-US" dirty="0"/>
          </a:p>
        </p:txBody>
      </p:sp>
      <p:pic>
        <p:nvPicPr>
          <p:cNvPr id="6" name="Content Placeholder 5" descr="Woman holding newborn baby in bed">
            <a:extLst>
              <a:ext uri="{FF2B5EF4-FFF2-40B4-BE49-F238E27FC236}">
                <a16:creationId xmlns:a16="http://schemas.microsoft.com/office/drawing/2014/main" id="{D98CDAE4-1B38-7AEA-81EC-D57932FA4586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rcRect l="11710" r="21539" b="-1"/>
          <a:stretch>
            <a:fillRect/>
          </a:stretch>
        </p:blipFill>
        <p:spPr>
          <a:xfrm>
            <a:off x="823108" y="640080"/>
            <a:ext cx="4297680" cy="4297680"/>
          </a:xfr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425292" y="2093626"/>
            <a:ext cx="5943600" cy="338327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/>
              <a:t>Midwives play a vital role in New Jersey’s maternity care landscape.</a:t>
            </a:r>
          </a:p>
          <a:p>
            <a:r>
              <a:rPr lang="en-US" sz="1600" dirty="0"/>
              <a:t>Over 250 licensed Certified Nurse-Midwives (CNMs) and Certified Midwives (CMs) currently practice in New Jersey.</a:t>
            </a:r>
          </a:p>
          <a:p>
            <a:r>
              <a:rPr lang="en-US" sz="1600" dirty="0"/>
              <a:t>Data on CPM’s is not available</a:t>
            </a:r>
          </a:p>
          <a:p>
            <a:r>
              <a:rPr lang="en-US" sz="1600" dirty="0"/>
              <a:t>Midwives attend approximately 8–10% of all births in New Jersey hospitals—a figure that is steadily increasing, especially in birth centers and out-of-hospital settings.</a:t>
            </a:r>
          </a:p>
          <a:p>
            <a:r>
              <a:rPr lang="en-US" sz="1600" dirty="0"/>
              <a:t>Despite their proven impact, midwives remain underutilized compared to other states and international standards.</a:t>
            </a:r>
          </a:p>
          <a:p>
            <a:r>
              <a:rPr lang="en-US" sz="1600" dirty="0"/>
              <a:t>This presentation will explore the types of midwives, challenges faced in NJ, and the impact of midwifery on maternal and infant health outcomes.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601200" cy="1653371"/>
          </a:xfrm>
        </p:spPr>
        <p:txBody>
          <a:bodyPr anchor="b">
            <a:normAutofit/>
          </a:bodyPr>
          <a:lstStyle/>
          <a:p>
            <a:r>
              <a:rPr lang="en-US" b="0" dirty="0"/>
              <a:t>Types of Midwives in NJ</a:t>
            </a:r>
            <a:br>
              <a:rPr lang="en-US" b="0" dirty="0"/>
            </a:b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60B99C9-D977-4235-A2A5-2E0024152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23984"/>
            <a:ext cx="4663440" cy="3332832"/>
          </a:xfrm>
        </p:spPr>
        <p:txBody>
          <a:bodyPr>
            <a:noAutofit/>
          </a:bodyPr>
          <a:lstStyle/>
          <a:p>
            <a:r>
              <a:rPr lang="en-US" sz="1800" dirty="0"/>
              <a:t>Certified Nurse-Midwives (CNMs):</a:t>
            </a:r>
            <a:br>
              <a:rPr lang="en-US" sz="1800" dirty="0"/>
            </a:br>
            <a:r>
              <a:rPr lang="en-US" sz="1800" dirty="0"/>
              <a:t>Registered nurses with advanced training</a:t>
            </a:r>
            <a:br>
              <a:rPr lang="en-US" sz="1800" dirty="0"/>
            </a:br>
            <a:r>
              <a:rPr lang="en-US" sz="1800" dirty="0"/>
              <a:t>Licensed to practice in all settings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Certified Midwives (CMs):</a:t>
            </a:r>
            <a:br>
              <a:rPr lang="en-US" sz="1800" dirty="0"/>
            </a:br>
            <a:r>
              <a:rPr lang="en-US" sz="1800" dirty="0"/>
              <a:t>Similar to CNMs, but not required to be RNs</a:t>
            </a:r>
            <a:br>
              <a:rPr lang="en-US" sz="1800" dirty="0"/>
            </a:br>
            <a:r>
              <a:rPr lang="en-US" sz="1800" dirty="0"/>
              <a:t>Licensed in select states, including NJ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Certified Professional Midwives (CPMs):</a:t>
            </a:r>
            <a:br>
              <a:rPr lang="en-US" sz="1800" dirty="0"/>
            </a:br>
            <a:r>
              <a:rPr lang="en-US" sz="1800" dirty="0"/>
              <a:t>Trained for out-of-hospital births</a:t>
            </a:r>
            <a:br>
              <a:rPr lang="en-US" sz="1800" dirty="0"/>
            </a:br>
            <a:r>
              <a:rPr lang="en-US" sz="1800" dirty="0"/>
              <a:t>Not licensed in all states; limited practice in NJ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Traditional/Direct-Entry Midwives:</a:t>
            </a:r>
            <a:br>
              <a:rPr lang="en-US" sz="1800" dirty="0"/>
            </a:br>
            <a:r>
              <a:rPr lang="en-US" sz="1800" dirty="0"/>
              <a:t>Non-nurse, apprenticeship-trained</a:t>
            </a:r>
            <a:br>
              <a:rPr lang="en-US" sz="1800" dirty="0"/>
            </a:br>
            <a:r>
              <a:rPr lang="en-US" sz="1800" dirty="0"/>
              <a:t>Not recognized/licensed in NJ</a:t>
            </a:r>
          </a:p>
        </p:txBody>
      </p:sp>
      <p:pic>
        <p:nvPicPr>
          <p:cNvPr id="10" name="Picture Placeholder 9" descr="Healthcare worker holding newborn baby">
            <a:extLst>
              <a:ext uri="{FF2B5EF4-FFF2-40B4-BE49-F238E27FC236}">
                <a16:creationId xmlns:a16="http://schemas.microsoft.com/office/drawing/2014/main" id="{FCA2FB5B-570E-D181-A4B1-1DCB61C0894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rcRect r="6604" b="4"/>
          <a:stretch>
            <a:fillRect/>
          </a:stretch>
        </p:blipFill>
        <p:spPr>
          <a:xfrm>
            <a:off x="6283235" y="2023984"/>
            <a:ext cx="4663440" cy="3332832"/>
          </a:xfrm>
          <a:noFill/>
        </p:spPr>
      </p:pic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E190-899A-46D2-989D-C4BC6A4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601200" cy="1653371"/>
          </a:xfrm>
        </p:spPr>
        <p:txBody>
          <a:bodyPr anchor="b">
            <a:normAutofit/>
          </a:bodyPr>
          <a:lstStyle/>
          <a:p>
            <a:r>
              <a:rPr lang="en-US" dirty="0"/>
              <a:t>Scope of Practice</a:t>
            </a:r>
            <a:br>
              <a:rPr lang="en-US" dirty="0"/>
            </a:br>
            <a:endParaRPr lang="en-US" dirty="0"/>
          </a:p>
        </p:txBody>
      </p:sp>
      <p:pic>
        <p:nvPicPr>
          <p:cNvPr id="17" name="Picture Placeholder 16" descr="Two people walking down a sidewalk">
            <a:extLst>
              <a:ext uri="{FF2B5EF4-FFF2-40B4-BE49-F238E27FC236}">
                <a16:creationId xmlns:a16="http://schemas.microsoft.com/office/drawing/2014/main" id="{2ECBBDA4-D2C1-0F46-BA36-5967266F8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604" b="4"/>
          <a:stretch>
            <a:fillRect/>
          </a:stretch>
        </p:blipFill>
        <p:spPr>
          <a:xfrm>
            <a:off x="1167493" y="2023984"/>
            <a:ext cx="4663440" cy="3332832"/>
          </a:xfr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6BC9DE8-A5CC-4BE1-0DE5-CB15D01A791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/>
          <a:p>
            <a:r>
              <a:rPr lang="en-US" dirty="0"/>
              <a:t>CNMs and CMs:</a:t>
            </a:r>
          </a:p>
          <a:p>
            <a:pPr lvl="1"/>
            <a:r>
              <a:rPr lang="en-US" dirty="0"/>
              <a:t>Full-scope reproductive, pregnancy, birth, and postpartum care</a:t>
            </a:r>
          </a:p>
          <a:p>
            <a:pPr lvl="1"/>
            <a:r>
              <a:rPr lang="en-US" dirty="0"/>
              <a:t>Prescriptive authority</a:t>
            </a:r>
          </a:p>
          <a:p>
            <a:pPr lvl="1"/>
            <a:r>
              <a:rPr lang="en-US" dirty="0"/>
              <a:t>Hospital, birth center, and home birth privileges</a:t>
            </a:r>
          </a:p>
          <a:p>
            <a:r>
              <a:rPr lang="en-US" dirty="0"/>
              <a:t>CPMs:</a:t>
            </a:r>
          </a:p>
          <a:p>
            <a:pPr lvl="1"/>
            <a:r>
              <a:rPr lang="en-US" dirty="0"/>
              <a:t>Primarily home and birth center births</a:t>
            </a:r>
          </a:p>
          <a:p>
            <a:pPr lvl="1"/>
            <a:r>
              <a:rPr lang="en-US" dirty="0"/>
              <a:t>Limited legal recognition in NJ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64" y="102021"/>
            <a:ext cx="9779183" cy="1744415"/>
          </a:xfrm>
        </p:spPr>
        <p:txBody>
          <a:bodyPr anchor="b">
            <a:normAutofit/>
          </a:bodyPr>
          <a:lstStyle/>
          <a:p>
            <a:r>
              <a:rPr lang="en-US" dirty="0"/>
              <a:t>Midwifery in NJ – By the Numbers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/>
          <a:p>
            <a:r>
              <a:rPr lang="en-US" sz="2600"/>
              <a:t> Over 200 licensed CNMs/CMs in NJ</a:t>
            </a:r>
          </a:p>
          <a:p>
            <a:r>
              <a:rPr lang="en-US" sz="2600"/>
              <a:t>Midwives attend ≈10% of all births in NJ (higher in birth centers)</a:t>
            </a:r>
          </a:p>
          <a:p>
            <a:r>
              <a:rPr lang="en-US" sz="2600"/>
              <a:t>2022: 3 freestanding birth centers in NJ</a:t>
            </a:r>
          </a:p>
          <a:p>
            <a:r>
              <a:rPr lang="en-US" sz="2600"/>
              <a:t>NJ maternal mortality rate: ≈24.1 per 100,000 live births (higher than US average)</a:t>
            </a:r>
          </a:p>
          <a:p>
            <a:r>
              <a:rPr lang="en-US" sz="2600"/>
              <a:t>Racial disparities: Black women 3-4x more likely to die from pregnancy-related causes</a:t>
            </a:r>
          </a:p>
          <a:p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252933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A093-E00B-31E9-0A13-71142E30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489" y="457199"/>
            <a:ext cx="5943599" cy="1920240"/>
          </a:xfrm>
        </p:spPr>
        <p:txBody>
          <a:bodyPr anchor="b">
            <a:normAutofit/>
          </a:bodyPr>
          <a:lstStyle/>
          <a:p>
            <a:r>
              <a:rPr lang="en-US" sz="3900"/>
              <a:t>Impact of Midwives on Maternal &amp; Infant Health</a:t>
            </a:r>
            <a:br>
              <a:rPr lang="en-US" sz="3900"/>
            </a:br>
            <a:endParaRPr lang="en-US" sz="3900"/>
          </a:p>
        </p:txBody>
      </p:sp>
      <p:pic>
        <p:nvPicPr>
          <p:cNvPr id="5" name="Picture Placeholder 4" descr="A pregnant person drinking milk&#10;&#10;AI-generated content may be incorrect.">
            <a:extLst>
              <a:ext uri="{FF2B5EF4-FFF2-40B4-BE49-F238E27FC236}">
                <a16:creationId xmlns:a16="http://schemas.microsoft.com/office/drawing/2014/main" id="{38E7386A-63AC-63DE-B898-880D47EDEC7C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rcRect t="16625" r="-1" b="16624"/>
          <a:stretch>
            <a:fillRect/>
          </a:stretch>
        </p:blipFill>
        <p:spPr>
          <a:xfrm>
            <a:off x="823108" y="640080"/>
            <a:ext cx="4297680" cy="4297680"/>
          </a:xfr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2C8177-F0B6-B02C-3682-183D8307E99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/>
          <a:p>
            <a:r>
              <a:rPr lang="en-US" dirty="0"/>
              <a:t>Lower rates of cesarean birth, preterm birth, and low birth weight</a:t>
            </a:r>
          </a:p>
          <a:p>
            <a:r>
              <a:rPr lang="en-US" dirty="0"/>
              <a:t>Higher rates of breastfeeding initiation</a:t>
            </a:r>
          </a:p>
          <a:p>
            <a:r>
              <a:rPr lang="en-US" dirty="0"/>
              <a:t>Improved patient satisfaction and culturally competent care</a:t>
            </a:r>
          </a:p>
          <a:p>
            <a:r>
              <a:rPr lang="en-US" dirty="0"/>
              <a:t>Evidence: Midwifery-led care associated with lower maternal and neonatal morbidity</a:t>
            </a:r>
          </a:p>
          <a:p>
            <a:pPr marL="5943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5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F9E134-98AA-3ECE-E40A-180C85ACD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457200"/>
            <a:ext cx="9692640" cy="1371600"/>
          </a:xfrm>
        </p:spPr>
        <p:txBody>
          <a:bodyPr anchor="b">
            <a:normAutofit/>
          </a:bodyPr>
          <a:lstStyle/>
          <a:p>
            <a:r>
              <a:rPr lang="en-US" dirty="0"/>
              <a:t>Challenges Facing Midwives in NJ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Newborn on fathers shoulder">
            <a:extLst>
              <a:ext uri="{FF2B5EF4-FFF2-40B4-BE49-F238E27FC236}">
                <a16:creationId xmlns:a16="http://schemas.microsoft.com/office/drawing/2014/main" id="{A006F96C-E314-442E-A25D-1CC9A7F359A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rcRect l="36560" r="17230" b="-2"/>
          <a:stretch>
            <a:fillRect/>
          </a:stretch>
        </p:blipFill>
        <p:spPr>
          <a:xfrm>
            <a:off x="1167493" y="2087561"/>
            <a:ext cx="2693306" cy="389054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5C0B-19FB-954B-532A-0A68CAC4E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0" y="2087563"/>
            <a:ext cx="6730274" cy="3890543"/>
          </a:xfrm>
        </p:spPr>
        <p:txBody>
          <a:bodyPr>
            <a:normAutofit/>
          </a:bodyPr>
          <a:lstStyle/>
          <a:p>
            <a:r>
              <a:rPr lang="en-US" sz="1800" dirty="0"/>
              <a:t>Regulatory Barriers:</a:t>
            </a:r>
          </a:p>
          <a:p>
            <a:pPr lvl="1"/>
            <a:r>
              <a:rPr lang="en-US" sz="1800" dirty="0"/>
              <a:t>Limited licensure for CPMs</a:t>
            </a:r>
          </a:p>
          <a:p>
            <a:pPr lvl="1"/>
            <a:r>
              <a:rPr lang="en-US" sz="1800" dirty="0"/>
              <a:t>Hospital privileging challenges</a:t>
            </a:r>
          </a:p>
          <a:p>
            <a:r>
              <a:rPr lang="en-US" sz="1800" dirty="0"/>
              <a:t>Reimbursement Issues:</a:t>
            </a:r>
          </a:p>
          <a:p>
            <a:pPr lvl="1"/>
            <a:r>
              <a:rPr lang="en-US" sz="1800" dirty="0"/>
              <a:t>Lower Medicaid/private insurance reimbursement</a:t>
            </a:r>
          </a:p>
          <a:p>
            <a:pPr lvl="1"/>
            <a:r>
              <a:rPr lang="en-US" sz="1800" dirty="0"/>
              <a:t>Birth center services often not fully covered</a:t>
            </a:r>
          </a:p>
          <a:p>
            <a:r>
              <a:rPr lang="en-US" sz="1800" dirty="0"/>
              <a:t>Workforce Shortages:</a:t>
            </a:r>
          </a:p>
          <a:p>
            <a:pPr lvl="1"/>
            <a:r>
              <a:rPr lang="en-US" sz="1800" dirty="0"/>
              <a:t>Aging workforce, limited training slots</a:t>
            </a:r>
          </a:p>
          <a:p>
            <a:r>
              <a:rPr lang="en-US" sz="1800" dirty="0"/>
              <a:t>Systemic Racism &amp; Bias:</a:t>
            </a:r>
          </a:p>
          <a:p>
            <a:pPr lvl="1"/>
            <a:r>
              <a:rPr lang="en-US" sz="1800" dirty="0"/>
              <a:t>Disparities in care and outcomes</a:t>
            </a:r>
          </a:p>
          <a:p>
            <a:pPr lvl="1"/>
            <a:r>
              <a:rPr lang="en-US" sz="1800" dirty="0"/>
              <a:t>Underrepresentation of midwives of color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593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136526"/>
            <a:ext cx="9601200" cy="1653371"/>
          </a:xfrm>
        </p:spPr>
        <p:txBody>
          <a:bodyPr anchor="b">
            <a:normAutofit/>
          </a:bodyPr>
          <a:lstStyle/>
          <a:p>
            <a:r>
              <a:rPr lang="en-US" dirty="0"/>
              <a:t>Addressing the Challenges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Placeholder 4" descr="Yawning baby">
            <a:extLst>
              <a:ext uri="{FF2B5EF4-FFF2-40B4-BE49-F238E27FC236}">
                <a16:creationId xmlns:a16="http://schemas.microsoft.com/office/drawing/2014/main" id="{EAA0E61E-F6EB-0C59-0F4C-13821FBF5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7076" r="3" b="7080"/>
          <a:stretch>
            <a:fillRect/>
          </a:stretch>
        </p:blipFill>
        <p:spPr>
          <a:xfrm>
            <a:off x="1167493" y="2023984"/>
            <a:ext cx="4663440" cy="3332832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5C0B-19FB-954B-532A-0A68CAC4E0E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/>
          <a:p>
            <a:r>
              <a:rPr lang="en-US" dirty="0"/>
              <a:t>Advocacy for expanded licensure and practice authority</a:t>
            </a:r>
          </a:p>
          <a:p>
            <a:r>
              <a:rPr lang="en-US" dirty="0"/>
              <a:t>Increasing Medicaid and insurance reimbursement</a:t>
            </a:r>
          </a:p>
          <a:p>
            <a:r>
              <a:rPr lang="en-US" dirty="0"/>
              <a:t>Supporting midwifery education and pipeline programs</a:t>
            </a:r>
          </a:p>
          <a:p>
            <a:r>
              <a:rPr lang="en-US" dirty="0"/>
              <a:t>Promoting diversity and anti-racism in midwifery</a:t>
            </a:r>
          </a:p>
          <a:p>
            <a:r>
              <a:rPr lang="en-US" dirty="0"/>
              <a:t>Expanding birth center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0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22B0-00DB-FCDD-D9D6-40651D59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457200"/>
            <a:ext cx="9692640" cy="1371600"/>
          </a:xfrm>
        </p:spPr>
        <p:txBody>
          <a:bodyPr anchor="b">
            <a:normAutofit/>
          </a:bodyPr>
          <a:lstStyle/>
          <a:p>
            <a:r>
              <a:rPr lang="en-US" dirty="0"/>
              <a:t>The Future of Midwifery in NJ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4F92F-6101-11C1-23A5-77FF54E837D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67493" y="2087561"/>
            <a:ext cx="2693306" cy="3890543"/>
          </a:xfrm>
        </p:spPr>
        <p:txBody>
          <a:bodyPr>
            <a:normAutofit/>
          </a:bodyPr>
          <a:lstStyle/>
          <a:p>
            <a:r>
              <a:rPr lang="en-US" sz="1900"/>
              <a:t>Growing demand for physiologic, patient-centered birth</a:t>
            </a:r>
          </a:p>
          <a:p>
            <a:r>
              <a:rPr lang="en-US" sz="1900"/>
              <a:t>Policy momentum for birth center expansion</a:t>
            </a:r>
          </a:p>
          <a:p>
            <a:r>
              <a:rPr lang="en-US" sz="1900"/>
              <a:t>Opportunities for collaboration with OBs, doulas, and community health workers</a:t>
            </a:r>
          </a:p>
          <a:p>
            <a:r>
              <a:rPr lang="en-US" sz="1900"/>
              <a:t>Midwives as leaders in addressing maternal health disparities</a:t>
            </a:r>
          </a:p>
          <a:p>
            <a:endParaRPr lang="en-US" sz="1900"/>
          </a:p>
        </p:txBody>
      </p:sp>
      <p:pic>
        <p:nvPicPr>
          <p:cNvPr id="6" name="Picture Placeholder 5" descr="Hand holding baby feet">
            <a:extLst>
              <a:ext uri="{FF2B5EF4-FFF2-40B4-BE49-F238E27FC236}">
                <a16:creationId xmlns:a16="http://schemas.microsoft.com/office/drawing/2014/main" id="{6A1F4607-AE8F-85C1-E229-9F03CA203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73" y="2087563"/>
            <a:ext cx="5828528" cy="3890543"/>
          </a:xfrm>
          <a:noFill/>
        </p:spPr>
      </p:pic>
    </p:spTree>
    <p:extLst>
      <p:ext uri="{BB962C8B-B14F-4D97-AF65-F5344CB8AC3E}">
        <p14:creationId xmlns:p14="http://schemas.microsoft.com/office/powerpoint/2010/main" val="279703116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E98C35-9ECE-4425-BCBA-00E118C705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A6A711-2C3F-4EC0-B88B-62D740851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{0A4574AD-16E2-40F5-93A2-189C64295413}TF0e83fa2d-9a66-4e5e-9e82-acc620be7a498e277179_win32-f234380521c6</Template>
  <TotalTime>54</TotalTime>
  <Words>781</Words>
  <Application>Microsoft Office PowerPoint</Application>
  <PresentationFormat>Widescreen</PresentationFormat>
  <Paragraphs>92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Tenorite</vt:lpstr>
      <vt:lpstr>Custom</vt:lpstr>
      <vt:lpstr>The Role and Impact of Midwives in New Jersey</vt:lpstr>
      <vt:lpstr>Introduction &amp; Midwifery Snapshot in New Jersey</vt:lpstr>
      <vt:lpstr>Types of Midwives in NJ </vt:lpstr>
      <vt:lpstr>Scope of Practice </vt:lpstr>
      <vt:lpstr>Midwifery in NJ – By the Numbers </vt:lpstr>
      <vt:lpstr>Impact of Midwives on Maternal &amp; Infant Health </vt:lpstr>
      <vt:lpstr>Challenges Facing Midwives in NJ </vt:lpstr>
      <vt:lpstr>Addressing the Challenges </vt:lpstr>
      <vt:lpstr>The Future of Midwifery in NJ </vt:lpstr>
      <vt:lpstr>Conclusion &amp; Call to Action</vt:lpstr>
      <vt:lpstr>Resources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Trinisha Williams</dc:creator>
  <cp:lastModifiedBy>Trinisha Williams</cp:lastModifiedBy>
  <cp:revision>1</cp:revision>
  <dcterms:created xsi:type="dcterms:W3CDTF">2025-09-17T13:58:08Z</dcterms:created>
  <dcterms:modified xsi:type="dcterms:W3CDTF">2025-09-17T14:52:57Z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