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embeddedFontLst>
    <p:embeddedFont>
      <p:font typeface="Roboto Medium" panose="020B0604020202020204" charset="0"/>
      <p:regular r:id="rId38"/>
      <p:bold r:id="rId39"/>
      <p:italic r:id="rId40"/>
      <p:boldItalic r:id="rId41"/>
    </p:embeddedFont>
    <p:embeddedFont>
      <p:font typeface="Roboto" panose="020B0604020202020204" charset="0"/>
      <p:regular r:id="rId42"/>
      <p:bold r:id="rId43"/>
      <p:italic r:id="rId44"/>
      <p:boldItalic r:id="rId45"/>
    </p:embeddedFont>
    <p:embeddedFont>
      <p:font typeface="PT Sans Narrow" panose="020B0604020202020204" charset="0"/>
      <p:regular r:id="rId46"/>
      <p:bold r:id="rId47"/>
    </p:embeddedFont>
    <p:embeddedFont>
      <p:font typeface="Calibri" panose="020F0502020204030204" pitchFamily="34" charset="0"/>
      <p:regular r:id="rId48"/>
      <p:bold r:id="rId49"/>
      <p:italic r:id="rId50"/>
      <p:boldItalic r:id="rId51"/>
    </p:embeddedFont>
    <p:embeddedFont>
      <p:font typeface="Open Sans" panose="020B060402020202020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2CE808-9083-4DD7-B612-8B327FA86189}">
  <a:tblStyle styleId="{3D2CE808-9083-4DD7-B612-8B327FA8618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985" autoAdjust="0"/>
  </p:normalViewPr>
  <p:slideViewPr>
    <p:cSldViewPr snapToGrid="0">
      <p:cViewPr varScale="1">
        <p:scale>
          <a:sx n="66" d="100"/>
          <a:sy n="66" d="100"/>
        </p:scale>
        <p:origin x="2094"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Welcome!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ACNJ is coordinating the statewide, non-profit Census outreach effort.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Though we are looking at Census issues broadly, we are also focused on the undercount of young children. </a:t>
            </a:r>
            <a:r>
              <a:rPr lang="en" dirty="0" smtClean="0"/>
              <a:t>Today’s </a:t>
            </a:r>
            <a:r>
              <a:rPr lang="en" dirty="0"/>
              <a:t>presentation will address some of the issues relating directly to children under age 5.</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61940260b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61940260b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Here is a rough timeline of peak Census operations. </a:t>
            </a:r>
            <a:r>
              <a:rPr lang="en" dirty="0" smtClean="0"/>
              <a:t>Beginning </a:t>
            </a:r>
            <a:r>
              <a:rPr lang="en" dirty="0"/>
              <a:t>in early March, instructions will be mailed to households on how to complete the Census online or over the phone. There will be a series of subsequent reminders sent from March through April to homes that have not responded. </a:t>
            </a:r>
            <a:r>
              <a:rPr lang="en" dirty="0" smtClean="0"/>
              <a:t>Homes </a:t>
            </a:r>
            <a:r>
              <a:rPr lang="en" dirty="0"/>
              <a:t>that do not respond right away will eventually receive a paper form in the mail.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April 1, 2020 is Census </a:t>
            </a:r>
            <a:r>
              <a:rPr lang="en" dirty="0" smtClean="0"/>
              <a:t>Day-</a:t>
            </a:r>
            <a:r>
              <a:rPr lang="en" dirty="0"/>
              <a:t>-an important reference point for the Bureau. </a:t>
            </a:r>
            <a:r>
              <a:rPr lang="en" dirty="0" smtClean="0"/>
              <a:t>It </a:t>
            </a:r>
            <a:r>
              <a:rPr lang="en" dirty="0"/>
              <a:t>is recommended that families and households try to complete their questionnaires before the end of April. </a:t>
            </a:r>
            <a:r>
              <a:rPr lang="en" dirty="0" smtClean="0"/>
              <a:t>This </a:t>
            </a:r>
            <a:r>
              <a:rPr lang="en" dirty="0"/>
              <a:t>is the best way to reduce the likelihood of a Census worker visiting them in person to collect their responses.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Then, beginning in May, Census workers will begin to canvas neighborhoods. </a:t>
            </a:r>
            <a:r>
              <a:rPr lang="en" dirty="0" smtClean="0"/>
              <a:t>This </a:t>
            </a:r>
            <a:r>
              <a:rPr lang="en" dirty="0"/>
              <a:t>work will continue into July.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It is important to message to </a:t>
            </a:r>
            <a:r>
              <a:rPr lang="en" dirty="0" smtClean="0"/>
              <a:t>families, if </a:t>
            </a:r>
            <a:r>
              <a:rPr lang="en" dirty="0"/>
              <a:t>they would prefer not to have a Census worker visit their home, they should complete their questionnaire online or over the phone before the end of April. </a:t>
            </a:r>
            <a:r>
              <a:rPr lang="en" dirty="0" smtClean="0"/>
              <a:t>This </a:t>
            </a:r>
            <a:r>
              <a:rPr lang="en" dirty="0"/>
              <a:t>will reduce their chances of an </a:t>
            </a:r>
            <a:r>
              <a:rPr lang="en" dirty="0" smtClean="0"/>
              <a:t>in-person </a:t>
            </a:r>
            <a:r>
              <a:rPr lang="en" dirty="0"/>
              <a:t>visit.</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61940260b5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61940260b5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Families should be informed that they may see Census workers canvassing their neighborhoods from May-July. </a:t>
            </a:r>
            <a:r>
              <a:rPr lang="en" dirty="0" smtClean="0"/>
              <a:t>They </a:t>
            </a:r>
            <a:r>
              <a:rPr lang="en" dirty="0"/>
              <a:t>should know that Census workers will </a:t>
            </a:r>
            <a:r>
              <a:rPr lang="en" u="sng" dirty="0"/>
              <a:t>always</a:t>
            </a:r>
            <a:r>
              <a:rPr lang="en" dirty="0"/>
              <a:t> wear a photo ID with an expiration date and a special U.S. Dept. of Commerce watermark.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If folks are concerned, contact </a:t>
            </a:r>
            <a:r>
              <a:rPr lang="en" dirty="0" smtClean="0"/>
              <a:t>the Census Bureau.</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61718c60d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61718c60d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Census Bureau is framing this as something that is fast and easy to complete. </a:t>
            </a:r>
            <a:r>
              <a:rPr lang="en" dirty="0" smtClean="0"/>
              <a:t>The </a:t>
            </a:r>
            <a:r>
              <a:rPr lang="en" dirty="0"/>
              <a:t>questionnaire should take about 10 minutes and it can be done </a:t>
            </a:r>
            <a:r>
              <a:rPr lang="en" u="sng" dirty="0"/>
              <a:t>on your own schedule</a:t>
            </a:r>
            <a:r>
              <a:rPr lang="en"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 survey will ask basic questions--like your name, age, gender and race--of all residents within the household.</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1718c60d7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61718c60d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It is important to note--the Census Bureau will NEVER ask for personal financial information. </a:t>
            </a:r>
            <a:r>
              <a:rPr lang="en" dirty="0" smtClean="0"/>
              <a:t>If </a:t>
            </a:r>
            <a:r>
              <a:rPr lang="en" dirty="0"/>
              <a:t>you receive something in the mail that appears to be from the Bureau, but it is asking for your social security number or is saying you need to mail a check, do not follow its instructions. </a:t>
            </a:r>
            <a:r>
              <a:rPr lang="en" dirty="0" smtClean="0"/>
              <a:t>This </a:t>
            </a:r>
            <a:r>
              <a:rPr lang="en" dirty="0"/>
              <a:t>is a SCAM and should be reported to the Bureau immediately.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61718c60d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61718c60d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dirty="0"/>
              <a:t>It goes without saying that language support will be crucial for the upcoming Census. </a:t>
            </a:r>
            <a:r>
              <a:rPr lang="en" sz="1200" dirty="0" smtClean="0"/>
              <a:t>Nearly </a:t>
            </a:r>
            <a:r>
              <a:rPr lang="en" sz="1200" dirty="0"/>
              <a:t>1/3 of NJ residents speak a language other than English.</a:t>
            </a:r>
            <a:endParaRPr sz="1200" dirty="0"/>
          </a:p>
          <a:p>
            <a:pPr marL="0" lvl="0" indent="0" algn="l" rtl="0">
              <a:lnSpc>
                <a:spcPct val="115000"/>
              </a:lnSpc>
              <a:spcBef>
                <a:spcPts val="0"/>
              </a:spcBef>
              <a:spcAft>
                <a:spcPts val="0"/>
              </a:spcAft>
              <a:buNone/>
            </a:pPr>
            <a:endParaRPr sz="1200" dirty="0"/>
          </a:p>
          <a:p>
            <a:pPr marL="0" lvl="0" indent="0" algn="l" rtl="0">
              <a:lnSpc>
                <a:spcPct val="115000"/>
              </a:lnSpc>
              <a:spcBef>
                <a:spcPts val="0"/>
              </a:spcBef>
              <a:spcAft>
                <a:spcPts val="0"/>
              </a:spcAft>
              <a:buNone/>
            </a:pPr>
            <a:r>
              <a:rPr lang="en" sz="1200" dirty="0"/>
              <a:t>There will be online/phone support in 12 major languages—however, we all know that there are many more languages that are spoken out there. </a:t>
            </a:r>
            <a:r>
              <a:rPr lang="en" sz="1200" dirty="0" smtClean="0"/>
              <a:t>This </a:t>
            </a:r>
            <a:r>
              <a:rPr lang="en" sz="1200" dirty="0"/>
              <a:t>is why coordinated local responses are important, which we will begin to discuss in the second portion of this training.</a:t>
            </a:r>
            <a:endParaRPr sz="1200" dirty="0"/>
          </a:p>
          <a:p>
            <a:pPr marL="0" lvl="0" indent="0" algn="l" rtl="0">
              <a:lnSpc>
                <a:spcPct val="115000"/>
              </a:lnSpc>
              <a:spcBef>
                <a:spcPts val="0"/>
              </a:spcBef>
              <a:spcAft>
                <a:spcPts val="0"/>
              </a:spcAft>
              <a:buNone/>
            </a:pPr>
            <a:endParaRPr sz="1200" dirty="0"/>
          </a:p>
          <a:p>
            <a:pPr marL="0" lvl="0" indent="0" algn="l" rtl="0">
              <a:lnSpc>
                <a:spcPct val="115000"/>
              </a:lnSpc>
              <a:spcBef>
                <a:spcPts val="0"/>
              </a:spcBef>
              <a:spcAft>
                <a:spcPts val="0"/>
              </a:spcAft>
              <a:buNone/>
            </a:pPr>
            <a:r>
              <a:rPr lang="en" sz="1200" dirty="0"/>
              <a:t>And the hard copy form will only be available in English or Spanish.</a:t>
            </a:r>
            <a:endParaRPr sz="1200" dirty="0"/>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62e22f0ea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62e22f0ea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Let’s take some time to answer any questions you may have. </a:t>
            </a:r>
            <a:r>
              <a:rPr lang="en" dirty="0" smtClean="0"/>
              <a:t>Just </a:t>
            </a:r>
            <a:r>
              <a:rPr lang="en" dirty="0"/>
              <a:t>to recap, here are the subject areas we have covered so far.</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61940260b5_0_10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61940260b5_0_10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You may have heard that young children are </a:t>
            </a:r>
            <a:r>
              <a:rPr lang="en" dirty="0" smtClean="0"/>
              <a:t>hard to</a:t>
            </a:r>
            <a:r>
              <a:rPr lang="en" baseline="0" dirty="0" smtClean="0"/>
              <a:t> </a:t>
            </a:r>
            <a:r>
              <a:rPr lang="en" dirty="0" smtClean="0"/>
              <a:t>count, but </a:t>
            </a:r>
            <a:r>
              <a:rPr lang="en" dirty="0"/>
              <a:t>you may not know the technical definition of HTC. </a:t>
            </a:r>
            <a:r>
              <a:rPr lang="en" dirty="0" smtClean="0"/>
              <a:t>We </a:t>
            </a:r>
            <a:r>
              <a:rPr lang="en" dirty="0"/>
              <a:t>will cover that in this next portion.</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61628972ac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61628972ac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While there are barriers to a complete count during every Census year, there are some specific obstacles for 2020.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As mentioned earlier, this is the first year that the Census will be able to completed </a:t>
            </a:r>
            <a:r>
              <a:rPr lang="en" dirty="0" smtClean="0"/>
              <a:t>online, and </a:t>
            </a:r>
            <a:r>
              <a:rPr lang="en" dirty="0"/>
              <a:t>we know that many New Jerseyans are without internet or have limited access to internet.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There are also several other factors--an erosion of trust in the federal government along with mistrust of government surveys. </a:t>
            </a:r>
            <a:r>
              <a:rPr lang="en" dirty="0" smtClean="0"/>
              <a:t>There </a:t>
            </a:r>
            <a:r>
              <a:rPr lang="en" dirty="0"/>
              <a:t>are fewer staff and resources for this </a:t>
            </a:r>
            <a:r>
              <a:rPr lang="en" dirty="0" smtClean="0"/>
              <a:t>Census </a:t>
            </a:r>
            <a:r>
              <a:rPr lang="en" dirty="0"/>
              <a:t>than in 2010. </a:t>
            </a:r>
            <a:r>
              <a:rPr lang="en" dirty="0" smtClean="0"/>
              <a:t>And </a:t>
            </a:r>
            <a:r>
              <a:rPr lang="en" dirty="0"/>
              <a:t>we also know that there are “hard-to-count” populations throughout our state.</a:t>
            </a:r>
            <a:endParaRPr dirty="0"/>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61628972ac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61628972ac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is a </a:t>
            </a:r>
            <a:r>
              <a:rPr lang="en" dirty="0" smtClean="0"/>
              <a:t>hard-to-count </a:t>
            </a:r>
            <a:r>
              <a:rPr lang="en" dirty="0"/>
              <a:t>population? </a:t>
            </a:r>
            <a:r>
              <a:rPr lang="en" dirty="0" smtClean="0"/>
              <a:t>We </a:t>
            </a:r>
            <a:r>
              <a:rPr lang="en" dirty="0"/>
              <a:t>are able to identify different neighborhoods, </a:t>
            </a:r>
            <a:r>
              <a:rPr lang="en" dirty="0" smtClean="0"/>
              <a:t>cities </a:t>
            </a:r>
            <a:r>
              <a:rPr lang="en" dirty="0"/>
              <a:t>or counties as HTC based on response rates to the 2010 Census. </a:t>
            </a:r>
            <a:r>
              <a:rPr lang="en" dirty="0" smtClean="0"/>
              <a:t>This </a:t>
            </a:r>
            <a:r>
              <a:rPr lang="en" dirty="0"/>
              <a:t>isn’t a perfect science, as some areas have changed a great deal since 2010--but it’s a useful tool in identifying areas that might be at a greater risk of an undercount.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Some populations that are considered HTC are young children, people of color, immigrants, individuals who are highly mobile and renters.</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61628972ac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61628972ac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reasons some folks are missed in the Census count can be complicated, but some of the most common reasons include: language barriers and fear/mistrust of the government. </a:t>
            </a:r>
            <a:r>
              <a:rPr lang="en" dirty="0" smtClean="0"/>
              <a:t>These </a:t>
            </a:r>
            <a:r>
              <a:rPr lang="en" dirty="0"/>
              <a:t>first two are more or less self-explanatory.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They may live in a complex </a:t>
            </a:r>
            <a:r>
              <a:rPr lang="en" dirty="0" smtClean="0"/>
              <a:t>household, which </a:t>
            </a:r>
            <a:r>
              <a:rPr lang="en" dirty="0"/>
              <a:t>we will explain in further detail. </a:t>
            </a:r>
            <a:r>
              <a:rPr lang="en" dirty="0" smtClean="0"/>
              <a:t>Another </a:t>
            </a:r>
            <a:r>
              <a:rPr lang="en" dirty="0"/>
              <a:t>reason may be because their address wasn’t listed--think of apartment buildings with an unregistered basement </a:t>
            </a:r>
            <a:r>
              <a:rPr lang="en" dirty="0" smtClean="0"/>
              <a:t>apartment. That </a:t>
            </a:r>
            <a:r>
              <a:rPr lang="en" dirty="0"/>
              <a:t>address doesn’t technically exist, and may never receive a mailer.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And lastly, but most important for young children--some people are left of the form entirely by other members of their household.</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659644aca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659644aca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goal for today is for everyone to become a “Census Ambassador.” As a group that regularly interacts with families with young children, you have an opportunity to share information. </a:t>
            </a:r>
            <a:r>
              <a:rPr lang="en" dirty="0" smtClean="0"/>
              <a:t>Feel </a:t>
            </a:r>
            <a:r>
              <a:rPr lang="en" dirty="0"/>
              <a:t>free to download, </a:t>
            </a:r>
            <a:r>
              <a:rPr lang="en" dirty="0" smtClean="0"/>
              <a:t>print </a:t>
            </a:r>
            <a:r>
              <a:rPr lang="en" dirty="0"/>
              <a:t>and photocopy the materials in this binder to distribute to the families you serve.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Consider the different networks you are a part of--both professionally and personally--and think of ways you can share messages about the Census. Groups like houses of worship, community service organizations, clubs, etc, are all useful outlets to tap into to spread information about the </a:t>
            </a:r>
            <a:r>
              <a:rPr lang="en" dirty="0" smtClean="0"/>
              <a:t>Census</a:t>
            </a:r>
            <a:r>
              <a:rPr lang="en" dirty="0"/>
              <a:t>.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61628972ac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61628972ac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Most of you are here because you work directly with young children</a:t>
            </a:r>
            <a:r>
              <a:rPr lang="en" dirty="0" smtClean="0"/>
              <a:t>. </a:t>
            </a:r>
            <a:r>
              <a:rPr lang="en" dirty="0"/>
              <a:t>The undercount of young children is something that was first identified after the 2010 Census. </a:t>
            </a:r>
            <a:r>
              <a:rPr lang="en" dirty="0" smtClean="0"/>
              <a:t>Young </a:t>
            </a:r>
            <a:r>
              <a:rPr lang="en" dirty="0"/>
              <a:t>children are </a:t>
            </a:r>
            <a:r>
              <a:rPr lang="en" i="1" dirty="0"/>
              <a:t>the </a:t>
            </a:r>
            <a:r>
              <a:rPr lang="en" dirty="0"/>
              <a:t>most undercounted age group in the Census.</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61628972ac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61628972ac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 spoke about some of the reasons folks are missed on the Census. </a:t>
            </a:r>
            <a:r>
              <a:rPr lang="en" dirty="0" smtClean="0"/>
              <a:t>For </a:t>
            </a:r>
            <a:r>
              <a:rPr lang="en" dirty="0"/>
              <a:t>young children, these are magnified</a:t>
            </a:r>
            <a:r>
              <a:rPr lang="en" dirty="0" smtClean="0"/>
              <a:t>,. Even </a:t>
            </a:r>
            <a:r>
              <a:rPr lang="en" dirty="0"/>
              <a:t>if they live in a household that completes the questionnaire, there is a large possibility that they will be </a:t>
            </a:r>
            <a:r>
              <a:rPr lang="en" u="sng" dirty="0"/>
              <a:t>left off that household’s response</a:t>
            </a:r>
            <a:r>
              <a:rPr lang="en" dirty="0"/>
              <a:t>. </a:t>
            </a:r>
            <a:r>
              <a:rPr lang="en" dirty="0" smtClean="0"/>
              <a:t>Beyond </a:t>
            </a:r>
            <a:r>
              <a:rPr lang="en" dirty="0"/>
              <a:t>this, young children are also more likely to live in households that are most at risk of not completing their questionnaires--complex households, non-white households and homes with non-English speakers.</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61940260b5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61940260b5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To </a:t>
            </a:r>
            <a:r>
              <a:rPr lang="en" dirty="0" smtClean="0"/>
              <a:t>clarify, </a:t>
            </a:r>
            <a:r>
              <a:rPr lang="en" dirty="0"/>
              <a:t>a complex household is a technical way of referring to a household that doesn’t resemble the typical nuclear family.  </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61628972ac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61628972ac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It is important that we remind parents and caretakers NOT TO FORGET THEIR YOUNG CHILDREN! </a:t>
            </a:r>
            <a:r>
              <a:rPr lang="en" dirty="0" smtClean="0"/>
              <a:t>Much </a:t>
            </a:r>
            <a:r>
              <a:rPr lang="en" dirty="0"/>
              <a:t>of the GOTC effort is focused on increasing the response rate--or making sure as many people complete their Census as possible. </a:t>
            </a:r>
            <a:r>
              <a:rPr lang="en" dirty="0" smtClean="0"/>
              <a:t>This </a:t>
            </a:r>
            <a:r>
              <a:rPr lang="en" dirty="0"/>
              <a:t>will not solve the young child undercount. </a:t>
            </a:r>
            <a:r>
              <a:rPr lang="en" dirty="0" smtClean="0"/>
              <a:t>We </a:t>
            </a:r>
            <a:r>
              <a:rPr lang="en" dirty="0"/>
              <a:t>need to make sure we educate and empower parents so that they understand why it is critical to include their baby or toddler.</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61628972ac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61628972ac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Some tips when speaking to parents. </a:t>
            </a:r>
            <a:r>
              <a:rPr lang="en" dirty="0" smtClean="0"/>
              <a:t>First</a:t>
            </a:r>
            <a:r>
              <a:rPr lang="en" dirty="0"/>
              <a:t>, the Census can be completed on your own schedule. </a:t>
            </a:r>
            <a:r>
              <a:rPr lang="en" dirty="0" smtClean="0"/>
              <a:t>If self-responding</a:t>
            </a:r>
            <a:r>
              <a:rPr lang="en" dirty="0"/>
              <a:t>, you get to choose the time to enter in the information into the computer or over the phone. </a:t>
            </a:r>
            <a:r>
              <a:rPr lang="en" dirty="0" smtClean="0"/>
              <a:t>As </a:t>
            </a:r>
            <a:r>
              <a:rPr lang="en" dirty="0"/>
              <a:t>we’ve shown, the questionnaire asks for basic information, and it should take about 10 minutes. </a:t>
            </a:r>
            <a:r>
              <a:rPr lang="en" dirty="0" smtClean="0"/>
              <a:t>One </a:t>
            </a:r>
            <a:r>
              <a:rPr lang="en" dirty="0"/>
              <a:t>caveat--for households that may be larger, the form will take longer to </a:t>
            </a:r>
            <a:r>
              <a:rPr lang="en" dirty="0" smtClean="0"/>
              <a:t>complete, </a:t>
            </a:r>
            <a:r>
              <a:rPr lang="en" dirty="0"/>
              <a:t>particularly if the individual completing the questionnaire doesn’t know the ages or birthdates of all those residing in the home. </a:t>
            </a:r>
            <a:r>
              <a:rPr lang="en" dirty="0" smtClean="0"/>
              <a:t>It </a:t>
            </a:r>
            <a:r>
              <a:rPr lang="en" dirty="0"/>
              <a:t>is important to let parents know what the questionnaire will include.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Second, remind families that responses submitted on the Census questionnaire are protected by federal law. </a:t>
            </a:r>
            <a:r>
              <a:rPr lang="en" dirty="0" smtClean="0"/>
              <a:t>Census </a:t>
            </a:r>
            <a:r>
              <a:rPr lang="en" dirty="0"/>
              <a:t>Bureau staff are prohibited from sharing information with other government agencies and law enforcement entities. </a:t>
            </a:r>
            <a:r>
              <a:rPr lang="en" dirty="0" smtClean="0"/>
              <a:t>Bureau </a:t>
            </a:r>
            <a:r>
              <a:rPr lang="en" dirty="0"/>
              <a:t>employees face up to a $250,000 fine and/or 5 years in prison for violation of the law.  </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61940260b5_2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61940260b5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Here are some important reminders for parents about who to include on their questionnaires.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 general rule of thumb is to include everyone living with you--even if they are not related to you. </a:t>
            </a:r>
            <a:r>
              <a:rPr lang="en" dirty="0" smtClean="0"/>
              <a:t>Newborns </a:t>
            </a:r>
            <a:r>
              <a:rPr lang="en" dirty="0"/>
              <a:t>should be counted, even if they are still in the hospital on April 1, 2020. </a:t>
            </a:r>
            <a:r>
              <a:rPr lang="en" dirty="0" smtClean="0"/>
              <a:t>Children </a:t>
            </a:r>
            <a:r>
              <a:rPr lang="en" dirty="0"/>
              <a:t>in placement should be counted wherever they reside the majority of the time or, if that is difficult to identify, wherever they reside on April 1, 2020.</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65b38e77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65b38e77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It is important to remember that only the Bureau can offer confidentiality that is protected by law. </a:t>
            </a:r>
            <a:r>
              <a:rPr lang="en" dirty="0" smtClean="0"/>
              <a:t>The </a:t>
            </a:r>
            <a:r>
              <a:rPr lang="en" dirty="0"/>
              <a:t>Bureau advises that community partners should not enter responses for individuals nor watch as they enter responses themselves.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If someone needs assistance, a good practice is to refer someone to the response method that best suits them. </a:t>
            </a:r>
            <a:r>
              <a:rPr lang="en" dirty="0" smtClean="0"/>
              <a:t>i.e.: </a:t>
            </a:r>
            <a:r>
              <a:rPr lang="en" dirty="0"/>
              <a:t>someone with low literacy levels might prefer to complete their questionnaire over the phone.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Ultimately, if someone still requests help, you can provide assistance, but you should inform them that you are </a:t>
            </a:r>
            <a:r>
              <a:rPr lang="en" u="sng" dirty="0"/>
              <a:t>not</a:t>
            </a:r>
            <a:r>
              <a:rPr lang="en" dirty="0"/>
              <a:t> a Census Bureau employee and their responses will not be protected by federal law with you.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For more information, please review the Census Bureau’s fact sheet: “Questions and Answers for Stakeholders Supporting the 2020 Census.” This sheet also contains best practices for Census kiosks.</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61940260b5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61940260b5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Let’s take some time to answer any questions you may have. </a:t>
            </a:r>
            <a:r>
              <a:rPr lang="en" dirty="0" smtClean="0"/>
              <a:t>Just </a:t>
            </a:r>
            <a:r>
              <a:rPr lang="en" dirty="0"/>
              <a:t>to recap, here are the subject areas we have covered so far.</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61718c60d7_0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61718c60d7_0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that you are all Census experts, let’s discuss what you can do.</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61718c60d7_0_7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61718c60d7_0_7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We’ve created a timeline for you! </a:t>
            </a:r>
            <a:r>
              <a:rPr lang="en" dirty="0" smtClean="0"/>
              <a:t>Each </a:t>
            </a:r>
            <a:r>
              <a:rPr lang="en" dirty="0"/>
              <a:t>month, we will send reminders of some of the activities we are promoting during that time. </a:t>
            </a:r>
            <a:r>
              <a:rPr lang="en" dirty="0" smtClean="0"/>
              <a:t>You </a:t>
            </a:r>
            <a:r>
              <a:rPr lang="en" dirty="0"/>
              <a:t>can participate in as many as you would like.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61940260b5_0_10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61940260b5_0_10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Here is the rough layout for today’s presentation.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smtClean="0"/>
              <a:t>First, </a:t>
            </a:r>
            <a:r>
              <a:rPr lang="en" dirty="0"/>
              <a:t>we will give you some background on the Census--what it is and why it is </a:t>
            </a:r>
            <a:r>
              <a:rPr lang="en" dirty="0" smtClean="0"/>
              <a:t>important.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smtClean="0"/>
              <a:t>Then, </a:t>
            </a:r>
            <a:r>
              <a:rPr lang="en" dirty="0"/>
              <a:t>we will discuss some of the more technical aspects of Census operations--when they will start, what the form will look like, etc.</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smtClean="0"/>
              <a:t>Then, </a:t>
            </a:r>
            <a:r>
              <a:rPr lang="en" dirty="0"/>
              <a:t>we will start to talk about some of the difficulties in obtaining a complete count--both for the population at large </a:t>
            </a:r>
            <a:r>
              <a:rPr lang="en" i="1" dirty="0"/>
              <a:t>and </a:t>
            </a:r>
            <a:r>
              <a:rPr lang="en" dirty="0"/>
              <a:t>for young </a:t>
            </a:r>
            <a:r>
              <a:rPr lang="en" dirty="0" smtClean="0"/>
              <a:t>children.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We will then break for questions and then we will jump into a discussion of what you as early childhood professionals can do to ensure young children are counted.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Finally, we will wrap up with a quick exit survey to get your feedback on today’s training.</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1940260b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1940260b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are examples of some of the activities we will be asking you to participate in.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61718c60d7_0_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61718c60d7_0_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t>Using what you have learned today, try to brainstorm what you can do to make sure the families you serve understand the importance of counting their families in the Census. </a:t>
            </a:r>
            <a:r>
              <a:rPr lang="en" dirty="0" smtClean="0"/>
              <a:t>Take </a:t>
            </a:r>
            <a:r>
              <a:rPr lang="en" dirty="0"/>
              <a:t>15 minutes to read through the commitment card on the inside flap of your binder and fill it out.  </a:t>
            </a:r>
            <a:endParaRPr dirty="0"/>
          </a:p>
          <a:p>
            <a:pPr marL="0" lvl="0" indent="0" algn="l" rtl="0">
              <a:lnSpc>
                <a:spcPct val="115000"/>
              </a:lnSpc>
              <a:spcBef>
                <a:spcPts val="1600"/>
              </a:spcBef>
              <a:spcAft>
                <a:spcPts val="1600"/>
              </a:spcAft>
              <a:buNone/>
            </a:pPr>
            <a:r>
              <a:rPr lang="en" dirty="0"/>
              <a:t>Please leave it in the center of the tables. </a:t>
            </a:r>
            <a:r>
              <a:rPr lang="en" dirty="0" smtClean="0"/>
              <a:t>Don’t </a:t>
            </a:r>
            <a:r>
              <a:rPr lang="en" dirty="0"/>
              <a:t>forget to take a picture of it so that you can remember what your response was.  </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61940260b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61940260b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Just a reminder--10 years worth of missed data can have a big impact. </a:t>
            </a:r>
            <a:r>
              <a:rPr lang="en" dirty="0" smtClean="0"/>
              <a:t>A </a:t>
            </a:r>
            <a:r>
              <a:rPr lang="en" dirty="0"/>
              <a:t>two-year-old missed in 2020 won’t be counted again until they are 12.</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61940260b5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61940260b5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We’ve provided everyone with toolkits--you will find the information from today (including this powerpoint) within the toolkit. </a:t>
            </a:r>
            <a:r>
              <a:rPr lang="en" dirty="0" smtClean="0"/>
              <a:t>Before </a:t>
            </a:r>
            <a:r>
              <a:rPr lang="en" dirty="0"/>
              <a:t>we turn it over for questions, let’s take some time to discuss what is in your toolkits. </a:t>
            </a:r>
            <a:endParaRPr dirty="0"/>
          </a:p>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64df630c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64df630c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 have included some documents that will provide you with background information--including FAQs and some common household living scenarios that might help to answer questions from families.  </a:t>
            </a:r>
            <a:r>
              <a:rPr lang="en" dirty="0" smtClean="0"/>
              <a:t>This </a:t>
            </a:r>
            <a:r>
              <a:rPr lang="en" dirty="0"/>
              <a:t>section also contains a sample version of the questionnaire, as well as a fact sheet from the Census Bureau on common questions for stakeholders. This entire toolkit is also saved to your flash drives, so you can make copies directly from your computer.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You will have a copy of this powerpoint with the notes, as well as some useful handouts we’ve created at ACNJ in English and in Spanish. Additionally, we’ve included a document from the Census Bureau on confidentiality. A fun item--we’ve created stickers for you to hand out to children in your program to remind parents to include them.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Lastly, we have our outreach resources.  These include our timeline of monthly activities, sample texts and emails, contacts at the Census Bureau and CCCs and the Network Analysis worksheet you completed today. We have also included information on the We Count! picture book in the toolkit. This is a resource designed to teach young children and adults on the importance of being counted in the Census. If you would like more information, visit the website listed in the toolkit.</a:t>
            </a: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61940260b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61940260b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the front pocket of your toolkit binders, you will find an exit survey. </a:t>
            </a:r>
            <a:r>
              <a:rPr lang="en" smtClean="0"/>
              <a:t>Please </a:t>
            </a:r>
            <a:r>
              <a:rPr lang="en"/>
              <a:t>take some time to complete the survey--it will help us improve our Census training program. </a:t>
            </a:r>
            <a:r>
              <a:rPr lang="en" smtClean="0"/>
              <a:t>Thank </a:t>
            </a:r>
            <a:r>
              <a:rPr lang="en"/>
              <a:t>you! </a:t>
            </a:r>
            <a:r>
              <a:rPr lang="en" dirty="0"/>
              <a:t>Please contact us if you have any questions.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61628972ac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61628972ac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begin with some background on the Census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61628972ac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61628972ac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dirty="0">
                <a:latin typeface="Calibri"/>
                <a:ea typeface="Calibri"/>
                <a:cs typeface="Calibri"/>
                <a:sym typeface="Calibri"/>
              </a:rPr>
              <a:t>Many of you have probably heard of the Census.</a:t>
            </a:r>
            <a:endParaRPr sz="1200" dirty="0">
              <a:latin typeface="Calibri"/>
              <a:ea typeface="Calibri"/>
              <a:cs typeface="Calibri"/>
              <a:sym typeface="Calibri"/>
            </a:endParaRPr>
          </a:p>
          <a:p>
            <a:pPr marL="0" lvl="0" indent="0" algn="l" rtl="0">
              <a:lnSpc>
                <a:spcPct val="115000"/>
              </a:lnSpc>
              <a:spcBef>
                <a:spcPts val="0"/>
              </a:spcBef>
              <a:spcAft>
                <a:spcPts val="0"/>
              </a:spcAft>
              <a:buNone/>
            </a:pPr>
            <a:r>
              <a:rPr lang="en" sz="1200" dirty="0">
                <a:latin typeface="Calibri"/>
                <a:ea typeface="Calibri"/>
                <a:cs typeface="Calibri"/>
                <a:sym typeface="Calibri"/>
              </a:rPr>
              <a:t>It is a constitutionally mandated count of every person living in the United States. </a:t>
            </a:r>
            <a:r>
              <a:rPr lang="en" sz="1200" dirty="0" smtClean="0">
                <a:latin typeface="Calibri"/>
                <a:ea typeface="Calibri"/>
                <a:cs typeface="Calibri"/>
                <a:sym typeface="Calibri"/>
              </a:rPr>
              <a:t>Citizens</a:t>
            </a:r>
            <a:r>
              <a:rPr lang="en" sz="1200" dirty="0">
                <a:latin typeface="Calibri"/>
                <a:ea typeface="Calibri"/>
                <a:cs typeface="Calibri"/>
                <a:sym typeface="Calibri"/>
              </a:rPr>
              <a:t>, non-citizens, individuals who were formerly incarcerated, children...everyone.  The count is conducted by the </a:t>
            </a:r>
            <a:r>
              <a:rPr lang="en" sz="1200" dirty="0" smtClean="0">
                <a:latin typeface="Calibri"/>
                <a:ea typeface="Calibri"/>
                <a:cs typeface="Calibri"/>
                <a:sym typeface="Calibri"/>
              </a:rPr>
              <a:t>U.S. </a:t>
            </a:r>
            <a:r>
              <a:rPr lang="en" sz="1200" dirty="0">
                <a:latin typeface="Calibri"/>
                <a:ea typeface="Calibri"/>
                <a:cs typeface="Calibri"/>
                <a:sym typeface="Calibri"/>
              </a:rPr>
              <a:t>Census Bureau.</a:t>
            </a:r>
            <a:endParaRPr sz="1200" dirty="0">
              <a:latin typeface="Calibri"/>
              <a:ea typeface="Calibri"/>
              <a:cs typeface="Calibri"/>
              <a:sym typeface="Calibri"/>
            </a:endParaRPr>
          </a:p>
          <a:p>
            <a:pPr marL="0" lvl="0" indent="0" algn="l" rtl="0">
              <a:lnSpc>
                <a:spcPct val="115000"/>
              </a:lnSpc>
              <a:spcBef>
                <a:spcPts val="0"/>
              </a:spcBef>
              <a:spcAft>
                <a:spcPts val="0"/>
              </a:spcAft>
              <a:buNone/>
            </a:pPr>
            <a:endParaRPr sz="1200" dirty="0">
              <a:latin typeface="Calibri"/>
              <a:ea typeface="Calibri"/>
              <a:cs typeface="Calibri"/>
              <a:sym typeface="Calibri"/>
            </a:endParaRPr>
          </a:p>
          <a:p>
            <a:pPr marL="0" lvl="0" indent="0" algn="l" rtl="0">
              <a:lnSpc>
                <a:spcPct val="115000"/>
              </a:lnSpc>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61718c60d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61718c60d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dirty="0">
                <a:latin typeface="Calibri"/>
                <a:ea typeface="Calibri"/>
                <a:cs typeface="Calibri"/>
                <a:sym typeface="Calibri"/>
              </a:rPr>
              <a:t>So, you know about the Census. </a:t>
            </a:r>
            <a:r>
              <a:rPr lang="en" sz="1200" dirty="0" smtClean="0">
                <a:latin typeface="Calibri"/>
                <a:ea typeface="Calibri"/>
                <a:cs typeface="Calibri"/>
                <a:sym typeface="Calibri"/>
              </a:rPr>
              <a:t>But </a:t>
            </a:r>
            <a:r>
              <a:rPr lang="en" sz="1200" dirty="0">
                <a:latin typeface="Calibri"/>
                <a:ea typeface="Calibri"/>
                <a:cs typeface="Calibri"/>
                <a:sym typeface="Calibri"/>
              </a:rPr>
              <a:t>why is it important?</a:t>
            </a:r>
            <a:endParaRPr sz="1200" dirty="0">
              <a:latin typeface="Calibri"/>
              <a:ea typeface="Calibri"/>
              <a:cs typeface="Calibri"/>
              <a:sym typeface="Calibri"/>
            </a:endParaRPr>
          </a:p>
          <a:p>
            <a:pPr marL="0" lvl="0" indent="0" algn="l" rtl="0">
              <a:lnSpc>
                <a:spcPct val="115000"/>
              </a:lnSpc>
              <a:spcBef>
                <a:spcPts val="0"/>
              </a:spcBef>
              <a:spcAft>
                <a:spcPts val="0"/>
              </a:spcAft>
              <a:buNone/>
            </a:pPr>
            <a:r>
              <a:rPr lang="en" sz="1200" dirty="0">
                <a:latin typeface="Calibri"/>
                <a:ea typeface="Calibri"/>
                <a:cs typeface="Calibri"/>
                <a:sym typeface="Calibri"/>
              </a:rPr>
              <a:t>There are several different reasons</a:t>
            </a:r>
            <a:r>
              <a:rPr lang="en" sz="1200" dirty="0" smtClean="0">
                <a:latin typeface="Calibri"/>
                <a:ea typeface="Calibri"/>
                <a:cs typeface="Calibri"/>
                <a:sym typeface="Calibri"/>
              </a:rPr>
              <a:t>. </a:t>
            </a:r>
            <a:r>
              <a:rPr lang="en" sz="1200" dirty="0">
                <a:latin typeface="Calibri"/>
                <a:ea typeface="Calibri"/>
                <a:cs typeface="Calibri"/>
                <a:sym typeface="Calibri"/>
              </a:rPr>
              <a:t>First, Census data are responsible for allocating billions of federal funds for important federal programs. </a:t>
            </a:r>
            <a:r>
              <a:rPr lang="en" sz="1200" dirty="0" smtClean="0">
                <a:latin typeface="Calibri"/>
                <a:ea typeface="Calibri"/>
                <a:cs typeface="Calibri"/>
                <a:sym typeface="Calibri"/>
              </a:rPr>
              <a:t>More </a:t>
            </a:r>
            <a:r>
              <a:rPr lang="en" sz="1200" dirty="0">
                <a:latin typeface="Calibri"/>
                <a:ea typeface="Calibri"/>
                <a:cs typeface="Calibri"/>
                <a:sym typeface="Calibri"/>
              </a:rPr>
              <a:t>on some of those specific programs on the next slide.</a:t>
            </a:r>
            <a:endParaRPr sz="1200" dirty="0">
              <a:latin typeface="Calibri"/>
              <a:ea typeface="Calibri"/>
              <a:cs typeface="Calibri"/>
              <a:sym typeface="Calibri"/>
            </a:endParaRPr>
          </a:p>
          <a:p>
            <a:pPr marL="0" lvl="0" indent="0" algn="l" rtl="0">
              <a:lnSpc>
                <a:spcPct val="115000"/>
              </a:lnSpc>
              <a:spcBef>
                <a:spcPts val="0"/>
              </a:spcBef>
              <a:spcAft>
                <a:spcPts val="0"/>
              </a:spcAft>
              <a:buNone/>
            </a:pPr>
            <a:endParaRPr sz="1200" dirty="0">
              <a:latin typeface="Calibri"/>
              <a:ea typeface="Calibri"/>
              <a:cs typeface="Calibri"/>
              <a:sym typeface="Calibri"/>
            </a:endParaRPr>
          </a:p>
          <a:p>
            <a:pPr marL="0" lvl="0" indent="0" algn="l" rtl="0">
              <a:lnSpc>
                <a:spcPct val="115000"/>
              </a:lnSpc>
              <a:spcBef>
                <a:spcPts val="0"/>
              </a:spcBef>
              <a:spcAft>
                <a:spcPts val="0"/>
              </a:spcAft>
              <a:buNone/>
            </a:pPr>
            <a:r>
              <a:rPr lang="en" sz="1200" dirty="0">
                <a:latin typeface="Calibri"/>
                <a:ea typeface="Calibri"/>
                <a:cs typeface="Calibri"/>
                <a:sym typeface="Calibri"/>
              </a:rPr>
              <a:t>Census data are also used to determine our governmental representation in Congress, the number of votes we have in the electoral college and how our voting districts are drawn. </a:t>
            </a:r>
            <a:r>
              <a:rPr lang="en" sz="1200" dirty="0" smtClean="0">
                <a:latin typeface="Calibri"/>
                <a:ea typeface="Calibri"/>
                <a:cs typeface="Calibri"/>
                <a:sym typeface="Calibri"/>
              </a:rPr>
              <a:t>So, </a:t>
            </a:r>
            <a:r>
              <a:rPr lang="en" sz="1200" dirty="0">
                <a:latin typeface="Calibri"/>
                <a:ea typeface="Calibri"/>
                <a:cs typeface="Calibri"/>
                <a:sym typeface="Calibri"/>
              </a:rPr>
              <a:t>Census data determines political power.</a:t>
            </a:r>
            <a:endParaRPr sz="1200" dirty="0">
              <a:latin typeface="Calibri"/>
              <a:ea typeface="Calibri"/>
              <a:cs typeface="Calibri"/>
              <a:sym typeface="Calibri"/>
            </a:endParaRPr>
          </a:p>
          <a:p>
            <a:pPr marL="0" lvl="0" indent="0" algn="l" rtl="0">
              <a:lnSpc>
                <a:spcPct val="115000"/>
              </a:lnSpc>
              <a:spcBef>
                <a:spcPts val="0"/>
              </a:spcBef>
              <a:spcAft>
                <a:spcPts val="0"/>
              </a:spcAft>
              <a:buNone/>
            </a:pPr>
            <a:endParaRPr sz="1200" dirty="0">
              <a:latin typeface="Calibri"/>
              <a:ea typeface="Calibri"/>
              <a:cs typeface="Calibri"/>
              <a:sym typeface="Calibri"/>
            </a:endParaRPr>
          </a:p>
          <a:p>
            <a:pPr marL="0" lvl="0" indent="0" algn="l" rtl="0">
              <a:lnSpc>
                <a:spcPct val="115000"/>
              </a:lnSpc>
              <a:spcBef>
                <a:spcPts val="0"/>
              </a:spcBef>
              <a:spcAft>
                <a:spcPts val="0"/>
              </a:spcAft>
              <a:buNone/>
            </a:pPr>
            <a:r>
              <a:rPr lang="en" sz="1200" dirty="0">
                <a:latin typeface="Calibri"/>
                <a:ea typeface="Calibri"/>
                <a:cs typeface="Calibri"/>
                <a:sym typeface="Calibri"/>
              </a:rPr>
              <a:t>Not listed on this slide, but equally important:</a:t>
            </a:r>
            <a:endParaRPr sz="1200" dirty="0">
              <a:latin typeface="Calibri"/>
              <a:ea typeface="Calibri"/>
              <a:cs typeface="Calibri"/>
              <a:sym typeface="Calibri"/>
            </a:endParaRPr>
          </a:p>
          <a:p>
            <a:pPr marL="0" lvl="0" indent="0" algn="l" rtl="0">
              <a:lnSpc>
                <a:spcPct val="115000"/>
              </a:lnSpc>
              <a:spcBef>
                <a:spcPts val="0"/>
              </a:spcBef>
              <a:spcAft>
                <a:spcPts val="0"/>
              </a:spcAft>
              <a:buNone/>
            </a:pPr>
            <a:r>
              <a:rPr lang="en" sz="1200" dirty="0">
                <a:latin typeface="Calibri"/>
                <a:ea typeface="Calibri"/>
                <a:cs typeface="Calibri"/>
                <a:sym typeface="Calibri"/>
              </a:rPr>
              <a:t>Data are used for important planning purposes—we need to know where populations are growing so we can build more schools and highways.</a:t>
            </a:r>
            <a:endParaRPr sz="1200" dirty="0">
              <a:latin typeface="Calibri"/>
              <a:ea typeface="Calibri"/>
              <a:cs typeface="Calibri"/>
              <a:sym typeface="Calibri"/>
            </a:endParaRPr>
          </a:p>
          <a:p>
            <a:pPr marL="0" lvl="0" indent="0" algn="l" rtl="0">
              <a:lnSpc>
                <a:spcPct val="115000"/>
              </a:lnSpc>
              <a:spcBef>
                <a:spcPts val="0"/>
              </a:spcBef>
              <a:spcAft>
                <a:spcPts val="0"/>
              </a:spcAft>
              <a:buNone/>
            </a:pPr>
            <a:endParaRPr sz="1200" dirty="0">
              <a:latin typeface="Calibri"/>
              <a:ea typeface="Calibri"/>
              <a:cs typeface="Calibri"/>
              <a:sym typeface="Calibri"/>
            </a:endParaRPr>
          </a:p>
          <a:p>
            <a:pPr marL="0" lvl="0" indent="0" algn="l" rtl="0">
              <a:lnSpc>
                <a:spcPct val="115000"/>
              </a:lnSpc>
              <a:spcBef>
                <a:spcPts val="0"/>
              </a:spcBef>
              <a:spcAft>
                <a:spcPts val="0"/>
              </a:spcAft>
              <a:buNone/>
            </a:pPr>
            <a:r>
              <a:rPr lang="en" sz="1200" dirty="0">
                <a:latin typeface="Calibri"/>
                <a:ea typeface="Calibri"/>
                <a:cs typeface="Calibri"/>
                <a:sym typeface="Calibri"/>
              </a:rPr>
              <a:t>And the traditional use—and how ACNJ uses Census data in our Kids Count work—these data show us important details about the communities in which we live.</a:t>
            </a:r>
            <a:endParaRPr sz="1200" dirty="0">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1718c60d7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61718c60d7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dirty="0">
                <a:latin typeface="Calibri"/>
                <a:ea typeface="Calibri"/>
                <a:cs typeface="Calibri"/>
                <a:sym typeface="Calibri"/>
              </a:rPr>
              <a:t>As we mentioned before, NJ received 22.7 billion dollars through important federal programs in FY 2016. </a:t>
            </a:r>
            <a:r>
              <a:rPr lang="en" sz="1200" dirty="0" smtClean="0">
                <a:latin typeface="Calibri"/>
                <a:ea typeface="Calibri"/>
                <a:cs typeface="Calibri"/>
                <a:sym typeface="Calibri"/>
              </a:rPr>
              <a:t>And </a:t>
            </a:r>
            <a:r>
              <a:rPr lang="en" sz="1200" dirty="0">
                <a:latin typeface="Calibri"/>
                <a:ea typeface="Calibri"/>
                <a:cs typeface="Calibri"/>
                <a:sym typeface="Calibri"/>
              </a:rPr>
              <a:t>here is just a snippet of some of the programs who rely on Census data to allocate funds. </a:t>
            </a:r>
            <a:r>
              <a:rPr lang="en" sz="1200" dirty="0" smtClean="0">
                <a:latin typeface="Calibri"/>
                <a:ea typeface="Calibri"/>
                <a:cs typeface="Calibri"/>
                <a:sym typeface="Calibri"/>
              </a:rPr>
              <a:t>Medicaid</a:t>
            </a:r>
            <a:r>
              <a:rPr lang="en" sz="1200" dirty="0">
                <a:latin typeface="Calibri"/>
                <a:ea typeface="Calibri"/>
                <a:cs typeface="Calibri"/>
                <a:sym typeface="Calibri"/>
              </a:rPr>
              <a:t>, SNAP, Special Ed. Grants, Head Start, etc. </a:t>
            </a:r>
            <a:r>
              <a:rPr lang="en" sz="1200" dirty="0" smtClean="0">
                <a:latin typeface="Calibri"/>
                <a:ea typeface="Calibri"/>
                <a:cs typeface="Calibri"/>
                <a:sym typeface="Calibri"/>
              </a:rPr>
              <a:t>These </a:t>
            </a:r>
            <a:r>
              <a:rPr lang="en" sz="1200" dirty="0">
                <a:latin typeface="Calibri"/>
                <a:ea typeface="Calibri"/>
                <a:cs typeface="Calibri"/>
                <a:sym typeface="Calibri"/>
              </a:rPr>
              <a:t>are important federal programs that primarily impact children and they all depend on Census data.</a:t>
            </a:r>
            <a:endParaRPr sz="1200" dirty="0">
              <a:latin typeface="Calibri"/>
              <a:ea typeface="Calibri"/>
              <a:cs typeface="Calibri"/>
              <a:sym typeface="Calibri"/>
            </a:endParaRPr>
          </a:p>
          <a:p>
            <a:pPr marL="0" lvl="0" indent="0" algn="l" rtl="0">
              <a:lnSpc>
                <a:spcPct val="115000"/>
              </a:lnSpc>
              <a:spcBef>
                <a:spcPts val="0"/>
              </a:spcBef>
              <a:spcAft>
                <a:spcPts val="0"/>
              </a:spcAft>
              <a:buNone/>
            </a:pPr>
            <a:endParaRPr sz="1200" dirty="0">
              <a:latin typeface="Calibri"/>
              <a:ea typeface="Calibri"/>
              <a:cs typeface="Calibri"/>
              <a:sym typeface="Calibri"/>
            </a:endParaRPr>
          </a:p>
          <a:p>
            <a:pPr marL="0" lvl="0" indent="0" algn="l" rtl="0">
              <a:lnSpc>
                <a:spcPct val="115000"/>
              </a:lnSpc>
              <a:spcBef>
                <a:spcPts val="0"/>
              </a:spcBef>
              <a:spcAft>
                <a:spcPts val="0"/>
              </a:spcAft>
              <a:buNone/>
            </a:pPr>
            <a:endParaRPr sz="1200" dirty="0">
              <a:latin typeface="Calibri"/>
              <a:ea typeface="Calibri"/>
              <a:cs typeface="Calibri"/>
              <a:sym typeface="Calibri"/>
            </a:endParaRPr>
          </a:p>
          <a:p>
            <a:pPr marL="0" lvl="0" indent="0" algn="l" rtl="0">
              <a:lnSpc>
                <a:spcPct val="115000"/>
              </a:lnSpc>
              <a:spcBef>
                <a:spcPts val="0"/>
              </a:spcBef>
              <a:spcAft>
                <a:spcPts val="0"/>
              </a:spcAft>
              <a:buNone/>
            </a:pPr>
            <a:r>
              <a:rPr lang="en" sz="1200" dirty="0">
                <a:latin typeface="Calibri"/>
                <a:ea typeface="Calibri"/>
                <a:cs typeface="Calibri"/>
                <a:sym typeface="Calibri"/>
              </a:rPr>
              <a:t>If you’d like to see a longer list of </a:t>
            </a:r>
            <a:r>
              <a:rPr lang="en" sz="1200" dirty="0" smtClean="0">
                <a:latin typeface="Calibri"/>
                <a:ea typeface="Calibri"/>
                <a:cs typeface="Calibri"/>
                <a:sym typeface="Calibri"/>
              </a:rPr>
              <a:t>programs, search </a:t>
            </a:r>
            <a:r>
              <a:rPr lang="en" sz="1200" dirty="0">
                <a:latin typeface="Calibri"/>
                <a:ea typeface="Calibri"/>
                <a:cs typeface="Calibri"/>
                <a:sym typeface="Calibri"/>
              </a:rPr>
              <a:t>for Andrew Reamer’s Counting for Dollars 2020, a project out of George Washington University, and look for the NJ fact sheet.</a:t>
            </a:r>
            <a:endParaRPr sz="1200" dirty="0">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61940260b5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61940260b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you know a bit more about the Census--but I’m sure you have some technical questions. Like, what will the questionnaire look like, and when will I receive it?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1940260b5_0_1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1940260b5_0_1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2020 will mark the first year that respondents can complete their questionnaires online. </a:t>
            </a:r>
            <a:r>
              <a:rPr lang="en" dirty="0" smtClean="0"/>
              <a:t>On </a:t>
            </a:r>
            <a:r>
              <a:rPr lang="en" dirty="0"/>
              <a:t>the right is a breakdown of the different types of mailings that will go out in the </a:t>
            </a:r>
            <a:r>
              <a:rPr lang="en" dirty="0" smtClean="0"/>
              <a:t>spring. </a:t>
            </a:r>
            <a:r>
              <a:rPr lang="en" dirty="0"/>
              <a:t>Please note, the preferred method for Census completion will be online. </a:t>
            </a:r>
            <a:r>
              <a:rPr lang="en" dirty="0" smtClean="0"/>
              <a:t>With </a:t>
            </a:r>
            <a:r>
              <a:rPr lang="en" dirty="0"/>
              <a:t>the exception of a few households, most homes will NOT receive a paper form until they have failed to respond to several mailed reminders from the Bureau. Alternatively, respondents can also complete their questionnaire </a:t>
            </a:r>
            <a:r>
              <a:rPr lang="en" u="sng" dirty="0"/>
              <a:t>over the phone</a:t>
            </a:r>
            <a:r>
              <a:rPr lang="en" dirty="0"/>
              <a:t>.</a:t>
            </a:r>
            <a:endParaRP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cxnSp>
        <p:nvCxnSpPr>
          <p:cNvPr id="12" name="Google Shape;12;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3" name="Google Shape;13;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4" name="Google Shape;14;p2"/>
          <p:cNvGrpSpPr/>
          <p:nvPr/>
        </p:nvGrpSpPr>
        <p:grpSpPr>
          <a:xfrm>
            <a:off x="1004144" y="1022025"/>
            <a:ext cx="7136668" cy="152400"/>
            <a:chOff x="1346429" y="1011300"/>
            <a:chExt cx="6452100" cy="152400"/>
          </a:xfrm>
        </p:grpSpPr>
        <p:cxnSp>
          <p:nvCxnSpPr>
            <p:cNvPr id="15" name="Google Shape;15;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6" name="Google Shape;16;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7" name="Google Shape;17;p2"/>
          <p:cNvGrpSpPr/>
          <p:nvPr/>
        </p:nvGrpSpPr>
        <p:grpSpPr>
          <a:xfrm>
            <a:off x="1004151" y="3969100"/>
            <a:ext cx="7136668" cy="152400"/>
            <a:chOff x="1346435" y="3969088"/>
            <a:chExt cx="6452100" cy="152400"/>
          </a:xfrm>
        </p:grpSpPr>
        <p:cxnSp>
          <p:nvCxnSpPr>
            <p:cNvPr id="18" name="Google Shape;18;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9" name="Google Shape;19;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20" name="Google Shape;20;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21" name="Google Shape;21;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2" name="Google Shape;2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8"/>
        <p:cNvGrpSpPr/>
        <p:nvPr/>
      </p:nvGrpSpPr>
      <p:grpSpPr>
        <a:xfrm>
          <a:off x="0" y="0"/>
          <a:ext cx="0" cy="0"/>
          <a:chOff x="0" y="0"/>
          <a:chExt cx="0" cy="0"/>
        </a:xfrm>
      </p:grpSpPr>
      <p:sp>
        <p:nvSpPr>
          <p:cNvPr id="59" name="Google Shape;59;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61" name="Google Shape;61;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2" name="Google Shape;6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6" name="Google Shape;2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27" name="Google Shape;27;p3"/>
          <p:cNvSpPr txBox="1"/>
          <p:nvPr/>
        </p:nvSpPr>
        <p:spPr>
          <a:xfrm>
            <a:off x="418900" y="4772675"/>
            <a:ext cx="2101500" cy="28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80000"/>
                </a:solidFill>
                <a:latin typeface="Open Sans"/>
                <a:ea typeface="Open Sans"/>
                <a:cs typeface="Open Sans"/>
                <a:sym typeface="Open Sans"/>
              </a:rPr>
              <a:t>www.acnj.org</a:t>
            </a:r>
            <a:endParaRPr>
              <a:solidFill>
                <a:srgbClr val="980000"/>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1" name="Google Shape;31;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2" name="Google Shape;3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5" name="Google Shape;35;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0" name="Google Shape;4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4" name="Google Shape;4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7" name="Google Shape;4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2" name="Google Shape;52;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sp>
        <p:nvSpPr>
          <p:cNvPr id="56" name="Google Shape;56;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7" name="Google Shape;5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rgbClr val="D9D9D9"/>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Open Sans"/>
                <a:ea typeface="Open Sans"/>
                <a:cs typeface="Open Sans"/>
                <a:sym typeface="Open Sans"/>
              </a:defRPr>
            </a:lvl1pPr>
            <a:lvl2pPr lvl="1" algn="r" rtl="0">
              <a:buNone/>
              <a:defRPr sz="1000">
                <a:solidFill>
                  <a:schemeClr val="dk2"/>
                </a:solidFill>
                <a:latin typeface="Open Sans"/>
                <a:ea typeface="Open Sans"/>
                <a:cs typeface="Open Sans"/>
                <a:sym typeface="Open Sans"/>
              </a:defRPr>
            </a:lvl2pPr>
            <a:lvl3pPr lvl="2" algn="r" rtl="0">
              <a:buNone/>
              <a:defRPr sz="1000">
                <a:solidFill>
                  <a:schemeClr val="dk2"/>
                </a:solidFill>
                <a:latin typeface="Open Sans"/>
                <a:ea typeface="Open Sans"/>
                <a:cs typeface="Open Sans"/>
                <a:sym typeface="Open Sans"/>
              </a:defRPr>
            </a:lvl3pPr>
            <a:lvl4pPr lvl="3" algn="r" rtl="0">
              <a:buNone/>
              <a:defRPr sz="1000">
                <a:solidFill>
                  <a:schemeClr val="dk2"/>
                </a:solidFill>
                <a:latin typeface="Open Sans"/>
                <a:ea typeface="Open Sans"/>
                <a:cs typeface="Open Sans"/>
                <a:sym typeface="Open Sans"/>
              </a:defRPr>
            </a:lvl4pPr>
            <a:lvl5pPr lvl="4" algn="r" rtl="0">
              <a:buNone/>
              <a:defRPr sz="1000">
                <a:solidFill>
                  <a:schemeClr val="dk2"/>
                </a:solidFill>
                <a:latin typeface="Open Sans"/>
                <a:ea typeface="Open Sans"/>
                <a:cs typeface="Open Sans"/>
                <a:sym typeface="Open Sans"/>
              </a:defRPr>
            </a:lvl5pPr>
            <a:lvl6pPr lvl="5" algn="r" rtl="0">
              <a:buNone/>
              <a:defRPr sz="1000">
                <a:solidFill>
                  <a:schemeClr val="dk2"/>
                </a:solidFill>
                <a:latin typeface="Open Sans"/>
                <a:ea typeface="Open Sans"/>
                <a:cs typeface="Open Sans"/>
                <a:sym typeface="Open Sans"/>
              </a:defRPr>
            </a:lvl6pPr>
            <a:lvl7pPr lvl="6" algn="r" rtl="0">
              <a:buNone/>
              <a:defRPr sz="1000">
                <a:solidFill>
                  <a:schemeClr val="dk2"/>
                </a:solidFill>
                <a:latin typeface="Open Sans"/>
                <a:ea typeface="Open Sans"/>
                <a:cs typeface="Open Sans"/>
                <a:sym typeface="Open Sans"/>
              </a:defRPr>
            </a:lvl7pPr>
            <a:lvl8pPr lvl="7" algn="r" rtl="0">
              <a:buNone/>
              <a:defRPr sz="1000">
                <a:solidFill>
                  <a:schemeClr val="dk2"/>
                </a:solidFill>
                <a:latin typeface="Open Sans"/>
                <a:ea typeface="Open Sans"/>
                <a:cs typeface="Open Sans"/>
                <a:sym typeface="Open Sans"/>
              </a:defRPr>
            </a:lvl8pPr>
            <a:lvl9pPr lvl="8" algn="r" rtl="0">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a:off x="144200" y="4682925"/>
            <a:ext cx="2225100" cy="28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980000"/>
                </a:solidFill>
                <a:latin typeface="Open Sans"/>
                <a:ea typeface="Open Sans"/>
                <a:cs typeface="Open Sans"/>
                <a:sym typeface="Open Sans"/>
              </a:rPr>
              <a:t>www.census2020nj.org</a:t>
            </a:r>
            <a:endParaRPr sz="1200">
              <a:solidFill>
                <a:srgbClr val="980000"/>
              </a:solidFill>
              <a:latin typeface="Open Sans"/>
              <a:ea typeface="Open Sans"/>
              <a:cs typeface="Open Sans"/>
              <a:sym typeface="Open Sans"/>
            </a:endParaRPr>
          </a:p>
        </p:txBody>
      </p:sp>
      <p:pic>
        <p:nvPicPr>
          <p:cNvPr id="10" name="Google Shape;10;p1"/>
          <p:cNvPicPr preferRelativeResize="0"/>
          <p:nvPr/>
        </p:nvPicPr>
        <p:blipFill>
          <a:blip r:embed="rId13">
            <a:alphaModFix/>
          </a:blip>
          <a:stretch>
            <a:fillRect/>
          </a:stretch>
        </p:blipFill>
        <p:spPr>
          <a:xfrm>
            <a:off x="7939250" y="4358025"/>
            <a:ext cx="746100" cy="608999"/>
          </a:xfrm>
          <a:prstGeom prst="rect">
            <a:avLst/>
          </a:prstGeom>
          <a:noFill/>
          <a:ln w="9525" cap="flat" cmpd="sng">
            <a:solidFill>
              <a:srgbClr val="000000"/>
            </a:solidFill>
            <a:prstDash val="solid"/>
            <a:round/>
            <a:headEnd type="none" w="sm" len="sm"/>
            <a:tailEnd type="none" w="sm" len="sm"/>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mailto:pchen@acnj.org"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hyperlink" Target="mailto:dglover@acnj.org" TargetMode="External"/><Relationship Id="rId4" Type="http://schemas.openxmlformats.org/officeDocument/2006/relationships/hyperlink" Target="mailto:avega@acnj.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3"/>
          <p:cNvSpPr txBox="1">
            <a:spLocks noGrp="1"/>
          </p:cNvSpPr>
          <p:nvPr>
            <p:ph type="ctrTitle"/>
          </p:nvPr>
        </p:nvSpPr>
        <p:spPr>
          <a:xfrm>
            <a:off x="1056625" y="1301889"/>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New Jersey Counts 2020</a:t>
            </a:r>
            <a:endParaRPr/>
          </a:p>
        </p:txBody>
      </p:sp>
      <p:pic>
        <p:nvPicPr>
          <p:cNvPr id="70" name="Google Shape;70;p13"/>
          <p:cNvPicPr preferRelativeResize="0"/>
          <p:nvPr/>
        </p:nvPicPr>
        <p:blipFill>
          <a:blip r:embed="rId3">
            <a:alphaModFix/>
          </a:blip>
          <a:stretch>
            <a:fillRect/>
          </a:stretch>
        </p:blipFill>
        <p:spPr>
          <a:xfrm>
            <a:off x="2499200" y="2324297"/>
            <a:ext cx="1504625" cy="1504625"/>
          </a:xfrm>
          <a:prstGeom prst="rect">
            <a:avLst/>
          </a:prstGeom>
          <a:noFill/>
          <a:ln w="76200" cap="flat" cmpd="sng">
            <a:solidFill>
              <a:schemeClr val="accent1"/>
            </a:solidFill>
            <a:prstDash val="solid"/>
            <a:round/>
            <a:headEnd type="none" w="sm" len="sm"/>
            <a:tailEnd type="none" w="sm" len="sm"/>
          </a:ln>
        </p:spPr>
      </p:pic>
      <p:pic>
        <p:nvPicPr>
          <p:cNvPr id="71" name="Google Shape;71;p13"/>
          <p:cNvPicPr preferRelativeResize="0"/>
          <p:nvPr/>
        </p:nvPicPr>
        <p:blipFill>
          <a:blip r:embed="rId4">
            <a:alphaModFix/>
          </a:blip>
          <a:stretch>
            <a:fillRect/>
          </a:stretch>
        </p:blipFill>
        <p:spPr>
          <a:xfrm>
            <a:off x="4485450" y="2371825"/>
            <a:ext cx="1726900" cy="1409576"/>
          </a:xfrm>
          <a:prstGeom prst="rect">
            <a:avLst/>
          </a:prstGeom>
          <a:noFill/>
          <a:ln w="76200" cap="flat" cmpd="sng">
            <a:solidFill>
              <a:schemeClr val="accent1"/>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a:spLocks noGrp="1"/>
          </p:cNvSpPr>
          <p:nvPr>
            <p:ph type="title"/>
          </p:nvPr>
        </p:nvSpPr>
        <p:spPr>
          <a:xfrm>
            <a:off x="311700" y="14047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Census Operations Timeline</a:t>
            </a:r>
            <a:endParaRPr/>
          </a:p>
        </p:txBody>
      </p:sp>
      <p:grpSp>
        <p:nvGrpSpPr>
          <p:cNvPr id="137" name="Google Shape;137;p22"/>
          <p:cNvGrpSpPr/>
          <p:nvPr/>
        </p:nvGrpSpPr>
        <p:grpSpPr>
          <a:xfrm>
            <a:off x="0" y="1189989"/>
            <a:ext cx="2214600" cy="3217636"/>
            <a:chOff x="0" y="1189989"/>
            <a:chExt cx="2214600" cy="3217636"/>
          </a:xfrm>
        </p:grpSpPr>
        <p:sp>
          <p:nvSpPr>
            <p:cNvPr id="138" name="Google Shape;138;p22"/>
            <p:cNvSpPr/>
            <p:nvPr/>
          </p:nvSpPr>
          <p:spPr>
            <a:xfrm>
              <a:off x="0" y="1189989"/>
              <a:ext cx="2214600" cy="669000"/>
            </a:xfrm>
            <a:prstGeom prst="homePlate">
              <a:avLst>
                <a:gd name="adj" fmla="val 50000"/>
              </a:avLst>
            </a:prstGeom>
            <a:solidFill>
              <a:srgbClr val="0856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March 2020</a:t>
              </a:r>
              <a:endParaRPr>
                <a:solidFill>
                  <a:srgbClr val="FFFFFF"/>
                </a:solidFill>
                <a:latin typeface="Roboto"/>
                <a:ea typeface="Roboto"/>
                <a:cs typeface="Roboto"/>
                <a:sym typeface="Roboto"/>
              </a:endParaRPr>
            </a:p>
          </p:txBody>
        </p:sp>
        <p:sp>
          <p:nvSpPr>
            <p:cNvPr id="139" name="Google Shape;139;p22"/>
            <p:cNvSpPr txBox="1"/>
            <p:nvPr/>
          </p:nvSpPr>
          <p:spPr>
            <a:xfrm>
              <a:off x="2950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latin typeface="Open Sans"/>
                  <a:ea typeface="Open Sans"/>
                  <a:cs typeface="Open Sans"/>
                  <a:sym typeface="Open Sans"/>
                </a:rPr>
                <a:t>Invitations will be sent to households with instructions on how to </a:t>
              </a:r>
              <a:r>
                <a:rPr lang="en" sz="1100" b="1">
                  <a:latin typeface="Open Sans"/>
                  <a:ea typeface="Open Sans"/>
                  <a:cs typeface="Open Sans"/>
                  <a:sym typeface="Open Sans"/>
                </a:rPr>
                <a:t>complete the questionnaire online or over the phone.</a:t>
              </a:r>
              <a:endParaRPr sz="1100" b="1">
                <a:latin typeface="Open Sans"/>
                <a:ea typeface="Open Sans"/>
                <a:cs typeface="Open Sans"/>
                <a:sym typeface="Open Sans"/>
              </a:endParaRPr>
            </a:p>
            <a:p>
              <a:pPr marL="0" lvl="0" indent="0" algn="l" rtl="0">
                <a:lnSpc>
                  <a:spcPct val="115000"/>
                </a:lnSpc>
                <a:spcBef>
                  <a:spcPts val="0"/>
                </a:spcBef>
                <a:spcAft>
                  <a:spcPts val="0"/>
                </a:spcAft>
                <a:buNone/>
              </a:pPr>
              <a:endParaRPr sz="1100">
                <a:latin typeface="Open Sans"/>
                <a:ea typeface="Open Sans"/>
                <a:cs typeface="Open Sans"/>
                <a:sym typeface="Open Sans"/>
              </a:endParaRPr>
            </a:p>
            <a:p>
              <a:pPr marL="0" lvl="0" indent="0" algn="l" rtl="0">
                <a:lnSpc>
                  <a:spcPct val="115000"/>
                </a:lnSpc>
                <a:spcBef>
                  <a:spcPts val="0"/>
                </a:spcBef>
                <a:spcAft>
                  <a:spcPts val="0"/>
                </a:spcAft>
                <a:buNone/>
              </a:pPr>
              <a:endParaRPr sz="1100">
                <a:latin typeface="Open Sans"/>
                <a:ea typeface="Open Sans"/>
                <a:cs typeface="Open Sans"/>
                <a:sym typeface="Open Sans"/>
              </a:endParaRPr>
            </a:p>
            <a:p>
              <a:pPr marL="0" lvl="0" indent="0" algn="l" rtl="0">
                <a:lnSpc>
                  <a:spcPct val="115000"/>
                </a:lnSpc>
                <a:spcBef>
                  <a:spcPts val="0"/>
                </a:spcBef>
                <a:spcAft>
                  <a:spcPts val="0"/>
                </a:spcAft>
                <a:buNone/>
              </a:pPr>
              <a:endParaRPr sz="1100">
                <a:latin typeface="Roboto"/>
                <a:ea typeface="Roboto"/>
                <a:cs typeface="Roboto"/>
                <a:sym typeface="Roboto"/>
              </a:endParaRPr>
            </a:p>
          </p:txBody>
        </p:sp>
      </p:grpSp>
      <p:grpSp>
        <p:nvGrpSpPr>
          <p:cNvPr id="140" name="Google Shape;140;p22"/>
          <p:cNvGrpSpPr/>
          <p:nvPr/>
        </p:nvGrpSpPr>
        <p:grpSpPr>
          <a:xfrm>
            <a:off x="1838325" y="1189775"/>
            <a:ext cx="2064000" cy="3217850"/>
            <a:chOff x="1838325" y="1189775"/>
            <a:chExt cx="2064000" cy="3217850"/>
          </a:xfrm>
        </p:grpSpPr>
        <p:sp>
          <p:nvSpPr>
            <p:cNvPr id="141" name="Google Shape;141;p22"/>
            <p:cNvSpPr/>
            <p:nvPr/>
          </p:nvSpPr>
          <p:spPr>
            <a:xfrm>
              <a:off x="1838325" y="1189775"/>
              <a:ext cx="2064000" cy="669000"/>
            </a:xfrm>
            <a:prstGeom prst="chevron">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April 2020</a:t>
              </a:r>
              <a:endParaRPr>
                <a:solidFill>
                  <a:srgbClr val="FFFFFF"/>
                </a:solidFill>
                <a:latin typeface="Roboto"/>
                <a:ea typeface="Roboto"/>
                <a:cs typeface="Roboto"/>
                <a:sym typeface="Roboto"/>
              </a:endParaRPr>
            </a:p>
          </p:txBody>
        </p:sp>
        <p:sp>
          <p:nvSpPr>
            <p:cNvPr id="142" name="Google Shape;142;p22"/>
            <p:cNvSpPr txBox="1"/>
            <p:nvPr/>
          </p:nvSpPr>
          <p:spPr>
            <a:xfrm>
              <a:off x="20172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a:latin typeface="Open Sans"/>
                  <a:ea typeface="Open Sans"/>
                  <a:cs typeface="Open Sans"/>
                  <a:sym typeface="Open Sans"/>
                </a:rPr>
                <a:t>April 1st, 2020 </a:t>
              </a:r>
              <a:r>
                <a:rPr lang="en" sz="1100">
                  <a:latin typeface="Open Sans"/>
                  <a:ea typeface="Open Sans"/>
                  <a:cs typeface="Open Sans"/>
                  <a:sym typeface="Open Sans"/>
                </a:rPr>
                <a:t>is Census Day.  Households should complete their questionnaires by the end of this month.</a:t>
              </a:r>
              <a:endParaRPr sz="1100">
                <a:latin typeface="Open Sans"/>
                <a:ea typeface="Open Sans"/>
                <a:cs typeface="Open Sans"/>
                <a:sym typeface="Open Sans"/>
              </a:endParaRPr>
            </a:p>
          </p:txBody>
        </p:sp>
      </p:grpSp>
      <p:grpSp>
        <p:nvGrpSpPr>
          <p:cNvPr id="143" name="Google Shape;143;p22"/>
          <p:cNvGrpSpPr/>
          <p:nvPr/>
        </p:nvGrpSpPr>
        <p:grpSpPr>
          <a:xfrm>
            <a:off x="3516750" y="1189775"/>
            <a:ext cx="2064000" cy="3217850"/>
            <a:chOff x="3516750" y="1189775"/>
            <a:chExt cx="2064000" cy="3217850"/>
          </a:xfrm>
        </p:grpSpPr>
        <p:sp>
          <p:nvSpPr>
            <p:cNvPr id="144" name="Google Shape;144;p22"/>
            <p:cNvSpPr/>
            <p:nvPr/>
          </p:nvSpPr>
          <p:spPr>
            <a:xfrm>
              <a:off x="3516750" y="1189775"/>
              <a:ext cx="2064000" cy="669000"/>
            </a:xfrm>
            <a:prstGeom prst="chevron">
              <a:avLst>
                <a:gd name="adj" fmla="val 50000"/>
              </a:avLst>
            </a:prstGeom>
            <a:solidFill>
              <a:srgbClr val="0B77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May 2020</a:t>
              </a:r>
              <a:endParaRPr>
                <a:solidFill>
                  <a:srgbClr val="FFFFFF"/>
                </a:solidFill>
                <a:latin typeface="Roboto"/>
                <a:ea typeface="Roboto"/>
                <a:cs typeface="Roboto"/>
                <a:sym typeface="Roboto"/>
              </a:endParaRPr>
            </a:p>
          </p:txBody>
        </p:sp>
        <p:sp>
          <p:nvSpPr>
            <p:cNvPr id="145" name="Google Shape;145;p22"/>
            <p:cNvSpPr txBox="1"/>
            <p:nvPr/>
          </p:nvSpPr>
          <p:spPr>
            <a:xfrm>
              <a:off x="37394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latin typeface="Open Sans"/>
                  <a:ea typeface="Open Sans"/>
                  <a:cs typeface="Open Sans"/>
                  <a:sym typeface="Open Sans"/>
                </a:rPr>
                <a:t>The Census Bureau begins visiting homes </a:t>
              </a:r>
              <a:r>
                <a:rPr lang="en" sz="1100" b="1">
                  <a:latin typeface="Open Sans"/>
                  <a:ea typeface="Open Sans"/>
                  <a:cs typeface="Open Sans"/>
                  <a:sym typeface="Open Sans"/>
                </a:rPr>
                <a:t>in person</a:t>
              </a:r>
              <a:r>
                <a:rPr lang="en" sz="1100">
                  <a:latin typeface="Open Sans"/>
                  <a:ea typeface="Open Sans"/>
                  <a:cs typeface="Open Sans"/>
                  <a:sym typeface="Open Sans"/>
                </a:rPr>
                <a:t> that haven’t responded online, over the phone or by mail.</a:t>
              </a:r>
              <a:endParaRPr sz="1100">
                <a:latin typeface="Open Sans"/>
                <a:ea typeface="Open Sans"/>
                <a:cs typeface="Open Sans"/>
                <a:sym typeface="Open Sans"/>
              </a:endParaRPr>
            </a:p>
          </p:txBody>
        </p:sp>
      </p:grpSp>
      <p:grpSp>
        <p:nvGrpSpPr>
          <p:cNvPr id="146" name="Google Shape;146;p22"/>
          <p:cNvGrpSpPr/>
          <p:nvPr/>
        </p:nvGrpSpPr>
        <p:grpSpPr>
          <a:xfrm>
            <a:off x="6874025" y="1189775"/>
            <a:ext cx="2064000" cy="3217850"/>
            <a:chOff x="6874025" y="1189775"/>
            <a:chExt cx="2064000" cy="3217850"/>
          </a:xfrm>
        </p:grpSpPr>
        <p:sp>
          <p:nvSpPr>
            <p:cNvPr id="147" name="Google Shape;147;p22"/>
            <p:cNvSpPr/>
            <p:nvPr/>
          </p:nvSpPr>
          <p:spPr>
            <a:xfrm>
              <a:off x="6874025" y="1189775"/>
              <a:ext cx="2064000" cy="669000"/>
            </a:xfrm>
            <a:prstGeom prst="chevron">
              <a:avLst>
                <a:gd name="adj" fmla="val 50000"/>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July 2020</a:t>
              </a:r>
              <a:endParaRPr>
                <a:solidFill>
                  <a:srgbClr val="FFFFFF"/>
                </a:solidFill>
                <a:latin typeface="Roboto"/>
                <a:ea typeface="Roboto"/>
                <a:cs typeface="Roboto"/>
                <a:sym typeface="Roboto"/>
              </a:endParaRPr>
            </a:p>
          </p:txBody>
        </p:sp>
        <p:sp>
          <p:nvSpPr>
            <p:cNvPr id="148" name="Google Shape;148;p22"/>
            <p:cNvSpPr txBox="1"/>
            <p:nvPr/>
          </p:nvSpPr>
          <p:spPr>
            <a:xfrm>
              <a:off x="71838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b="1">
                  <a:latin typeface="Open Sans"/>
                  <a:ea typeface="Open Sans"/>
                  <a:cs typeface="Open Sans"/>
                  <a:sym typeface="Open Sans"/>
                </a:rPr>
                <a:t>July 31, 2020</a:t>
              </a:r>
              <a:r>
                <a:rPr lang="en" sz="1100">
                  <a:latin typeface="Open Sans"/>
                  <a:ea typeface="Open Sans"/>
                  <a:cs typeface="Open Sans"/>
                  <a:sym typeface="Open Sans"/>
                </a:rPr>
                <a:t> concludes Census field operations.</a:t>
              </a:r>
              <a:endParaRPr sz="1100">
                <a:latin typeface="Open Sans"/>
                <a:ea typeface="Open Sans"/>
                <a:cs typeface="Open Sans"/>
                <a:sym typeface="Open Sans"/>
              </a:endParaRPr>
            </a:p>
          </p:txBody>
        </p:sp>
      </p:grpSp>
      <p:grpSp>
        <p:nvGrpSpPr>
          <p:cNvPr id="149" name="Google Shape;149;p22"/>
          <p:cNvGrpSpPr/>
          <p:nvPr/>
        </p:nvGrpSpPr>
        <p:grpSpPr>
          <a:xfrm>
            <a:off x="5195350" y="1189775"/>
            <a:ext cx="2064000" cy="3217850"/>
            <a:chOff x="5195350" y="1189775"/>
            <a:chExt cx="2064000" cy="3217850"/>
          </a:xfrm>
        </p:grpSpPr>
        <p:sp>
          <p:nvSpPr>
            <p:cNvPr id="150" name="Google Shape;150;p22"/>
            <p:cNvSpPr/>
            <p:nvPr/>
          </p:nvSpPr>
          <p:spPr>
            <a:xfrm>
              <a:off x="5195350" y="1189775"/>
              <a:ext cx="2064000" cy="669000"/>
            </a:xfrm>
            <a:prstGeom prst="chevron">
              <a:avLst>
                <a:gd name="adj" fmla="val 50000"/>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June 2020</a:t>
              </a:r>
              <a:endParaRPr>
                <a:solidFill>
                  <a:srgbClr val="FFFFFF"/>
                </a:solidFill>
                <a:latin typeface="Roboto"/>
                <a:ea typeface="Roboto"/>
                <a:cs typeface="Roboto"/>
                <a:sym typeface="Roboto"/>
              </a:endParaRPr>
            </a:p>
          </p:txBody>
        </p:sp>
        <p:sp>
          <p:nvSpPr>
            <p:cNvPr id="151" name="Google Shape;151;p22"/>
            <p:cNvSpPr txBox="1"/>
            <p:nvPr/>
          </p:nvSpPr>
          <p:spPr>
            <a:xfrm>
              <a:off x="54616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latin typeface="Open Sans"/>
                  <a:ea typeface="Open Sans"/>
                  <a:cs typeface="Open Sans"/>
                  <a:sym typeface="Open Sans"/>
                </a:rPr>
                <a:t>The Census Bureau </a:t>
              </a:r>
              <a:r>
                <a:rPr lang="en" sz="1100" b="1">
                  <a:latin typeface="Open Sans"/>
                  <a:ea typeface="Open Sans"/>
                  <a:cs typeface="Open Sans"/>
                  <a:sym typeface="Open Sans"/>
                </a:rPr>
                <a:t>continues to visit </a:t>
              </a:r>
              <a:r>
                <a:rPr lang="en" sz="1100">
                  <a:latin typeface="Open Sans"/>
                  <a:ea typeface="Open Sans"/>
                  <a:cs typeface="Open Sans"/>
                  <a:sym typeface="Open Sans"/>
                </a:rPr>
                <a:t>homes who haven’t responded.</a:t>
              </a:r>
              <a:endParaRPr sz="1100">
                <a:latin typeface="Open Sans"/>
                <a:ea typeface="Open Sans"/>
                <a:cs typeface="Open Sans"/>
                <a:sym typeface="Open Sans"/>
              </a:endParaRPr>
            </a:p>
          </p:txBody>
        </p:sp>
      </p:grpSp>
      <p:sp>
        <p:nvSpPr>
          <p:cNvPr id="152" name="Google Shape;152;p22"/>
          <p:cNvSpPr/>
          <p:nvPr/>
        </p:nvSpPr>
        <p:spPr>
          <a:xfrm rot="-5400000">
            <a:off x="1637000" y="2385826"/>
            <a:ext cx="609000" cy="2884800"/>
          </a:xfrm>
          <a:prstGeom prst="leftBrace">
            <a:avLst>
              <a:gd name="adj1" fmla="val 8333"/>
              <a:gd name="adj2" fmla="val 50000"/>
            </a:avLst>
          </a:prstGeom>
          <a:no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2"/>
          <p:cNvSpPr txBox="1"/>
          <p:nvPr/>
        </p:nvSpPr>
        <p:spPr>
          <a:xfrm>
            <a:off x="378150" y="4136469"/>
            <a:ext cx="3138600" cy="52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latin typeface="Open Sans"/>
                <a:ea typeface="Open Sans"/>
                <a:cs typeface="Open Sans"/>
                <a:sym typeface="Open Sans"/>
              </a:rPr>
              <a:t>This period is known as </a:t>
            </a:r>
            <a:r>
              <a:rPr lang="en" sz="1800" b="1" dirty="0">
                <a:solidFill>
                  <a:schemeClr val="accent1"/>
                </a:solidFill>
                <a:latin typeface="Open Sans"/>
                <a:ea typeface="Open Sans"/>
                <a:cs typeface="Open Sans"/>
                <a:sym typeface="Open Sans"/>
              </a:rPr>
              <a:t>self-response.</a:t>
            </a:r>
            <a:endParaRPr sz="1800" b="1" dirty="0">
              <a:solidFill>
                <a:schemeClr val="accent1"/>
              </a:solidFill>
              <a:latin typeface="Open Sans"/>
              <a:ea typeface="Open Sans"/>
              <a:cs typeface="Open Sans"/>
              <a:sym typeface="Open Sans"/>
            </a:endParaRPr>
          </a:p>
        </p:txBody>
      </p:sp>
      <p:sp>
        <p:nvSpPr>
          <p:cNvPr id="154" name="Google Shape;154;p22"/>
          <p:cNvSpPr txBox="1"/>
          <p:nvPr/>
        </p:nvSpPr>
        <p:spPr>
          <a:xfrm>
            <a:off x="5288150" y="3042625"/>
            <a:ext cx="3709500" cy="1218600"/>
          </a:xfrm>
          <a:prstGeom prst="rect">
            <a:avLst/>
          </a:prstGeom>
          <a:noFill/>
          <a:ln w="7620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700">
                <a:latin typeface="Open Sans"/>
                <a:ea typeface="Open Sans"/>
                <a:cs typeface="Open Sans"/>
                <a:sym typeface="Open Sans"/>
              </a:rPr>
              <a:t>Encourage households to respond </a:t>
            </a:r>
            <a:r>
              <a:rPr lang="en" sz="1700" b="1">
                <a:solidFill>
                  <a:schemeClr val="accent2"/>
                </a:solidFill>
                <a:latin typeface="Open Sans"/>
                <a:ea typeface="Open Sans"/>
                <a:cs typeface="Open Sans"/>
                <a:sym typeface="Open Sans"/>
              </a:rPr>
              <a:t>before the end of</a:t>
            </a:r>
            <a:r>
              <a:rPr lang="en" sz="1700">
                <a:latin typeface="Open Sans"/>
                <a:ea typeface="Open Sans"/>
                <a:cs typeface="Open Sans"/>
                <a:sym typeface="Open Sans"/>
              </a:rPr>
              <a:t> </a:t>
            </a:r>
            <a:r>
              <a:rPr lang="en" sz="1700" b="1">
                <a:solidFill>
                  <a:schemeClr val="accent2"/>
                </a:solidFill>
                <a:latin typeface="Open Sans"/>
                <a:ea typeface="Open Sans"/>
                <a:cs typeface="Open Sans"/>
                <a:sym typeface="Open Sans"/>
              </a:rPr>
              <a:t>April 2020 </a:t>
            </a:r>
            <a:r>
              <a:rPr lang="en" sz="1700">
                <a:latin typeface="Open Sans"/>
                <a:ea typeface="Open Sans"/>
                <a:cs typeface="Open Sans"/>
                <a:sym typeface="Open Sans"/>
              </a:rPr>
              <a:t>to lessen the chances of a Census worker following up in person.</a:t>
            </a:r>
            <a:endParaRPr sz="1700">
              <a:latin typeface="Open Sans"/>
              <a:ea typeface="Open Sans"/>
              <a:cs typeface="Open Sans"/>
              <a:sym typeface="Open Sans"/>
            </a:endParaRPr>
          </a:p>
          <a:p>
            <a:pPr marL="0" lvl="0" indent="0" algn="l" rtl="0">
              <a:spcBef>
                <a:spcPts val="0"/>
              </a:spcBef>
              <a:spcAft>
                <a:spcPts val="0"/>
              </a:spcAft>
              <a:buNone/>
            </a:pPr>
            <a:endParaRPr sz="1700">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Door-to-Door </a:t>
            </a:r>
            <a:r>
              <a:rPr lang="en" dirty="0"/>
              <a:t>Census Enumerators</a:t>
            </a:r>
            <a:endParaRPr dirty="0"/>
          </a:p>
        </p:txBody>
      </p:sp>
      <p:sp>
        <p:nvSpPr>
          <p:cNvPr id="160" name="Google Shape;160;p23"/>
          <p:cNvSpPr txBox="1">
            <a:spLocks noGrp="1"/>
          </p:cNvSpPr>
          <p:nvPr>
            <p:ph type="body" idx="1"/>
          </p:nvPr>
        </p:nvSpPr>
        <p:spPr>
          <a:xfrm>
            <a:off x="311700" y="1266175"/>
            <a:ext cx="8258400" cy="96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0000"/>
                </a:solidFill>
              </a:rPr>
              <a:t>Beginning in May,</a:t>
            </a:r>
            <a:r>
              <a:rPr lang="en" sz="1800">
                <a:solidFill>
                  <a:srgbClr val="000000"/>
                </a:solidFill>
              </a:rPr>
              <a:t> Census takers might be in your neighborhoods in order to follow up with households that have not responded.</a:t>
            </a:r>
            <a:endParaRPr sz="1800">
              <a:solidFill>
                <a:srgbClr val="000000"/>
              </a:solidFill>
            </a:endParaRPr>
          </a:p>
          <a:p>
            <a:pPr marL="457200" lvl="0" indent="0" algn="l" rtl="0">
              <a:spcBef>
                <a:spcPts val="1600"/>
              </a:spcBef>
              <a:spcAft>
                <a:spcPts val="1600"/>
              </a:spcAft>
              <a:buNone/>
            </a:pPr>
            <a:endParaRPr sz="1800">
              <a:solidFill>
                <a:srgbClr val="000000"/>
              </a:solidFill>
            </a:endParaRPr>
          </a:p>
        </p:txBody>
      </p:sp>
      <p:sp>
        <p:nvSpPr>
          <p:cNvPr id="161" name="Google Shape;161;p23"/>
          <p:cNvSpPr txBox="1">
            <a:spLocks noGrp="1"/>
          </p:cNvSpPr>
          <p:nvPr>
            <p:ph type="body" idx="2"/>
          </p:nvPr>
        </p:nvSpPr>
        <p:spPr>
          <a:xfrm>
            <a:off x="339300" y="2404025"/>
            <a:ext cx="8465400" cy="203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rgbClr val="000000"/>
                </a:solidFill>
              </a:rPr>
              <a:t>How can you recognize a Census worker?</a:t>
            </a:r>
            <a:endParaRPr sz="1800" b="1" dirty="0">
              <a:solidFill>
                <a:srgbClr val="000000"/>
              </a:solidFill>
            </a:endParaRPr>
          </a:p>
          <a:p>
            <a:pPr marL="457200" lvl="0" indent="-342900" algn="l" rtl="0">
              <a:spcBef>
                <a:spcPts val="1600"/>
              </a:spcBef>
              <a:spcAft>
                <a:spcPts val="0"/>
              </a:spcAft>
              <a:buClr>
                <a:srgbClr val="000000"/>
              </a:buClr>
              <a:buSzPts val="1800"/>
              <a:buChar char="●"/>
            </a:pPr>
            <a:r>
              <a:rPr lang="en" sz="1800" b="1" dirty="0">
                <a:solidFill>
                  <a:schemeClr val="accent2"/>
                </a:solidFill>
              </a:rPr>
              <a:t>Census workers will wear a photo ID with</a:t>
            </a:r>
            <a:r>
              <a:rPr lang="en" sz="1800" dirty="0">
                <a:solidFill>
                  <a:srgbClr val="000000"/>
                </a:solidFill>
              </a:rPr>
              <a:t>:</a:t>
            </a:r>
            <a:endParaRPr sz="1800" dirty="0">
              <a:solidFill>
                <a:srgbClr val="000000"/>
              </a:solidFill>
            </a:endParaRPr>
          </a:p>
          <a:p>
            <a:pPr marL="914400" lvl="1" indent="-342900" algn="l" rtl="0">
              <a:spcBef>
                <a:spcPts val="0"/>
              </a:spcBef>
              <a:spcAft>
                <a:spcPts val="0"/>
              </a:spcAft>
              <a:buClr>
                <a:srgbClr val="000000"/>
              </a:buClr>
              <a:buSzPts val="1800"/>
              <a:buChar char="○"/>
            </a:pPr>
            <a:r>
              <a:rPr lang="en" sz="1800" dirty="0">
                <a:solidFill>
                  <a:srgbClr val="000000"/>
                </a:solidFill>
              </a:rPr>
              <a:t>a U.S. Dept. of Commerce watermark</a:t>
            </a:r>
            <a:endParaRPr sz="1800" dirty="0">
              <a:solidFill>
                <a:srgbClr val="000000"/>
              </a:solidFill>
            </a:endParaRPr>
          </a:p>
          <a:p>
            <a:pPr marL="914400" lvl="1" indent="-342900" algn="l" rtl="0">
              <a:spcBef>
                <a:spcPts val="0"/>
              </a:spcBef>
              <a:spcAft>
                <a:spcPts val="0"/>
              </a:spcAft>
              <a:buClr>
                <a:srgbClr val="000000"/>
              </a:buClr>
              <a:buSzPts val="1800"/>
              <a:buChar char="○"/>
            </a:pPr>
            <a:r>
              <a:rPr lang="en" sz="1800" dirty="0">
                <a:solidFill>
                  <a:srgbClr val="000000"/>
                </a:solidFill>
              </a:rPr>
              <a:t>an expiration </a:t>
            </a:r>
            <a:r>
              <a:rPr lang="en" sz="1800" dirty="0" smtClean="0">
                <a:solidFill>
                  <a:srgbClr val="000000"/>
                </a:solidFill>
              </a:rPr>
              <a:t>date</a:t>
            </a:r>
            <a:endParaRPr sz="1800" dirty="0">
              <a:solidFill>
                <a:srgbClr val="000000"/>
              </a:solidFill>
            </a:endParaRPr>
          </a:p>
          <a:p>
            <a:pPr marL="457200" lvl="0" indent="-342900" algn="l" rtl="0">
              <a:spcBef>
                <a:spcPts val="0"/>
              </a:spcBef>
              <a:spcAft>
                <a:spcPts val="0"/>
              </a:spcAft>
              <a:buClr>
                <a:srgbClr val="000000"/>
              </a:buClr>
              <a:buSzPts val="1800"/>
              <a:buChar char="●"/>
            </a:pPr>
            <a:r>
              <a:rPr lang="en" sz="1800" dirty="0">
                <a:solidFill>
                  <a:srgbClr val="000000"/>
                </a:solidFill>
              </a:rPr>
              <a:t>If you are ever unsure, contact the Census Bureau </a:t>
            </a:r>
            <a:r>
              <a:rPr lang="en" sz="1800" dirty="0" smtClean="0">
                <a:solidFill>
                  <a:srgbClr val="000000"/>
                </a:solidFill>
              </a:rPr>
              <a:t>at </a:t>
            </a:r>
            <a:r>
              <a:rPr lang="en" sz="1800" b="1" dirty="0">
                <a:solidFill>
                  <a:schemeClr val="accent1"/>
                </a:solidFill>
              </a:rPr>
              <a:t>800-923-8282</a:t>
            </a:r>
            <a:r>
              <a:rPr lang="en" sz="1800" dirty="0">
                <a:solidFill>
                  <a:srgbClr val="000000"/>
                </a:solidFill>
              </a:rPr>
              <a:t>.</a:t>
            </a:r>
            <a:endParaRPr sz="1800" dirty="0">
              <a:solidFill>
                <a:srgbClr val="000000"/>
              </a:solidFill>
            </a:endParaRPr>
          </a:p>
          <a:p>
            <a:pPr marL="0" lvl="0" indent="0" algn="l" rtl="0">
              <a:spcBef>
                <a:spcPts val="1600"/>
              </a:spcBef>
              <a:spcAft>
                <a:spcPts val="1600"/>
              </a:spcAft>
              <a:buNone/>
            </a:pPr>
            <a:endParaRPr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Will The Census Ask?</a:t>
            </a:r>
            <a:endParaRPr/>
          </a:p>
        </p:txBody>
      </p:sp>
      <p:sp>
        <p:nvSpPr>
          <p:cNvPr id="167" name="Google Shape;167;p24"/>
          <p:cNvSpPr txBox="1">
            <a:spLocks noGrp="1"/>
          </p:cNvSpPr>
          <p:nvPr>
            <p:ph type="body" idx="1"/>
          </p:nvPr>
        </p:nvSpPr>
        <p:spPr>
          <a:xfrm>
            <a:off x="311700" y="1184950"/>
            <a:ext cx="8520600" cy="33840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2400">
                <a:solidFill>
                  <a:srgbClr val="000000"/>
                </a:solidFill>
              </a:rPr>
              <a:t>Filling out the 2020 Census will be fast and easy!</a:t>
            </a:r>
            <a:endParaRPr/>
          </a:p>
          <a:p>
            <a:pPr marL="457200" lvl="0" indent="-342900" algn="l" rtl="0">
              <a:spcBef>
                <a:spcPts val="1600"/>
              </a:spcBef>
              <a:spcAft>
                <a:spcPts val="0"/>
              </a:spcAft>
              <a:buClr>
                <a:srgbClr val="000000"/>
              </a:buClr>
              <a:buSzPts val="1800"/>
              <a:buChar char="●"/>
            </a:pPr>
            <a:r>
              <a:rPr lang="en">
                <a:solidFill>
                  <a:srgbClr val="000000"/>
                </a:solidFill>
              </a:rPr>
              <a:t>The survey will take about </a:t>
            </a:r>
            <a:r>
              <a:rPr lang="en" b="1">
                <a:solidFill>
                  <a:srgbClr val="38761D"/>
                </a:solidFill>
              </a:rPr>
              <a:t>10 minutes</a:t>
            </a:r>
            <a:r>
              <a:rPr lang="en">
                <a:solidFill>
                  <a:srgbClr val="000000"/>
                </a:solidFill>
              </a:rPr>
              <a:t> to complete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Will collect basic information about you and your household:</a:t>
            </a:r>
            <a:endParaRPr>
              <a:solidFill>
                <a:srgbClr val="000000"/>
              </a:solidFill>
            </a:endParaRPr>
          </a:p>
          <a:p>
            <a:pPr marL="914400" lvl="0" indent="0" algn="l" rtl="0">
              <a:spcBef>
                <a:spcPts val="1600"/>
              </a:spcBef>
              <a:spcAft>
                <a:spcPts val="1600"/>
              </a:spcAft>
              <a:buNone/>
            </a:pPr>
            <a:endParaRPr>
              <a:solidFill>
                <a:srgbClr val="000000"/>
              </a:solidFill>
            </a:endParaRPr>
          </a:p>
        </p:txBody>
      </p:sp>
      <p:sp>
        <p:nvSpPr>
          <p:cNvPr id="168" name="Google Shape;168;p24"/>
          <p:cNvSpPr txBox="1"/>
          <p:nvPr/>
        </p:nvSpPr>
        <p:spPr>
          <a:xfrm>
            <a:off x="804350" y="2665950"/>
            <a:ext cx="3248400" cy="163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latin typeface="Calibri"/>
                <a:ea typeface="Calibri"/>
                <a:cs typeface="Calibri"/>
                <a:sym typeface="Calibri"/>
              </a:rPr>
              <a:t>For </a:t>
            </a:r>
            <a:r>
              <a:rPr lang="en" sz="1800" u="sng" dirty="0">
                <a:latin typeface="Calibri"/>
                <a:ea typeface="Calibri"/>
                <a:cs typeface="Calibri"/>
                <a:sym typeface="Calibri"/>
              </a:rPr>
              <a:t>each</a:t>
            </a:r>
            <a:r>
              <a:rPr lang="en" sz="1800" dirty="0">
                <a:latin typeface="Calibri"/>
                <a:ea typeface="Calibri"/>
                <a:cs typeface="Calibri"/>
                <a:sym typeface="Calibri"/>
              </a:rPr>
              <a:t> household member:</a:t>
            </a:r>
            <a:endParaRPr sz="1800"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dirty="0">
                <a:latin typeface="Calibri"/>
                <a:ea typeface="Calibri"/>
                <a:cs typeface="Calibri"/>
                <a:sym typeface="Calibri"/>
              </a:rPr>
              <a:t>Name</a:t>
            </a:r>
            <a:endParaRPr sz="1800"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dirty="0" smtClean="0">
                <a:latin typeface="Calibri"/>
                <a:ea typeface="Calibri"/>
                <a:cs typeface="Calibri"/>
                <a:sym typeface="Calibri"/>
              </a:rPr>
              <a:t>Age/date </a:t>
            </a:r>
            <a:r>
              <a:rPr lang="en" sz="1800" dirty="0">
                <a:latin typeface="Calibri"/>
                <a:ea typeface="Calibri"/>
                <a:cs typeface="Calibri"/>
                <a:sym typeface="Calibri"/>
              </a:rPr>
              <a:t>of birth </a:t>
            </a:r>
            <a:endParaRPr sz="1800"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dirty="0">
                <a:latin typeface="Calibri"/>
                <a:ea typeface="Calibri"/>
                <a:cs typeface="Calibri"/>
                <a:sym typeface="Calibri"/>
              </a:rPr>
              <a:t>Gender</a:t>
            </a:r>
            <a:endParaRPr sz="1800"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dirty="0">
                <a:latin typeface="Calibri"/>
                <a:ea typeface="Calibri"/>
                <a:cs typeface="Calibri"/>
                <a:sym typeface="Calibri"/>
              </a:rPr>
              <a:t>Racial/ethnic background</a:t>
            </a:r>
            <a:endParaRPr sz="1800"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dirty="0">
                <a:latin typeface="Calibri"/>
                <a:ea typeface="Calibri"/>
                <a:cs typeface="Calibri"/>
                <a:sym typeface="Calibri"/>
              </a:rPr>
              <a:t>Relationship to head of household</a:t>
            </a:r>
            <a:endParaRPr sz="1800" dirty="0">
              <a:latin typeface="Calibri"/>
              <a:ea typeface="Calibri"/>
              <a:cs typeface="Calibri"/>
              <a:sym typeface="Calibri"/>
            </a:endParaRPr>
          </a:p>
        </p:txBody>
      </p:sp>
      <p:sp>
        <p:nvSpPr>
          <p:cNvPr id="169" name="Google Shape;169;p24"/>
          <p:cNvSpPr txBox="1"/>
          <p:nvPr/>
        </p:nvSpPr>
        <p:spPr>
          <a:xfrm>
            <a:off x="4572000" y="2717750"/>
            <a:ext cx="3248400" cy="20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latin typeface="Calibri"/>
                <a:ea typeface="Calibri"/>
                <a:cs typeface="Calibri"/>
                <a:sym typeface="Calibri"/>
              </a:rPr>
              <a:t>Other questions:</a:t>
            </a:r>
            <a:endParaRPr sz="1800"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dirty="0" smtClean="0">
                <a:latin typeface="Calibri"/>
                <a:ea typeface="Calibri"/>
                <a:cs typeface="Calibri"/>
                <a:sym typeface="Calibri"/>
              </a:rPr>
              <a:t>Owner/renter </a:t>
            </a:r>
            <a:r>
              <a:rPr lang="en" sz="1800" dirty="0">
                <a:latin typeface="Calibri"/>
                <a:ea typeface="Calibri"/>
                <a:cs typeface="Calibri"/>
                <a:sym typeface="Calibri"/>
              </a:rPr>
              <a:t>questions</a:t>
            </a:r>
            <a:endParaRPr sz="1800" dirty="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WON’T the Census ask?</a:t>
            </a:r>
            <a:endParaRPr/>
          </a:p>
        </p:txBody>
      </p:sp>
      <p:sp>
        <p:nvSpPr>
          <p:cNvPr id="175" name="Google Shape;175;p25"/>
          <p:cNvSpPr txBox="1">
            <a:spLocks noGrp="1"/>
          </p:cNvSpPr>
          <p:nvPr>
            <p:ph type="body" idx="1"/>
          </p:nvPr>
        </p:nvSpPr>
        <p:spPr>
          <a:xfrm>
            <a:off x="311700" y="1255675"/>
            <a:ext cx="8520600" cy="3302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r>
              <a:rPr lang="en" sz="2400">
                <a:solidFill>
                  <a:srgbClr val="000000"/>
                </a:solidFill>
              </a:rPr>
              <a:t>U.S. Census Bureau will </a:t>
            </a:r>
            <a:r>
              <a:rPr lang="en" sz="2400" b="1">
                <a:solidFill>
                  <a:srgbClr val="000000"/>
                </a:solidFill>
              </a:rPr>
              <a:t>NEVER</a:t>
            </a:r>
            <a:r>
              <a:rPr lang="en" sz="2400">
                <a:solidFill>
                  <a:srgbClr val="000000"/>
                </a:solidFill>
              </a:rPr>
              <a:t> ask for your:</a:t>
            </a:r>
            <a:endParaRPr sz="2400">
              <a:solidFill>
                <a:srgbClr val="000000"/>
              </a:solidFill>
            </a:endParaRPr>
          </a:p>
          <a:p>
            <a:pPr marL="914400" lvl="1" indent="-355600" algn="l" rtl="0">
              <a:spcBef>
                <a:spcPts val="0"/>
              </a:spcBef>
              <a:spcAft>
                <a:spcPts val="0"/>
              </a:spcAft>
              <a:buClr>
                <a:srgbClr val="000000"/>
              </a:buClr>
              <a:buSzPts val="2000"/>
              <a:buChar char="○"/>
            </a:pPr>
            <a:r>
              <a:rPr lang="en" sz="2000">
                <a:solidFill>
                  <a:srgbClr val="000000"/>
                </a:solidFill>
              </a:rPr>
              <a:t>Social security number</a:t>
            </a:r>
            <a:endParaRPr sz="2000">
              <a:solidFill>
                <a:srgbClr val="000000"/>
              </a:solidFill>
            </a:endParaRPr>
          </a:p>
          <a:p>
            <a:pPr marL="914400" lvl="1" indent="-355600" algn="l" rtl="0">
              <a:spcBef>
                <a:spcPts val="0"/>
              </a:spcBef>
              <a:spcAft>
                <a:spcPts val="0"/>
              </a:spcAft>
              <a:buClr>
                <a:srgbClr val="000000"/>
              </a:buClr>
              <a:buSzPts val="2000"/>
              <a:buChar char="○"/>
            </a:pPr>
            <a:r>
              <a:rPr lang="en" sz="2000">
                <a:solidFill>
                  <a:srgbClr val="000000"/>
                </a:solidFill>
              </a:rPr>
              <a:t>Money</a:t>
            </a:r>
            <a:endParaRPr sz="2000">
              <a:solidFill>
                <a:srgbClr val="000000"/>
              </a:solidFill>
            </a:endParaRPr>
          </a:p>
          <a:p>
            <a:pPr marL="914400" lvl="1" indent="-355600" algn="l" rtl="0">
              <a:spcBef>
                <a:spcPts val="0"/>
              </a:spcBef>
              <a:spcAft>
                <a:spcPts val="0"/>
              </a:spcAft>
              <a:buClr>
                <a:srgbClr val="000000"/>
              </a:buClr>
              <a:buSzPts val="2000"/>
              <a:buChar char="○"/>
            </a:pPr>
            <a:r>
              <a:rPr lang="en" sz="2000">
                <a:solidFill>
                  <a:srgbClr val="000000"/>
                </a:solidFill>
              </a:rPr>
              <a:t>Donations</a:t>
            </a:r>
            <a:endParaRPr sz="2000">
              <a:solidFill>
                <a:srgbClr val="000000"/>
              </a:solidFill>
            </a:endParaRPr>
          </a:p>
          <a:p>
            <a:pPr marL="914400" lvl="1" indent="-355600" algn="l" rtl="0">
              <a:spcBef>
                <a:spcPts val="0"/>
              </a:spcBef>
              <a:spcAft>
                <a:spcPts val="0"/>
              </a:spcAft>
              <a:buClr>
                <a:srgbClr val="000000"/>
              </a:buClr>
              <a:buSzPts val="2000"/>
              <a:buChar char="○"/>
            </a:pPr>
            <a:r>
              <a:rPr lang="en" sz="2000">
                <a:solidFill>
                  <a:srgbClr val="000000"/>
                </a:solidFill>
              </a:rPr>
              <a:t>Bank and credit card information </a:t>
            </a:r>
            <a:endParaRPr sz="2000">
              <a:solidFill>
                <a:srgbClr val="000000"/>
              </a:solidFill>
            </a:endParaRPr>
          </a:p>
          <a:p>
            <a:pPr marL="457200" lvl="0" indent="0" algn="l" rtl="0">
              <a:spcBef>
                <a:spcPts val="1600"/>
              </a:spcBef>
              <a:spcAft>
                <a:spcPts val="1600"/>
              </a:spcAft>
              <a:buNone/>
            </a:pPr>
            <a:endParaRPr sz="2400" b="1">
              <a:solidFill>
                <a:srgbClr val="FF0000"/>
              </a:solidFill>
            </a:endParaRPr>
          </a:p>
        </p:txBody>
      </p:sp>
      <p:sp>
        <p:nvSpPr>
          <p:cNvPr id="176" name="Google Shape;176;p25"/>
          <p:cNvSpPr txBox="1"/>
          <p:nvPr/>
        </p:nvSpPr>
        <p:spPr>
          <a:xfrm>
            <a:off x="311700" y="3248450"/>
            <a:ext cx="7531200" cy="1309800"/>
          </a:xfrm>
          <a:prstGeom prst="rect">
            <a:avLst/>
          </a:prstGeom>
          <a:noFill/>
          <a:ln w="762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FF0000"/>
                </a:solidFill>
                <a:latin typeface="Open Sans"/>
                <a:ea typeface="Open Sans"/>
                <a:cs typeface="Open Sans"/>
                <a:sym typeface="Open Sans"/>
              </a:rPr>
              <a:t>Beware of Scams!</a:t>
            </a:r>
            <a:endParaRPr sz="1800">
              <a:latin typeface="Open Sans"/>
              <a:ea typeface="Open Sans"/>
              <a:cs typeface="Open Sans"/>
              <a:sym typeface="Open Sans"/>
            </a:endParaRPr>
          </a:p>
          <a:p>
            <a:pPr marL="0" lvl="0" indent="0" algn="l" rtl="0">
              <a:spcBef>
                <a:spcPts val="1600"/>
              </a:spcBef>
              <a:spcAft>
                <a:spcPts val="0"/>
              </a:spcAft>
              <a:buNone/>
            </a:pPr>
            <a:r>
              <a:rPr lang="en" sz="1800">
                <a:latin typeface="Open Sans"/>
                <a:ea typeface="Open Sans"/>
                <a:cs typeface="Open Sans"/>
                <a:sym typeface="Open Sans"/>
              </a:rPr>
              <a:t>If you suspect a scam, contact the U.S. Census Bureau.  A local Census respresentative can be reached at:</a:t>
            </a:r>
            <a:r>
              <a:rPr lang="en" sz="1800" b="1">
                <a:solidFill>
                  <a:schemeClr val="accent1"/>
                </a:solidFill>
                <a:latin typeface="Open Sans"/>
                <a:ea typeface="Open Sans"/>
                <a:cs typeface="Open Sans"/>
                <a:sym typeface="Open Sans"/>
              </a:rPr>
              <a:t> 800-923-8282.</a:t>
            </a:r>
            <a:endParaRPr sz="1800" b="1">
              <a:solidFill>
                <a:schemeClr val="accent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Language Support</a:t>
            </a:r>
            <a:endParaRPr/>
          </a:p>
        </p:txBody>
      </p:sp>
      <p:sp>
        <p:nvSpPr>
          <p:cNvPr id="182" name="Google Shape;182;p2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In addition to English, people can respond to the Census online or by phone in 12 different languages:</a:t>
            </a:r>
            <a:endParaRPr>
              <a:solidFill>
                <a:srgbClr val="000000"/>
              </a:solidFill>
            </a:endParaRPr>
          </a:p>
          <a:p>
            <a:pPr marL="457200" lvl="0" indent="-342900" algn="l" rtl="0">
              <a:spcBef>
                <a:spcPts val="1600"/>
              </a:spcBef>
              <a:spcAft>
                <a:spcPts val="0"/>
              </a:spcAft>
              <a:buClr>
                <a:srgbClr val="000000"/>
              </a:buClr>
              <a:buSzPts val="1800"/>
              <a:buChar char="●"/>
            </a:pPr>
            <a:r>
              <a:rPr lang="en">
                <a:solidFill>
                  <a:srgbClr val="000000"/>
                </a:solidFill>
              </a:rPr>
              <a:t>Spanish</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Chinese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Vietnamese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Korean</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Russian</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Arabic</a:t>
            </a:r>
            <a:endParaRPr>
              <a:solidFill>
                <a:srgbClr val="000000"/>
              </a:solidFill>
            </a:endParaRPr>
          </a:p>
          <a:p>
            <a:pPr marL="0" lvl="0" indent="0" algn="l" rtl="0">
              <a:spcBef>
                <a:spcPts val="1600"/>
              </a:spcBef>
              <a:spcAft>
                <a:spcPts val="1600"/>
              </a:spcAft>
              <a:buNone/>
            </a:pPr>
            <a:r>
              <a:rPr lang="en">
                <a:solidFill>
                  <a:srgbClr val="000000"/>
                </a:solidFill>
              </a:rPr>
              <a:t>The paper form will be available in English and Spanish.</a:t>
            </a:r>
            <a:endParaRPr>
              <a:solidFill>
                <a:srgbClr val="000000"/>
              </a:solidFill>
            </a:endParaRPr>
          </a:p>
        </p:txBody>
      </p:sp>
      <p:sp>
        <p:nvSpPr>
          <p:cNvPr id="183" name="Google Shape;183;p26"/>
          <p:cNvSpPr txBox="1">
            <a:spLocks noGrp="1"/>
          </p:cNvSpPr>
          <p:nvPr>
            <p:ph type="body" idx="1"/>
          </p:nvPr>
        </p:nvSpPr>
        <p:spPr>
          <a:xfrm>
            <a:off x="2810250" y="1542475"/>
            <a:ext cx="3523500" cy="275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342900" algn="l" rtl="0">
              <a:spcBef>
                <a:spcPts val="1600"/>
              </a:spcBef>
              <a:spcAft>
                <a:spcPts val="0"/>
              </a:spcAft>
              <a:buClr>
                <a:srgbClr val="000000"/>
              </a:buClr>
              <a:buSzPts val="1800"/>
              <a:buChar char="●"/>
            </a:pPr>
            <a:r>
              <a:rPr lang="en">
                <a:solidFill>
                  <a:srgbClr val="000000"/>
                </a:solidFill>
              </a:rPr>
              <a:t>Tagalog</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Polish</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French</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Haitian Creole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Portuguese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Japanese</a:t>
            </a:r>
            <a:endParaRPr>
              <a:solidFill>
                <a:srgbClr val="000000"/>
              </a:solidFill>
            </a:endParaRPr>
          </a:p>
        </p:txBody>
      </p:sp>
      <p:sp>
        <p:nvSpPr>
          <p:cNvPr id="184" name="Google Shape;184;p26"/>
          <p:cNvSpPr txBox="1"/>
          <p:nvPr/>
        </p:nvSpPr>
        <p:spPr>
          <a:xfrm>
            <a:off x="5146850" y="3604000"/>
            <a:ext cx="73380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7"/>
          <p:cNvPicPr preferRelativeResize="0"/>
          <p:nvPr/>
        </p:nvPicPr>
        <p:blipFill>
          <a:blip r:embed="rId3">
            <a:alphaModFix/>
          </a:blip>
          <a:stretch>
            <a:fillRect/>
          </a:stretch>
        </p:blipFill>
        <p:spPr>
          <a:xfrm>
            <a:off x="3186258" y="1000897"/>
            <a:ext cx="2771484" cy="1837956"/>
          </a:xfrm>
          <a:prstGeom prst="rect">
            <a:avLst/>
          </a:prstGeom>
          <a:noFill/>
          <a:ln w="76200" cap="flat" cmpd="sng">
            <a:solidFill>
              <a:schemeClr val="accent1"/>
            </a:solidFill>
            <a:prstDash val="solid"/>
            <a:round/>
            <a:headEnd type="none" w="sm" len="sm"/>
            <a:tailEnd type="none" w="sm" len="sm"/>
          </a:ln>
        </p:spPr>
      </p:pic>
      <p:sp>
        <p:nvSpPr>
          <p:cNvPr id="190" name="Google Shape;190;p27"/>
          <p:cNvSpPr txBox="1">
            <a:spLocks noGrp="1"/>
          </p:cNvSpPr>
          <p:nvPr>
            <p:ph type="title"/>
          </p:nvPr>
        </p:nvSpPr>
        <p:spPr>
          <a:xfrm>
            <a:off x="286350" y="58900"/>
            <a:ext cx="8571300" cy="9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Questions?</a:t>
            </a:r>
            <a:endParaRPr sz="4800"/>
          </a:p>
        </p:txBody>
      </p:sp>
      <p:sp>
        <p:nvSpPr>
          <p:cNvPr id="191" name="Google Shape;191;p27"/>
          <p:cNvSpPr txBox="1"/>
          <p:nvPr/>
        </p:nvSpPr>
        <p:spPr>
          <a:xfrm>
            <a:off x="1263900" y="3148750"/>
            <a:ext cx="6616200" cy="1691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dk2"/>
                </a:solidFill>
                <a:latin typeface="Open Sans"/>
                <a:ea typeface="Open Sans"/>
                <a:cs typeface="Open Sans"/>
                <a:sym typeface="Open Sans"/>
              </a:rPr>
              <a:t>What we have covered so far:</a:t>
            </a:r>
            <a:endParaRPr sz="2400" b="1">
              <a:solidFill>
                <a:schemeClr val="dk2"/>
              </a:solidFill>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sz="1800">
                <a:latin typeface="Open Sans"/>
                <a:ea typeface="Open Sans"/>
                <a:cs typeface="Open Sans"/>
                <a:sym typeface="Open Sans"/>
              </a:rPr>
              <a:t>Census 101</a:t>
            </a:r>
            <a:endParaRPr sz="1800">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sz="1800">
                <a:latin typeface="Open Sans"/>
                <a:ea typeface="Open Sans"/>
                <a:cs typeface="Open Sans"/>
                <a:sym typeface="Open Sans"/>
              </a:rPr>
              <a:t>Census Operations</a:t>
            </a:r>
            <a:endParaRPr sz="1800">
              <a:latin typeface="Open Sans"/>
              <a:ea typeface="Open Sans"/>
              <a:cs typeface="Open Sans"/>
              <a:sym typeface="Open Sans"/>
            </a:endParaRPr>
          </a:p>
          <a:p>
            <a:pPr marL="457200" lvl="0" indent="0" algn="l" rtl="0">
              <a:spcBef>
                <a:spcPts val="0"/>
              </a:spcBef>
              <a:spcAft>
                <a:spcPts val="0"/>
              </a:spcAft>
              <a:buNone/>
            </a:pPr>
            <a:endParaRPr sz="1800">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8"/>
          <p:cNvSpPr txBox="1">
            <a:spLocks noGrp="1"/>
          </p:cNvSpPr>
          <p:nvPr>
            <p:ph type="title"/>
          </p:nvPr>
        </p:nvSpPr>
        <p:spPr>
          <a:xfrm>
            <a:off x="265513" y="724200"/>
            <a:ext cx="4045200" cy="167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Challenges to a Complete Count in NJ</a:t>
            </a:r>
            <a:endParaRPr/>
          </a:p>
        </p:txBody>
      </p:sp>
      <p:sp>
        <p:nvSpPr>
          <p:cNvPr id="197" name="Google Shape;197;p28"/>
          <p:cNvSpPr txBox="1">
            <a:spLocks noGrp="1"/>
          </p:cNvSpPr>
          <p:nvPr>
            <p:ph type="body" idx="2"/>
          </p:nvPr>
        </p:nvSpPr>
        <p:spPr>
          <a:xfrm>
            <a:off x="4785625" y="724200"/>
            <a:ext cx="39909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000000"/>
                </a:solidFill>
              </a:rPr>
              <a:t>What is a hard-to-count (HTC) group?</a:t>
            </a:r>
            <a:endParaRPr sz="3000" b="1">
              <a:solidFill>
                <a:srgbClr val="000000"/>
              </a:solidFill>
            </a:endParaRPr>
          </a:p>
          <a:p>
            <a:pPr marL="0" lvl="0" indent="0" algn="l" rtl="0">
              <a:spcBef>
                <a:spcPts val="1600"/>
              </a:spcBef>
              <a:spcAft>
                <a:spcPts val="1600"/>
              </a:spcAft>
              <a:buNone/>
            </a:pPr>
            <a:r>
              <a:rPr lang="en" sz="3000" b="1">
                <a:solidFill>
                  <a:srgbClr val="000000"/>
                </a:solidFill>
              </a:rPr>
              <a:t>Where are HTC groups concentrated?</a:t>
            </a:r>
            <a:endParaRPr sz="3000" b="1">
              <a:solidFill>
                <a:srgbClr val="000000"/>
              </a:solidFill>
            </a:endParaRPr>
          </a:p>
        </p:txBody>
      </p:sp>
      <p:pic>
        <p:nvPicPr>
          <p:cNvPr id="198" name="Google Shape;198;p28"/>
          <p:cNvPicPr preferRelativeResize="0"/>
          <p:nvPr/>
        </p:nvPicPr>
        <p:blipFill>
          <a:blip r:embed="rId3">
            <a:alphaModFix/>
          </a:blip>
          <a:stretch>
            <a:fillRect/>
          </a:stretch>
        </p:blipFill>
        <p:spPr>
          <a:xfrm>
            <a:off x="697425" y="2487175"/>
            <a:ext cx="3181379" cy="2123508"/>
          </a:xfrm>
          <a:prstGeom prst="rect">
            <a:avLst/>
          </a:prstGeom>
          <a:noFill/>
          <a:ln w="76200" cap="flat" cmpd="sng">
            <a:solidFill>
              <a:schemeClr val="accent1"/>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Specific Challenges for 2020 Census</a:t>
            </a:r>
            <a:endParaRPr/>
          </a:p>
        </p:txBody>
      </p:sp>
      <p:sp>
        <p:nvSpPr>
          <p:cNvPr id="204" name="Google Shape;204;p29"/>
          <p:cNvSpPr txBox="1">
            <a:spLocks noGrp="1"/>
          </p:cNvSpPr>
          <p:nvPr>
            <p:ph type="body" idx="1"/>
          </p:nvPr>
        </p:nvSpPr>
        <p:spPr>
          <a:xfrm>
            <a:off x="311700" y="920400"/>
            <a:ext cx="8520600" cy="33027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endParaRPr sz="3000" dirty="0">
              <a:solidFill>
                <a:srgbClr val="000000"/>
              </a:solidFill>
            </a:endParaRPr>
          </a:p>
          <a:p>
            <a:pPr marL="457200" lvl="0" indent="-381000" algn="l" rtl="0">
              <a:lnSpc>
                <a:spcPct val="107916"/>
              </a:lnSpc>
              <a:spcBef>
                <a:spcPts val="800"/>
              </a:spcBef>
              <a:spcAft>
                <a:spcPts val="0"/>
              </a:spcAft>
              <a:buClr>
                <a:srgbClr val="000000"/>
              </a:buClr>
              <a:buSzPts val="2400"/>
              <a:buFont typeface="Calibri"/>
              <a:buChar char="●"/>
            </a:pPr>
            <a:r>
              <a:rPr lang="en" sz="2400" dirty="0">
                <a:solidFill>
                  <a:srgbClr val="000000"/>
                </a:solidFill>
              </a:rPr>
              <a:t>First Census to be primarily filled out </a:t>
            </a:r>
            <a:r>
              <a:rPr lang="en" sz="2400" b="1" dirty="0">
                <a:solidFill>
                  <a:srgbClr val="000000"/>
                </a:solidFill>
              </a:rPr>
              <a:t>online </a:t>
            </a:r>
            <a:r>
              <a:rPr lang="en" sz="2400" dirty="0">
                <a:solidFill>
                  <a:srgbClr val="000000"/>
                </a:solidFill>
              </a:rPr>
              <a:t>or </a:t>
            </a:r>
            <a:r>
              <a:rPr lang="en" sz="2400" b="1" dirty="0">
                <a:solidFill>
                  <a:srgbClr val="000000"/>
                </a:solidFill>
              </a:rPr>
              <a:t>on the </a:t>
            </a:r>
            <a:r>
              <a:rPr lang="en" sz="2400" b="1" dirty="0" smtClean="0">
                <a:solidFill>
                  <a:srgbClr val="000000"/>
                </a:solidFill>
              </a:rPr>
              <a:t>phone</a:t>
            </a:r>
            <a:endParaRPr sz="2400" b="1" dirty="0">
              <a:solidFill>
                <a:srgbClr val="000000"/>
              </a:solidFill>
            </a:endParaRPr>
          </a:p>
          <a:p>
            <a:pPr marL="457200" lvl="0" indent="-381000" algn="l" rtl="0">
              <a:lnSpc>
                <a:spcPct val="107916"/>
              </a:lnSpc>
              <a:spcBef>
                <a:spcPts val="800"/>
              </a:spcBef>
              <a:spcAft>
                <a:spcPts val="0"/>
              </a:spcAft>
              <a:buClr>
                <a:srgbClr val="000000"/>
              </a:buClr>
              <a:buSzPts val="2400"/>
              <a:buFont typeface="Open Sans"/>
              <a:buChar char="●"/>
            </a:pPr>
            <a:r>
              <a:rPr lang="en" sz="2400" dirty="0">
                <a:solidFill>
                  <a:srgbClr val="000000"/>
                </a:solidFill>
              </a:rPr>
              <a:t>Distrust of government</a:t>
            </a:r>
            <a:endParaRPr sz="2400" dirty="0">
              <a:solidFill>
                <a:srgbClr val="000000"/>
              </a:solidFill>
            </a:endParaRPr>
          </a:p>
          <a:p>
            <a:pPr marL="457200" lvl="0" indent="-381000" algn="l" rtl="0">
              <a:lnSpc>
                <a:spcPct val="107916"/>
              </a:lnSpc>
              <a:spcBef>
                <a:spcPts val="800"/>
              </a:spcBef>
              <a:spcAft>
                <a:spcPts val="0"/>
              </a:spcAft>
              <a:buClr>
                <a:srgbClr val="000000"/>
              </a:buClr>
              <a:buSzPts val="2400"/>
              <a:buFont typeface="Open Sans"/>
              <a:buChar char="●"/>
            </a:pPr>
            <a:r>
              <a:rPr lang="en" sz="2400" dirty="0">
                <a:solidFill>
                  <a:srgbClr val="000000"/>
                </a:solidFill>
              </a:rPr>
              <a:t>Fewer staff than 2010 for in-person </a:t>
            </a:r>
            <a:r>
              <a:rPr lang="en" sz="2400" dirty="0" smtClean="0">
                <a:solidFill>
                  <a:srgbClr val="000000"/>
                </a:solidFill>
              </a:rPr>
              <a:t>follow-up/coordination</a:t>
            </a:r>
            <a:endParaRPr sz="2400" dirty="0">
              <a:solidFill>
                <a:srgbClr val="000000"/>
              </a:solidFill>
            </a:endParaRPr>
          </a:p>
          <a:p>
            <a:pPr marL="457200" lvl="0" indent="-381000" algn="l" rtl="0">
              <a:lnSpc>
                <a:spcPct val="107916"/>
              </a:lnSpc>
              <a:spcBef>
                <a:spcPts val="800"/>
              </a:spcBef>
              <a:spcAft>
                <a:spcPts val="800"/>
              </a:spcAft>
              <a:buClr>
                <a:srgbClr val="000000"/>
              </a:buClr>
              <a:buSzPts val="2400"/>
              <a:buFont typeface="Open Sans"/>
              <a:buChar char="●"/>
            </a:pPr>
            <a:r>
              <a:rPr lang="en" sz="2400" dirty="0">
                <a:solidFill>
                  <a:srgbClr val="000000"/>
                </a:solidFill>
              </a:rPr>
              <a:t>Concentrations of hard-to-count populations throughout NJ</a:t>
            </a:r>
            <a:endParaRPr sz="2400"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0"/>
          <p:cNvSpPr txBox="1">
            <a:spLocks noGrp="1"/>
          </p:cNvSpPr>
          <p:nvPr>
            <p:ph type="title"/>
          </p:nvPr>
        </p:nvSpPr>
        <p:spPr>
          <a:xfrm>
            <a:off x="311700" y="25007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NJ Hard-To-Count Groups</a:t>
            </a:r>
            <a:endParaRPr/>
          </a:p>
        </p:txBody>
      </p:sp>
      <p:sp>
        <p:nvSpPr>
          <p:cNvPr id="210" name="Google Shape;210;p30"/>
          <p:cNvSpPr txBox="1">
            <a:spLocks noGrp="1"/>
          </p:cNvSpPr>
          <p:nvPr>
            <p:ph type="body" idx="1"/>
          </p:nvPr>
        </p:nvSpPr>
        <p:spPr>
          <a:xfrm>
            <a:off x="233050" y="996400"/>
            <a:ext cx="8705700" cy="3648900"/>
          </a:xfrm>
          <a:prstGeom prst="rect">
            <a:avLst/>
          </a:prstGeom>
        </p:spPr>
        <p:txBody>
          <a:bodyPr spcFirstLastPara="1" wrap="square" lIns="91425" tIns="91425" rIns="91425" bIns="91425" anchor="t" anchorCtr="0">
            <a:noAutofit/>
          </a:bodyPr>
          <a:lstStyle/>
          <a:p>
            <a:pPr marL="457200" lvl="0" indent="-381000" algn="l" rtl="0">
              <a:lnSpc>
                <a:spcPct val="107916"/>
              </a:lnSpc>
              <a:spcBef>
                <a:spcPts val="0"/>
              </a:spcBef>
              <a:spcAft>
                <a:spcPts val="0"/>
              </a:spcAft>
              <a:buClr>
                <a:srgbClr val="000000"/>
              </a:buClr>
              <a:buSzPts val="2400"/>
              <a:buFont typeface="Noto Sans Symbols"/>
              <a:buChar char="●"/>
            </a:pPr>
            <a:r>
              <a:rPr lang="en" sz="2400">
                <a:solidFill>
                  <a:srgbClr val="000000"/>
                </a:solidFill>
              </a:rPr>
              <a:t>A</a:t>
            </a:r>
            <a:r>
              <a:rPr lang="en" sz="2400" b="1">
                <a:solidFill>
                  <a:srgbClr val="000000"/>
                </a:solidFill>
              </a:rPr>
              <a:t> Hard-To-Count (HTC) </a:t>
            </a:r>
            <a:r>
              <a:rPr lang="en" sz="2400">
                <a:solidFill>
                  <a:srgbClr val="000000"/>
                </a:solidFill>
              </a:rPr>
              <a:t>population refers to areas where a low percentage of households returned their 2010 Census forms. </a:t>
            </a:r>
            <a:endParaRPr sz="2400">
              <a:solidFill>
                <a:srgbClr val="000000"/>
              </a:solidFill>
            </a:endParaRPr>
          </a:p>
          <a:p>
            <a:pPr marL="0" lvl="0" indent="0" algn="l" rtl="0">
              <a:lnSpc>
                <a:spcPct val="107916"/>
              </a:lnSpc>
              <a:spcBef>
                <a:spcPts val="0"/>
              </a:spcBef>
              <a:spcAft>
                <a:spcPts val="0"/>
              </a:spcAft>
              <a:buNone/>
            </a:pPr>
            <a:endParaRPr sz="2400">
              <a:solidFill>
                <a:srgbClr val="000000"/>
              </a:solidFill>
            </a:endParaRPr>
          </a:p>
          <a:p>
            <a:pPr marL="457200" lvl="0" indent="-381000" algn="l" rtl="0">
              <a:lnSpc>
                <a:spcPct val="107916"/>
              </a:lnSpc>
              <a:spcBef>
                <a:spcPts val="0"/>
              </a:spcBef>
              <a:spcAft>
                <a:spcPts val="0"/>
              </a:spcAft>
              <a:buClr>
                <a:srgbClr val="000000"/>
              </a:buClr>
              <a:buSzPts val="2400"/>
              <a:buFont typeface="Open Sans"/>
              <a:buChar char="●"/>
            </a:pPr>
            <a:r>
              <a:rPr lang="en" sz="2400">
                <a:solidFill>
                  <a:srgbClr val="000000"/>
                </a:solidFill>
              </a:rPr>
              <a:t>Some populations are harder to count than others...</a:t>
            </a:r>
            <a:endParaRPr>
              <a:solidFill>
                <a:srgbClr val="000000"/>
              </a:solidFill>
            </a:endParaRPr>
          </a:p>
          <a:p>
            <a:pPr marL="1371600" lvl="2" indent="-355600" algn="l" rtl="0">
              <a:lnSpc>
                <a:spcPct val="107916"/>
              </a:lnSpc>
              <a:spcBef>
                <a:spcPts val="0"/>
              </a:spcBef>
              <a:spcAft>
                <a:spcPts val="0"/>
              </a:spcAft>
              <a:buClr>
                <a:srgbClr val="000000"/>
              </a:buClr>
              <a:buSzPts val="2000"/>
              <a:buFont typeface="Open Sans"/>
              <a:buChar char="▪"/>
            </a:pPr>
            <a:r>
              <a:rPr lang="en" sz="2000">
                <a:solidFill>
                  <a:srgbClr val="000000"/>
                </a:solidFill>
              </a:rPr>
              <a:t>Children under 5</a:t>
            </a:r>
            <a:endParaRPr sz="2000">
              <a:solidFill>
                <a:srgbClr val="000000"/>
              </a:solidFill>
            </a:endParaRPr>
          </a:p>
          <a:p>
            <a:pPr marL="1371600" lvl="2" indent="-355600" algn="l" rtl="0">
              <a:lnSpc>
                <a:spcPct val="107916"/>
              </a:lnSpc>
              <a:spcBef>
                <a:spcPts val="0"/>
              </a:spcBef>
              <a:spcAft>
                <a:spcPts val="0"/>
              </a:spcAft>
              <a:buClr>
                <a:srgbClr val="000000"/>
              </a:buClr>
              <a:buSzPts val="2000"/>
              <a:buFont typeface="Open Sans"/>
              <a:buChar char="▪"/>
            </a:pPr>
            <a:r>
              <a:rPr lang="en" sz="2000">
                <a:solidFill>
                  <a:srgbClr val="000000"/>
                </a:solidFill>
              </a:rPr>
              <a:t>People of color (African Americans, Latinx, Asian Americans)</a:t>
            </a:r>
            <a:endParaRPr sz="2000">
              <a:solidFill>
                <a:srgbClr val="000000"/>
              </a:solidFill>
            </a:endParaRPr>
          </a:p>
          <a:p>
            <a:pPr marL="1371600" lvl="2" indent="-355600" algn="l" rtl="0">
              <a:lnSpc>
                <a:spcPct val="107916"/>
              </a:lnSpc>
              <a:spcBef>
                <a:spcPts val="0"/>
              </a:spcBef>
              <a:spcAft>
                <a:spcPts val="0"/>
              </a:spcAft>
              <a:buClr>
                <a:srgbClr val="000000"/>
              </a:buClr>
              <a:buSzPts val="2000"/>
              <a:buFont typeface="Open Sans"/>
              <a:buChar char="▪"/>
            </a:pPr>
            <a:r>
              <a:rPr lang="en" sz="2000">
                <a:solidFill>
                  <a:srgbClr val="000000"/>
                </a:solidFill>
              </a:rPr>
              <a:t>Non-English speakers</a:t>
            </a:r>
            <a:endParaRPr sz="2000">
              <a:solidFill>
                <a:srgbClr val="000000"/>
              </a:solidFill>
            </a:endParaRPr>
          </a:p>
          <a:p>
            <a:pPr marL="1371600" lvl="2" indent="-355600" algn="l" rtl="0">
              <a:lnSpc>
                <a:spcPct val="107916"/>
              </a:lnSpc>
              <a:spcBef>
                <a:spcPts val="0"/>
              </a:spcBef>
              <a:spcAft>
                <a:spcPts val="0"/>
              </a:spcAft>
              <a:buClr>
                <a:srgbClr val="000000"/>
              </a:buClr>
              <a:buSzPts val="2000"/>
              <a:buFont typeface="Open Sans"/>
              <a:buChar char="▪"/>
            </a:pPr>
            <a:r>
              <a:rPr lang="en" sz="2000">
                <a:solidFill>
                  <a:srgbClr val="000000"/>
                </a:solidFill>
              </a:rPr>
              <a:t>Immigrants</a:t>
            </a:r>
            <a:endParaRPr sz="2000">
              <a:solidFill>
                <a:srgbClr val="000000"/>
              </a:solidFill>
            </a:endParaRPr>
          </a:p>
          <a:p>
            <a:pPr marL="1371600" lvl="2" indent="-355600" algn="l" rtl="0">
              <a:lnSpc>
                <a:spcPct val="107916"/>
              </a:lnSpc>
              <a:spcBef>
                <a:spcPts val="0"/>
              </a:spcBef>
              <a:spcAft>
                <a:spcPts val="0"/>
              </a:spcAft>
              <a:buClr>
                <a:srgbClr val="000000"/>
              </a:buClr>
              <a:buSzPts val="2000"/>
              <a:buFont typeface="Open Sans"/>
              <a:buChar char="▪"/>
            </a:pPr>
            <a:r>
              <a:rPr lang="en" sz="2000">
                <a:solidFill>
                  <a:srgbClr val="000000"/>
                </a:solidFill>
              </a:rPr>
              <a:t>Renters</a:t>
            </a:r>
            <a:endParaRPr sz="20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txBox="1">
            <a:spLocks noGrp="1"/>
          </p:cNvSpPr>
          <p:nvPr>
            <p:ph type="title"/>
          </p:nvPr>
        </p:nvSpPr>
        <p:spPr>
          <a:xfrm>
            <a:off x="311700" y="27045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are the barriers to a complete count?</a:t>
            </a:r>
            <a:endParaRPr/>
          </a:p>
        </p:txBody>
      </p:sp>
      <p:sp>
        <p:nvSpPr>
          <p:cNvPr id="216" name="Google Shape;216;p31"/>
          <p:cNvSpPr txBox="1">
            <a:spLocks noGrp="1"/>
          </p:cNvSpPr>
          <p:nvPr>
            <p:ph type="body" idx="1"/>
          </p:nvPr>
        </p:nvSpPr>
        <p:spPr>
          <a:xfrm>
            <a:off x="311700" y="1118600"/>
            <a:ext cx="8520600" cy="33027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 sz="2400" b="1">
                <a:solidFill>
                  <a:srgbClr val="000000"/>
                </a:solidFill>
              </a:rPr>
              <a:t>Some reasons people are missed in the count are:</a:t>
            </a:r>
            <a:endParaRPr sz="2400" b="1">
              <a:solidFill>
                <a:srgbClr val="000000"/>
              </a:solidFill>
            </a:endParaRPr>
          </a:p>
          <a:p>
            <a:pPr marL="0" lvl="0" indent="0" algn="l" rtl="0">
              <a:lnSpc>
                <a:spcPct val="107916"/>
              </a:lnSpc>
              <a:spcBef>
                <a:spcPts val="0"/>
              </a:spcBef>
              <a:spcAft>
                <a:spcPts val="0"/>
              </a:spcAft>
              <a:buNone/>
            </a:pPr>
            <a:endParaRPr sz="600">
              <a:solidFill>
                <a:srgbClr val="000000"/>
              </a:solidFill>
            </a:endParaRPr>
          </a:p>
          <a:p>
            <a:pPr marL="457200" lvl="0" indent="-355600" algn="l" rtl="0">
              <a:lnSpc>
                <a:spcPct val="107916"/>
              </a:lnSpc>
              <a:spcBef>
                <a:spcPts val="0"/>
              </a:spcBef>
              <a:spcAft>
                <a:spcPts val="0"/>
              </a:spcAft>
              <a:buClr>
                <a:srgbClr val="000000"/>
              </a:buClr>
              <a:buSzPts val="2000"/>
              <a:buFont typeface="Open Sans"/>
              <a:buChar char="●"/>
            </a:pPr>
            <a:r>
              <a:rPr lang="en" sz="2000">
                <a:solidFill>
                  <a:srgbClr val="000000"/>
                </a:solidFill>
              </a:rPr>
              <a:t>They speak a language other than English</a:t>
            </a:r>
            <a:endParaRPr sz="2000">
              <a:solidFill>
                <a:srgbClr val="000000"/>
              </a:solidFill>
            </a:endParaRPr>
          </a:p>
          <a:p>
            <a:pPr marL="457200" lvl="0" indent="0" algn="l" rtl="0">
              <a:lnSpc>
                <a:spcPct val="107916"/>
              </a:lnSpc>
              <a:spcBef>
                <a:spcPts val="0"/>
              </a:spcBef>
              <a:spcAft>
                <a:spcPts val="0"/>
              </a:spcAft>
              <a:buNone/>
            </a:pPr>
            <a:endParaRPr sz="2000">
              <a:solidFill>
                <a:srgbClr val="000000"/>
              </a:solidFill>
            </a:endParaRPr>
          </a:p>
          <a:p>
            <a:pPr marL="457200" lvl="0" indent="-355600" algn="l" rtl="0">
              <a:lnSpc>
                <a:spcPct val="107916"/>
              </a:lnSpc>
              <a:spcBef>
                <a:spcPts val="0"/>
              </a:spcBef>
              <a:spcAft>
                <a:spcPts val="0"/>
              </a:spcAft>
              <a:buClr>
                <a:srgbClr val="000000"/>
              </a:buClr>
              <a:buSzPts val="2000"/>
              <a:buFont typeface="Open Sans"/>
              <a:buChar char="●"/>
            </a:pPr>
            <a:r>
              <a:rPr lang="en" sz="2000">
                <a:solidFill>
                  <a:srgbClr val="000000"/>
                </a:solidFill>
              </a:rPr>
              <a:t>They mistrust or are fearful of the government</a:t>
            </a:r>
            <a:endParaRPr sz="2000">
              <a:solidFill>
                <a:srgbClr val="000000"/>
              </a:solidFill>
            </a:endParaRPr>
          </a:p>
          <a:p>
            <a:pPr marL="457200" lvl="0" indent="0" algn="l" rtl="0">
              <a:lnSpc>
                <a:spcPct val="107916"/>
              </a:lnSpc>
              <a:spcBef>
                <a:spcPts val="0"/>
              </a:spcBef>
              <a:spcAft>
                <a:spcPts val="0"/>
              </a:spcAft>
              <a:buNone/>
            </a:pPr>
            <a:endParaRPr sz="2000">
              <a:solidFill>
                <a:srgbClr val="000000"/>
              </a:solidFill>
            </a:endParaRPr>
          </a:p>
          <a:p>
            <a:pPr marL="457200" lvl="0" indent="-355600" algn="l" rtl="0">
              <a:lnSpc>
                <a:spcPct val="107916"/>
              </a:lnSpc>
              <a:spcBef>
                <a:spcPts val="0"/>
              </a:spcBef>
              <a:spcAft>
                <a:spcPts val="0"/>
              </a:spcAft>
              <a:buClr>
                <a:srgbClr val="000000"/>
              </a:buClr>
              <a:buSzPts val="2000"/>
              <a:buFont typeface="Open Sans"/>
              <a:buChar char="●"/>
            </a:pPr>
            <a:r>
              <a:rPr lang="en" sz="2000">
                <a:solidFill>
                  <a:srgbClr val="000000"/>
                </a:solidFill>
              </a:rPr>
              <a:t>They live in a “complex household”</a:t>
            </a:r>
            <a:endParaRPr sz="2000">
              <a:solidFill>
                <a:srgbClr val="000000"/>
              </a:solidFill>
            </a:endParaRPr>
          </a:p>
          <a:p>
            <a:pPr marL="457200" lvl="0" indent="0" algn="l" rtl="0">
              <a:lnSpc>
                <a:spcPct val="107916"/>
              </a:lnSpc>
              <a:spcBef>
                <a:spcPts val="0"/>
              </a:spcBef>
              <a:spcAft>
                <a:spcPts val="0"/>
              </a:spcAft>
              <a:buNone/>
            </a:pPr>
            <a:endParaRPr sz="2000">
              <a:solidFill>
                <a:srgbClr val="000000"/>
              </a:solidFill>
            </a:endParaRPr>
          </a:p>
          <a:p>
            <a:pPr marL="457200" lvl="0" indent="-355600" algn="l" rtl="0">
              <a:lnSpc>
                <a:spcPct val="107916"/>
              </a:lnSpc>
              <a:spcBef>
                <a:spcPts val="0"/>
              </a:spcBef>
              <a:spcAft>
                <a:spcPts val="0"/>
              </a:spcAft>
              <a:buClr>
                <a:srgbClr val="000000"/>
              </a:buClr>
              <a:buSzPts val="2000"/>
              <a:buFont typeface="Open Sans"/>
              <a:buChar char="●"/>
            </a:pPr>
            <a:r>
              <a:rPr lang="en" sz="2000">
                <a:solidFill>
                  <a:srgbClr val="000000"/>
                </a:solidFill>
              </a:rPr>
              <a:t>Their address wasn’t listed (think: multi-unit buildings)</a:t>
            </a:r>
            <a:endParaRPr sz="2000">
              <a:solidFill>
                <a:srgbClr val="000000"/>
              </a:solidFill>
            </a:endParaRPr>
          </a:p>
          <a:p>
            <a:pPr marL="457200" lvl="0" indent="0" algn="l" rtl="0">
              <a:lnSpc>
                <a:spcPct val="107916"/>
              </a:lnSpc>
              <a:spcBef>
                <a:spcPts val="0"/>
              </a:spcBef>
              <a:spcAft>
                <a:spcPts val="0"/>
              </a:spcAft>
              <a:buNone/>
            </a:pPr>
            <a:endParaRPr sz="2000">
              <a:solidFill>
                <a:srgbClr val="000000"/>
              </a:solidFill>
            </a:endParaRPr>
          </a:p>
          <a:p>
            <a:pPr marL="457200" lvl="0" indent="-355600" algn="l" rtl="0">
              <a:lnSpc>
                <a:spcPct val="107916"/>
              </a:lnSpc>
              <a:spcBef>
                <a:spcPts val="0"/>
              </a:spcBef>
              <a:spcAft>
                <a:spcPts val="0"/>
              </a:spcAft>
              <a:buClr>
                <a:srgbClr val="000000"/>
              </a:buClr>
              <a:buSzPts val="2000"/>
              <a:buFont typeface="Open Sans"/>
              <a:buChar char="●"/>
            </a:pPr>
            <a:r>
              <a:rPr lang="en" sz="2000">
                <a:solidFill>
                  <a:srgbClr val="000000"/>
                </a:solidFill>
              </a:rPr>
              <a:t>They were not included on their household form</a:t>
            </a:r>
            <a:endParaRPr sz="20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2617350" y="448678"/>
            <a:ext cx="3909300" cy="199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u="sng"/>
              <a:t>YOU</a:t>
            </a:r>
            <a:r>
              <a:rPr lang="en" sz="4800"/>
              <a:t> can be a Census Ambassador!</a:t>
            </a:r>
            <a:endParaRPr sz="4800"/>
          </a:p>
        </p:txBody>
      </p:sp>
      <p:sp>
        <p:nvSpPr>
          <p:cNvPr id="77" name="Google Shape;77;p14"/>
          <p:cNvSpPr txBox="1">
            <a:spLocks noGrp="1"/>
          </p:cNvSpPr>
          <p:nvPr>
            <p:ph type="body" idx="1"/>
          </p:nvPr>
        </p:nvSpPr>
        <p:spPr>
          <a:xfrm>
            <a:off x="1138050" y="1967650"/>
            <a:ext cx="6867900" cy="290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chemeClr val="accent2"/>
              </a:solidFill>
            </a:endParaRPr>
          </a:p>
          <a:p>
            <a:pPr marL="0" lvl="0" indent="0" algn="l" rtl="0">
              <a:spcBef>
                <a:spcPts val="1600"/>
              </a:spcBef>
              <a:spcAft>
                <a:spcPts val="0"/>
              </a:spcAft>
              <a:buNone/>
            </a:pPr>
            <a:endParaRPr b="1">
              <a:solidFill>
                <a:schemeClr val="accent2"/>
              </a:solidFill>
            </a:endParaRPr>
          </a:p>
          <a:p>
            <a:pPr marL="0" lvl="0" indent="0" algn="ctr" rtl="0">
              <a:spcBef>
                <a:spcPts val="1600"/>
              </a:spcBef>
              <a:spcAft>
                <a:spcPts val="0"/>
              </a:spcAft>
              <a:buNone/>
            </a:pPr>
            <a:r>
              <a:rPr lang="en" b="1">
                <a:solidFill>
                  <a:schemeClr val="accent2"/>
                </a:solidFill>
              </a:rPr>
              <a:t>Download</a:t>
            </a:r>
            <a:r>
              <a:rPr lang="en"/>
              <a:t> and </a:t>
            </a:r>
            <a:r>
              <a:rPr lang="en" b="1">
                <a:solidFill>
                  <a:srgbClr val="418AB3"/>
                </a:solidFill>
              </a:rPr>
              <a:t>print </a:t>
            </a:r>
            <a:r>
              <a:rPr lang="en"/>
              <a:t>this toolkit to </a:t>
            </a:r>
            <a:r>
              <a:rPr lang="en" b="1">
                <a:solidFill>
                  <a:schemeClr val="accent5"/>
                </a:solidFill>
              </a:rPr>
              <a:t>share</a:t>
            </a:r>
            <a:r>
              <a:rPr lang="en"/>
              <a:t> with the families you serve.</a:t>
            </a:r>
            <a:endParaRPr/>
          </a:p>
          <a:p>
            <a:pPr marL="0" lvl="0" indent="0" algn="ctr" rtl="0">
              <a:spcBef>
                <a:spcPts val="1600"/>
              </a:spcBef>
              <a:spcAft>
                <a:spcPts val="0"/>
              </a:spcAft>
              <a:buNone/>
            </a:pPr>
            <a:endParaRPr/>
          </a:p>
          <a:p>
            <a:pPr marL="0" lvl="0" indent="0" algn="ctr" rtl="0">
              <a:spcBef>
                <a:spcPts val="1600"/>
              </a:spcBef>
              <a:spcAft>
                <a:spcPts val="0"/>
              </a:spcAft>
              <a:buNone/>
            </a:pPr>
            <a:r>
              <a:rPr lang="en"/>
              <a:t>Spread the word on </a:t>
            </a:r>
            <a:r>
              <a:rPr lang="en" u="sng"/>
              <a:t>why</a:t>
            </a:r>
            <a:r>
              <a:rPr lang="en"/>
              <a:t> the Census matters.</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78" name="Google Shape;78;p14"/>
          <p:cNvPicPr preferRelativeResize="0"/>
          <p:nvPr/>
        </p:nvPicPr>
        <p:blipFill>
          <a:blip r:embed="rId3">
            <a:alphaModFix/>
          </a:blip>
          <a:stretch>
            <a:fillRect/>
          </a:stretch>
        </p:blipFill>
        <p:spPr>
          <a:xfrm rot="-726129">
            <a:off x="428676" y="614789"/>
            <a:ext cx="1833020" cy="1824983"/>
          </a:xfrm>
          <a:prstGeom prst="rect">
            <a:avLst/>
          </a:prstGeom>
          <a:noFill/>
          <a:ln w="76200" cap="flat" cmpd="sng">
            <a:solidFill>
              <a:schemeClr val="accent1"/>
            </a:solidFill>
            <a:prstDash val="solid"/>
            <a:round/>
            <a:headEnd type="none" w="sm" len="sm"/>
            <a:tailEnd type="none" w="sm" len="sm"/>
          </a:ln>
        </p:spPr>
      </p:pic>
      <p:pic>
        <p:nvPicPr>
          <p:cNvPr id="79" name="Google Shape;79;p14"/>
          <p:cNvPicPr preferRelativeResize="0"/>
          <p:nvPr/>
        </p:nvPicPr>
        <p:blipFill>
          <a:blip r:embed="rId3">
            <a:alphaModFix/>
          </a:blip>
          <a:stretch>
            <a:fillRect/>
          </a:stretch>
        </p:blipFill>
        <p:spPr>
          <a:xfrm rot="1026372">
            <a:off x="6917277" y="614787"/>
            <a:ext cx="1833022" cy="1824979"/>
          </a:xfrm>
          <a:prstGeom prst="rect">
            <a:avLst/>
          </a:prstGeom>
          <a:noFill/>
          <a:ln w="76200" cap="flat" cmpd="sng">
            <a:solidFill>
              <a:schemeClr val="accent1"/>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2"/>
          <p:cNvSpPr txBox="1">
            <a:spLocks noGrp="1"/>
          </p:cNvSpPr>
          <p:nvPr>
            <p:ph type="title"/>
          </p:nvPr>
        </p:nvSpPr>
        <p:spPr>
          <a:xfrm>
            <a:off x="265500" y="784525"/>
            <a:ext cx="4045200" cy="167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Young Child Undercount</a:t>
            </a:r>
            <a:endParaRPr/>
          </a:p>
        </p:txBody>
      </p:sp>
      <p:sp>
        <p:nvSpPr>
          <p:cNvPr id="222" name="Google Shape;222;p32"/>
          <p:cNvSpPr txBox="1">
            <a:spLocks noGrp="1"/>
          </p:cNvSpPr>
          <p:nvPr>
            <p:ph type="body" idx="2"/>
          </p:nvPr>
        </p:nvSpPr>
        <p:spPr>
          <a:xfrm>
            <a:off x="4773025" y="724200"/>
            <a:ext cx="3837000" cy="3695100"/>
          </a:xfrm>
          <a:prstGeom prst="rect">
            <a:avLst/>
          </a:prstGeom>
        </p:spPr>
        <p:txBody>
          <a:bodyPr spcFirstLastPara="1" wrap="square" lIns="91425" tIns="91425" rIns="91425" bIns="91425" anchor="ctr" anchorCtr="0">
            <a:noAutofit/>
          </a:bodyPr>
          <a:lstStyle/>
          <a:p>
            <a:pPr marL="457200" lvl="0" indent="0" algn="ctr" rtl="0">
              <a:lnSpc>
                <a:spcPct val="107916"/>
              </a:lnSpc>
              <a:spcBef>
                <a:spcPts val="0"/>
              </a:spcBef>
              <a:spcAft>
                <a:spcPts val="0"/>
              </a:spcAft>
              <a:buNone/>
            </a:pPr>
            <a:r>
              <a:rPr lang="en" sz="3000">
                <a:solidFill>
                  <a:srgbClr val="000000"/>
                </a:solidFill>
              </a:rPr>
              <a:t>In New Jersey, </a:t>
            </a:r>
            <a:r>
              <a:rPr lang="en" sz="3000" b="1">
                <a:solidFill>
                  <a:srgbClr val="274E13"/>
                </a:solidFill>
              </a:rPr>
              <a:t>27,000 children</a:t>
            </a:r>
            <a:r>
              <a:rPr lang="en" sz="3000">
                <a:solidFill>
                  <a:srgbClr val="000000"/>
                </a:solidFill>
              </a:rPr>
              <a:t> (5.2%) under the age of 5 were undercounted in 2010</a:t>
            </a:r>
            <a:endParaRPr sz="3000"/>
          </a:p>
        </p:txBody>
      </p:sp>
      <p:sp>
        <p:nvSpPr>
          <p:cNvPr id="223" name="Google Shape;223;p32"/>
          <p:cNvSpPr txBox="1">
            <a:spLocks noGrp="1"/>
          </p:cNvSpPr>
          <p:nvPr>
            <p:ph type="subTitle" idx="1"/>
          </p:nvPr>
        </p:nvSpPr>
        <p:spPr>
          <a:xfrm>
            <a:off x="347975" y="2715475"/>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224" name="Google Shape;224;p32"/>
          <p:cNvPicPr preferRelativeResize="0"/>
          <p:nvPr/>
        </p:nvPicPr>
        <p:blipFill>
          <a:blip r:embed="rId3">
            <a:alphaModFix/>
          </a:blip>
          <a:stretch>
            <a:fillRect/>
          </a:stretch>
        </p:blipFill>
        <p:spPr>
          <a:xfrm>
            <a:off x="1030950" y="2808899"/>
            <a:ext cx="2514299" cy="1675800"/>
          </a:xfrm>
          <a:prstGeom prst="rect">
            <a:avLst/>
          </a:prstGeom>
          <a:noFill/>
          <a:ln w="76200" cap="flat" cmpd="sng">
            <a:solidFill>
              <a:schemeClr val="accent1"/>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is There an Undercount of Young Children?</a:t>
            </a:r>
            <a:endParaRPr/>
          </a:p>
        </p:txBody>
      </p:sp>
      <p:sp>
        <p:nvSpPr>
          <p:cNvPr id="230" name="Google Shape;230;p33"/>
          <p:cNvSpPr txBox="1">
            <a:spLocks noGrp="1"/>
          </p:cNvSpPr>
          <p:nvPr>
            <p:ph type="body" idx="1"/>
          </p:nvPr>
        </p:nvSpPr>
        <p:spPr>
          <a:xfrm>
            <a:off x="311700" y="1276350"/>
            <a:ext cx="6007800" cy="1295400"/>
          </a:xfrm>
          <a:prstGeom prst="rect">
            <a:avLst/>
          </a:prstGeom>
        </p:spPr>
        <p:txBody>
          <a:bodyPr spcFirstLastPara="1" wrap="square" lIns="91425" tIns="91425" rIns="91425" bIns="91425" anchor="t" anchorCtr="0">
            <a:noAutofit/>
          </a:bodyPr>
          <a:lstStyle/>
          <a:p>
            <a:pPr marL="457200" lvl="0" indent="-381000" algn="l" rtl="0">
              <a:lnSpc>
                <a:spcPct val="107916"/>
              </a:lnSpc>
              <a:spcBef>
                <a:spcPts val="0"/>
              </a:spcBef>
              <a:spcAft>
                <a:spcPts val="0"/>
              </a:spcAft>
              <a:buClr>
                <a:srgbClr val="000000"/>
              </a:buClr>
              <a:buSzPts val="2400"/>
              <a:buFont typeface="Noto Sans Symbols"/>
              <a:buChar char="●"/>
            </a:pPr>
            <a:r>
              <a:rPr lang="en" sz="2400" b="1">
                <a:solidFill>
                  <a:srgbClr val="000000"/>
                </a:solidFill>
              </a:rPr>
              <a:t>4 out of 5</a:t>
            </a:r>
            <a:r>
              <a:rPr lang="en" sz="2400">
                <a:solidFill>
                  <a:srgbClr val="000000"/>
                </a:solidFill>
              </a:rPr>
              <a:t> young children are missed because the person filling out the form does not include them on it.</a:t>
            </a:r>
            <a:endParaRPr sz="2400">
              <a:solidFill>
                <a:srgbClr val="000000"/>
              </a:solidFill>
            </a:endParaRPr>
          </a:p>
          <a:p>
            <a:pPr marL="914400" marR="0" lvl="0" indent="0" algn="l" rtl="0">
              <a:lnSpc>
                <a:spcPct val="107916"/>
              </a:lnSpc>
              <a:spcBef>
                <a:spcPts val="0"/>
              </a:spcBef>
              <a:spcAft>
                <a:spcPts val="0"/>
              </a:spcAft>
              <a:buNone/>
            </a:pPr>
            <a:endParaRPr sz="1800">
              <a:solidFill>
                <a:srgbClr val="000000"/>
              </a:solidFill>
            </a:endParaRPr>
          </a:p>
        </p:txBody>
      </p:sp>
      <p:sp>
        <p:nvSpPr>
          <p:cNvPr id="231" name="Google Shape;231;p33"/>
          <p:cNvSpPr txBox="1"/>
          <p:nvPr/>
        </p:nvSpPr>
        <p:spPr>
          <a:xfrm>
            <a:off x="595800" y="2571750"/>
            <a:ext cx="5439600" cy="1021200"/>
          </a:xfrm>
          <a:prstGeom prst="rect">
            <a:avLst/>
          </a:prstGeom>
          <a:noFill/>
          <a:ln>
            <a:noFill/>
          </a:ln>
        </p:spPr>
        <p:txBody>
          <a:bodyPr spcFirstLastPara="1" wrap="square" lIns="91425" tIns="91425" rIns="91425" bIns="91425" anchor="t" anchorCtr="0">
            <a:noAutofit/>
          </a:bodyPr>
          <a:lstStyle/>
          <a:p>
            <a:pPr marL="914400" lvl="1" indent="-342900" algn="l" rtl="0">
              <a:lnSpc>
                <a:spcPct val="107916"/>
              </a:lnSpc>
              <a:spcBef>
                <a:spcPts val="0"/>
              </a:spcBef>
              <a:spcAft>
                <a:spcPts val="0"/>
              </a:spcAft>
              <a:buClr>
                <a:schemeClr val="dk2"/>
              </a:buClr>
              <a:buSzPts val="1800"/>
              <a:buFont typeface="Open Sans"/>
              <a:buChar char="○"/>
            </a:pPr>
            <a:r>
              <a:rPr lang="en" sz="1800">
                <a:latin typeface="Open Sans"/>
                <a:ea typeface="Open Sans"/>
                <a:cs typeface="Open Sans"/>
                <a:sym typeface="Open Sans"/>
              </a:rPr>
              <a:t>Other reasons young children may be missed:</a:t>
            </a:r>
            <a:endParaRPr sz="1800">
              <a:latin typeface="Open Sans"/>
              <a:ea typeface="Open Sans"/>
              <a:cs typeface="Open Sans"/>
              <a:sym typeface="Open Sans"/>
            </a:endParaRPr>
          </a:p>
          <a:p>
            <a:pPr marL="1371600" lvl="2" indent="-342900" algn="l" rtl="0">
              <a:lnSpc>
                <a:spcPct val="107916"/>
              </a:lnSpc>
              <a:spcBef>
                <a:spcPts val="0"/>
              </a:spcBef>
              <a:spcAft>
                <a:spcPts val="0"/>
              </a:spcAft>
              <a:buClr>
                <a:srgbClr val="741B47"/>
              </a:buClr>
              <a:buSzPts val="1800"/>
              <a:buFont typeface="Open Sans"/>
              <a:buChar char="■"/>
            </a:pPr>
            <a:r>
              <a:rPr lang="en" sz="1800">
                <a:solidFill>
                  <a:srgbClr val="741B47"/>
                </a:solidFill>
                <a:latin typeface="Open Sans"/>
                <a:ea typeface="Open Sans"/>
                <a:cs typeface="Open Sans"/>
                <a:sym typeface="Open Sans"/>
              </a:rPr>
              <a:t>They are more likely to live in a complex household</a:t>
            </a:r>
            <a:endParaRPr sz="1800">
              <a:solidFill>
                <a:srgbClr val="741B47"/>
              </a:solidFill>
              <a:latin typeface="Open Sans"/>
              <a:ea typeface="Open Sans"/>
              <a:cs typeface="Open Sans"/>
              <a:sym typeface="Open Sans"/>
            </a:endParaRPr>
          </a:p>
          <a:p>
            <a:pPr marL="1371600" lvl="2" indent="-342900" algn="l" rtl="0">
              <a:lnSpc>
                <a:spcPct val="107916"/>
              </a:lnSpc>
              <a:spcBef>
                <a:spcPts val="0"/>
              </a:spcBef>
              <a:spcAft>
                <a:spcPts val="0"/>
              </a:spcAft>
              <a:buClr>
                <a:srgbClr val="38761D"/>
              </a:buClr>
              <a:buSzPts val="1800"/>
              <a:buFont typeface="Open Sans"/>
              <a:buChar char="■"/>
            </a:pPr>
            <a:r>
              <a:rPr lang="en" sz="1800">
                <a:solidFill>
                  <a:srgbClr val="38761D"/>
                </a:solidFill>
                <a:latin typeface="Open Sans"/>
                <a:ea typeface="Open Sans"/>
                <a:cs typeface="Open Sans"/>
                <a:sym typeface="Open Sans"/>
              </a:rPr>
              <a:t>They live in more racially diverse households</a:t>
            </a:r>
            <a:endParaRPr sz="1800">
              <a:solidFill>
                <a:srgbClr val="38761D"/>
              </a:solidFill>
              <a:latin typeface="Open Sans"/>
              <a:ea typeface="Open Sans"/>
              <a:cs typeface="Open Sans"/>
              <a:sym typeface="Open Sans"/>
            </a:endParaRPr>
          </a:p>
          <a:p>
            <a:pPr marL="1371600" lvl="2" indent="-342900" algn="l" rtl="0">
              <a:lnSpc>
                <a:spcPct val="107916"/>
              </a:lnSpc>
              <a:spcBef>
                <a:spcPts val="0"/>
              </a:spcBef>
              <a:spcAft>
                <a:spcPts val="0"/>
              </a:spcAft>
              <a:buClr>
                <a:srgbClr val="0B5394"/>
              </a:buClr>
              <a:buSzPts val="1800"/>
              <a:buFont typeface="Open Sans"/>
              <a:buChar char="■"/>
            </a:pPr>
            <a:r>
              <a:rPr lang="en" sz="1800">
                <a:solidFill>
                  <a:srgbClr val="0B5394"/>
                </a:solidFill>
                <a:latin typeface="Open Sans"/>
                <a:ea typeface="Open Sans"/>
                <a:cs typeface="Open Sans"/>
                <a:sym typeface="Open Sans"/>
              </a:rPr>
              <a:t>They live in a non-English speaking household</a:t>
            </a:r>
            <a:endParaRPr sz="2400">
              <a:latin typeface="Open Sans"/>
              <a:ea typeface="Open Sans"/>
              <a:cs typeface="Open Sans"/>
              <a:sym typeface="Open Sans"/>
            </a:endParaRPr>
          </a:p>
          <a:p>
            <a:pPr marL="0" lvl="0" indent="0" algn="l" rtl="0">
              <a:lnSpc>
                <a:spcPct val="107916"/>
              </a:lnSpc>
              <a:spcBef>
                <a:spcPts val="0"/>
              </a:spcBef>
              <a:spcAft>
                <a:spcPts val="0"/>
              </a:spcAft>
              <a:buNone/>
            </a:pPr>
            <a:endParaRPr sz="1800">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4"/>
          <p:cNvSpPr txBox="1">
            <a:spLocks noGrp="1"/>
          </p:cNvSpPr>
          <p:nvPr>
            <p:ph type="title"/>
          </p:nvPr>
        </p:nvSpPr>
        <p:spPr>
          <a:xfrm>
            <a:off x="311700" y="12895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a </a:t>
            </a:r>
            <a:r>
              <a:rPr lang="en">
                <a:solidFill>
                  <a:srgbClr val="000000"/>
                </a:solidFill>
              </a:rPr>
              <a:t>Complex Household</a:t>
            </a:r>
            <a:r>
              <a:rPr lang="en"/>
              <a:t>?</a:t>
            </a:r>
            <a:endParaRPr/>
          </a:p>
        </p:txBody>
      </p:sp>
      <p:sp>
        <p:nvSpPr>
          <p:cNvPr id="237" name="Google Shape;237;p34"/>
          <p:cNvSpPr txBox="1"/>
          <p:nvPr/>
        </p:nvSpPr>
        <p:spPr>
          <a:xfrm>
            <a:off x="649650" y="948225"/>
            <a:ext cx="7844700" cy="826200"/>
          </a:xfrm>
          <a:prstGeom prst="rect">
            <a:avLst/>
          </a:prstGeom>
          <a:noFill/>
          <a:ln w="7620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000">
                <a:latin typeface="Open Sans"/>
                <a:ea typeface="Open Sans"/>
                <a:cs typeface="Open Sans"/>
                <a:sym typeface="Open Sans"/>
              </a:rPr>
              <a:t>This is a fancy way of referring to any household that isn’t solely comprised of parent(s) and related children.</a:t>
            </a:r>
            <a:endParaRPr sz="2000">
              <a:latin typeface="Open Sans"/>
              <a:ea typeface="Open Sans"/>
              <a:cs typeface="Open Sans"/>
              <a:sym typeface="Open Sans"/>
            </a:endParaRPr>
          </a:p>
        </p:txBody>
      </p:sp>
      <p:sp>
        <p:nvSpPr>
          <p:cNvPr id="238" name="Google Shape;238;p34"/>
          <p:cNvSpPr txBox="1">
            <a:spLocks noGrp="1"/>
          </p:cNvSpPr>
          <p:nvPr>
            <p:ph type="body" idx="2"/>
          </p:nvPr>
        </p:nvSpPr>
        <p:spPr>
          <a:xfrm>
            <a:off x="729600" y="2331625"/>
            <a:ext cx="7684800" cy="206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FFFFFF"/>
                </a:solidFill>
                <a:highlight>
                  <a:schemeClr val="accent1"/>
                </a:highlight>
              </a:rPr>
              <a:t>Complex Households:</a:t>
            </a:r>
            <a:endParaRPr sz="2000" dirty="0">
              <a:solidFill>
                <a:srgbClr val="FFFFFF"/>
              </a:solidFill>
              <a:highlight>
                <a:schemeClr val="accent1"/>
              </a:highlight>
            </a:endParaRPr>
          </a:p>
          <a:p>
            <a:pPr marL="457200" lvl="0" indent="-355600" algn="l" rtl="0">
              <a:spcBef>
                <a:spcPts val="1600"/>
              </a:spcBef>
              <a:spcAft>
                <a:spcPts val="0"/>
              </a:spcAft>
              <a:buClr>
                <a:srgbClr val="000000"/>
              </a:buClr>
              <a:buSzPts val="2000"/>
              <a:buChar char="●"/>
            </a:pPr>
            <a:r>
              <a:rPr lang="en" sz="2000" dirty="0">
                <a:solidFill>
                  <a:srgbClr val="000000"/>
                </a:solidFill>
              </a:rPr>
              <a:t>Multi-generational households</a:t>
            </a:r>
            <a:endParaRPr sz="2000" dirty="0">
              <a:solidFill>
                <a:srgbClr val="000000"/>
              </a:solidFill>
            </a:endParaRPr>
          </a:p>
          <a:p>
            <a:pPr marL="457200" lvl="0" indent="-355600" algn="l" rtl="0">
              <a:spcBef>
                <a:spcPts val="0"/>
              </a:spcBef>
              <a:spcAft>
                <a:spcPts val="0"/>
              </a:spcAft>
              <a:buClr>
                <a:srgbClr val="000000"/>
              </a:buClr>
              <a:buSzPts val="2000"/>
              <a:buChar char="●"/>
            </a:pPr>
            <a:r>
              <a:rPr lang="en" sz="2000" dirty="0">
                <a:solidFill>
                  <a:srgbClr val="000000"/>
                </a:solidFill>
              </a:rPr>
              <a:t>Households with multiple unrelated </a:t>
            </a:r>
            <a:r>
              <a:rPr lang="en" sz="2000" dirty="0" smtClean="0">
                <a:solidFill>
                  <a:srgbClr val="000000"/>
                </a:solidFill>
              </a:rPr>
              <a:t>families</a:t>
            </a:r>
            <a:endParaRPr sz="2000" dirty="0">
              <a:solidFill>
                <a:srgbClr val="000000"/>
              </a:solidFill>
            </a:endParaRPr>
          </a:p>
          <a:p>
            <a:pPr marL="457200" lvl="0" indent="-355600" algn="l" rtl="0">
              <a:spcBef>
                <a:spcPts val="0"/>
              </a:spcBef>
              <a:spcAft>
                <a:spcPts val="0"/>
              </a:spcAft>
              <a:buClr>
                <a:srgbClr val="000000"/>
              </a:buClr>
              <a:buSzPts val="2000"/>
              <a:buChar char="●"/>
            </a:pPr>
            <a:r>
              <a:rPr lang="en" sz="2000" dirty="0">
                <a:solidFill>
                  <a:srgbClr val="000000"/>
                </a:solidFill>
              </a:rPr>
              <a:t>Children living in foster care </a:t>
            </a:r>
            <a:r>
              <a:rPr lang="en" sz="2000" dirty="0" smtClean="0">
                <a:solidFill>
                  <a:srgbClr val="000000"/>
                </a:solidFill>
              </a:rPr>
              <a:t>placements</a:t>
            </a:r>
            <a:endParaRPr sz="2000" dirty="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5"/>
          <p:cNvSpPr txBox="1">
            <a:spLocks noGrp="1"/>
          </p:cNvSpPr>
          <p:nvPr>
            <p:ph type="title"/>
          </p:nvPr>
        </p:nvSpPr>
        <p:spPr>
          <a:xfrm>
            <a:off x="287200" y="69525"/>
            <a:ext cx="56136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u="sng">
                <a:solidFill>
                  <a:schemeClr val="accent2"/>
                </a:solidFill>
              </a:rPr>
              <a:t>Don’t forget the baby!</a:t>
            </a:r>
            <a:endParaRPr u="sng">
              <a:solidFill>
                <a:schemeClr val="accent2"/>
              </a:solidFill>
            </a:endParaRPr>
          </a:p>
          <a:p>
            <a:pPr marL="0" lvl="0" indent="0" algn="l" rtl="0">
              <a:spcBef>
                <a:spcPts val="0"/>
              </a:spcBef>
              <a:spcAft>
                <a:spcPts val="0"/>
              </a:spcAft>
              <a:buNone/>
            </a:pPr>
            <a:endParaRPr/>
          </a:p>
        </p:txBody>
      </p:sp>
      <p:pic>
        <p:nvPicPr>
          <p:cNvPr id="244" name="Google Shape;244;p35"/>
          <p:cNvPicPr preferRelativeResize="0"/>
          <p:nvPr/>
        </p:nvPicPr>
        <p:blipFill>
          <a:blip r:embed="rId3">
            <a:alphaModFix/>
          </a:blip>
          <a:stretch>
            <a:fillRect/>
          </a:stretch>
        </p:blipFill>
        <p:spPr>
          <a:xfrm>
            <a:off x="4476926" y="2495599"/>
            <a:ext cx="3677172" cy="2451448"/>
          </a:xfrm>
          <a:prstGeom prst="rect">
            <a:avLst/>
          </a:prstGeom>
          <a:noFill/>
          <a:ln w="76200" cap="flat" cmpd="sng">
            <a:solidFill>
              <a:schemeClr val="accent1"/>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6"/>
          <p:cNvSpPr txBox="1">
            <a:spLocks noGrp="1"/>
          </p:cNvSpPr>
          <p:nvPr>
            <p:ph type="title"/>
          </p:nvPr>
        </p:nvSpPr>
        <p:spPr>
          <a:xfrm>
            <a:off x="311700" y="20815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Reassure Parents:</a:t>
            </a:r>
            <a:endParaRPr/>
          </a:p>
          <a:p>
            <a:pPr marL="0" lvl="0" indent="0" algn="l" rtl="0">
              <a:spcBef>
                <a:spcPts val="0"/>
              </a:spcBef>
              <a:spcAft>
                <a:spcPts val="0"/>
              </a:spcAft>
              <a:buNone/>
            </a:pPr>
            <a:endParaRPr/>
          </a:p>
        </p:txBody>
      </p:sp>
      <p:sp>
        <p:nvSpPr>
          <p:cNvPr id="250" name="Google Shape;250;p36"/>
          <p:cNvSpPr txBox="1">
            <a:spLocks noGrp="1"/>
          </p:cNvSpPr>
          <p:nvPr>
            <p:ph type="body" idx="1"/>
          </p:nvPr>
        </p:nvSpPr>
        <p:spPr>
          <a:xfrm>
            <a:off x="311700" y="1230625"/>
            <a:ext cx="8291700" cy="3471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The Census can be completed </a:t>
            </a:r>
            <a:r>
              <a:rPr lang="en" b="1">
                <a:solidFill>
                  <a:srgbClr val="000000"/>
                </a:solidFill>
              </a:rPr>
              <a:t>on your own schedule</a:t>
            </a:r>
            <a:r>
              <a:rPr lang="en">
                <a:solidFill>
                  <a:srgbClr val="000000"/>
                </a:solidFill>
              </a:rPr>
              <a:t> and should take about 10 minutes.</a:t>
            </a:r>
            <a:endParaRPr>
              <a:solidFill>
                <a:srgbClr val="000000"/>
              </a:solidFill>
            </a:endParaRPr>
          </a:p>
          <a:p>
            <a:pPr marL="1371600" lvl="0" indent="0" algn="l" rtl="0">
              <a:spcBef>
                <a:spcPts val="1600"/>
              </a:spcBef>
              <a:spcAft>
                <a:spcPts val="0"/>
              </a:spcAft>
              <a:buNone/>
            </a:pPr>
            <a:endParaRPr>
              <a:solidFill>
                <a:srgbClr val="000000"/>
              </a:solidFill>
            </a:endParaRPr>
          </a:p>
          <a:p>
            <a:pPr marL="457200" lvl="0" indent="-342900" algn="l" rtl="0">
              <a:spcBef>
                <a:spcPts val="1600"/>
              </a:spcBef>
              <a:spcAft>
                <a:spcPts val="0"/>
              </a:spcAft>
              <a:buClr>
                <a:srgbClr val="000000"/>
              </a:buClr>
              <a:buSzPts val="1800"/>
              <a:buChar char="●"/>
            </a:pPr>
            <a:r>
              <a:rPr lang="en">
                <a:solidFill>
                  <a:srgbClr val="000000"/>
                </a:solidFill>
              </a:rPr>
              <a:t>The Census is </a:t>
            </a:r>
            <a:r>
              <a:rPr lang="en" b="1">
                <a:solidFill>
                  <a:srgbClr val="000000"/>
                </a:solidFill>
              </a:rPr>
              <a:t>safe, confidential and protected by federal law</a:t>
            </a:r>
            <a:r>
              <a:rPr lang="en">
                <a:solidFill>
                  <a:srgbClr val="000000"/>
                </a:solidFill>
              </a:rPr>
              <a:t>.  </a:t>
            </a:r>
            <a:endParaRPr>
              <a:solidFill>
                <a:srgbClr val="000000"/>
              </a:solidFill>
            </a:endParaRPr>
          </a:p>
          <a:p>
            <a:pPr marL="457200" lvl="0" indent="0" algn="l" rtl="0">
              <a:spcBef>
                <a:spcPts val="1600"/>
              </a:spcBef>
              <a:spcAft>
                <a:spcPts val="1600"/>
              </a:spcAft>
              <a:buNone/>
            </a:pPr>
            <a:endParaRPr>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7"/>
          <p:cNvSpPr txBox="1">
            <a:spLocks noGrp="1"/>
          </p:cNvSpPr>
          <p:nvPr>
            <p:ph type="title"/>
          </p:nvPr>
        </p:nvSpPr>
        <p:spPr>
          <a:xfrm>
            <a:off x="311700" y="33725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Important Messages for Parents</a:t>
            </a:r>
            <a:endParaRPr/>
          </a:p>
        </p:txBody>
      </p:sp>
      <p:sp>
        <p:nvSpPr>
          <p:cNvPr id="256" name="Google Shape;256;p37"/>
          <p:cNvSpPr txBox="1">
            <a:spLocks noGrp="1"/>
          </p:cNvSpPr>
          <p:nvPr>
            <p:ph type="body" idx="1"/>
          </p:nvPr>
        </p:nvSpPr>
        <p:spPr>
          <a:xfrm>
            <a:off x="311700" y="1266325"/>
            <a:ext cx="7978200" cy="3302700"/>
          </a:xfrm>
          <a:prstGeom prst="rect">
            <a:avLst/>
          </a:prstGeom>
        </p:spPr>
        <p:txBody>
          <a:bodyPr spcFirstLastPara="1" wrap="square" lIns="91425" tIns="91425" rIns="91425" bIns="91425" anchor="t" anchorCtr="0">
            <a:noAutofit/>
          </a:bodyPr>
          <a:lstStyle/>
          <a:p>
            <a:pPr>
              <a:lnSpc>
                <a:spcPct val="107916"/>
              </a:lnSpc>
              <a:buClr>
                <a:srgbClr val="000000"/>
              </a:buClr>
            </a:pPr>
            <a:r>
              <a:rPr lang="en" dirty="0">
                <a:solidFill>
                  <a:srgbClr val="000000"/>
                </a:solidFill>
              </a:rPr>
              <a:t>Infants and young children must be counted </a:t>
            </a:r>
            <a:r>
              <a:rPr lang="en" b="1" dirty="0">
                <a:solidFill>
                  <a:srgbClr val="000000"/>
                </a:solidFill>
              </a:rPr>
              <a:t>no matter</a:t>
            </a:r>
            <a:r>
              <a:rPr lang="en" dirty="0">
                <a:solidFill>
                  <a:srgbClr val="000000"/>
                </a:solidFill>
              </a:rPr>
              <a:t> their age or living </a:t>
            </a:r>
            <a:r>
              <a:rPr lang="en" dirty="0" smtClean="0">
                <a:solidFill>
                  <a:srgbClr val="000000"/>
                </a:solidFill>
              </a:rPr>
              <a:t>arrangement.</a:t>
            </a:r>
            <a:endParaRPr dirty="0">
              <a:solidFill>
                <a:srgbClr val="000000"/>
              </a:solidFill>
            </a:endParaRPr>
          </a:p>
          <a:p>
            <a:pPr marL="457200" lvl="0" indent="0" algn="l" rtl="0">
              <a:lnSpc>
                <a:spcPct val="107916"/>
              </a:lnSpc>
              <a:spcBef>
                <a:spcPts val="800"/>
              </a:spcBef>
              <a:spcAft>
                <a:spcPts val="0"/>
              </a:spcAft>
              <a:buNone/>
            </a:pPr>
            <a:endParaRPr dirty="0">
              <a:solidFill>
                <a:srgbClr val="000000"/>
              </a:solidFill>
            </a:endParaRPr>
          </a:p>
          <a:p>
            <a:pPr>
              <a:lnSpc>
                <a:spcPct val="107916"/>
              </a:lnSpc>
              <a:spcBef>
                <a:spcPts val="800"/>
              </a:spcBef>
              <a:buClr>
                <a:srgbClr val="000000"/>
              </a:buClr>
            </a:pPr>
            <a:r>
              <a:rPr lang="en" dirty="0">
                <a:solidFill>
                  <a:srgbClr val="000000"/>
                </a:solidFill>
              </a:rPr>
              <a:t>Count children if they live and sleep at your home </a:t>
            </a:r>
            <a:r>
              <a:rPr lang="en" b="1" dirty="0">
                <a:solidFill>
                  <a:srgbClr val="000000"/>
                </a:solidFill>
              </a:rPr>
              <a:t>most of the time</a:t>
            </a:r>
            <a:r>
              <a:rPr lang="en" dirty="0">
                <a:solidFill>
                  <a:srgbClr val="000000"/>
                </a:solidFill>
              </a:rPr>
              <a:t>, even if the living arrangement is temporary (children in placement) or the child is unrelated to you (multi-family dwellings).</a:t>
            </a:r>
            <a:endParaRPr dirty="0">
              <a:solidFill>
                <a:srgbClr val="000000"/>
              </a:solidFill>
            </a:endParaRPr>
          </a:p>
          <a:p>
            <a:pPr marL="457200" lvl="0" indent="0" algn="l" rtl="0">
              <a:lnSpc>
                <a:spcPct val="107916"/>
              </a:lnSpc>
              <a:spcBef>
                <a:spcPts val="800"/>
              </a:spcBef>
              <a:spcAft>
                <a:spcPts val="0"/>
              </a:spcAft>
              <a:buNone/>
            </a:pPr>
            <a:endParaRPr dirty="0">
              <a:solidFill>
                <a:srgbClr val="000000"/>
              </a:solidFill>
            </a:endParaRPr>
          </a:p>
          <a:p>
            <a:pPr algn="just">
              <a:spcBef>
                <a:spcPts val="800"/>
              </a:spcBef>
              <a:buClr>
                <a:srgbClr val="000000"/>
              </a:buClr>
            </a:pPr>
            <a:r>
              <a:rPr lang="en" dirty="0">
                <a:solidFill>
                  <a:srgbClr val="000000"/>
                </a:solidFill>
              </a:rPr>
              <a:t>A </a:t>
            </a:r>
            <a:r>
              <a:rPr lang="en" b="1" dirty="0">
                <a:solidFill>
                  <a:srgbClr val="000000"/>
                </a:solidFill>
              </a:rPr>
              <a:t>newborn baby</a:t>
            </a:r>
            <a:r>
              <a:rPr lang="en" dirty="0">
                <a:solidFill>
                  <a:srgbClr val="000000"/>
                </a:solidFill>
              </a:rPr>
              <a:t> </a:t>
            </a:r>
            <a:r>
              <a:rPr lang="en" b="1" dirty="0">
                <a:solidFill>
                  <a:srgbClr val="000000"/>
                </a:solidFill>
              </a:rPr>
              <a:t>should be included</a:t>
            </a:r>
            <a:r>
              <a:rPr lang="en" dirty="0">
                <a:solidFill>
                  <a:srgbClr val="000000"/>
                </a:solidFill>
              </a:rPr>
              <a:t> on your questionnaire, even if they are still in the hospital on April 1.</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8"/>
          <p:cNvSpPr txBox="1">
            <a:spLocks noGrp="1"/>
          </p:cNvSpPr>
          <p:nvPr>
            <p:ph type="title"/>
          </p:nvPr>
        </p:nvSpPr>
        <p:spPr>
          <a:xfrm>
            <a:off x="311700" y="1198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t>Can I Assist with Questionnaire Responses?</a:t>
            </a:r>
            <a:endParaRPr sz="3400"/>
          </a:p>
        </p:txBody>
      </p:sp>
      <p:sp>
        <p:nvSpPr>
          <p:cNvPr id="262" name="Google Shape;262;p38"/>
          <p:cNvSpPr txBox="1">
            <a:spLocks noGrp="1"/>
          </p:cNvSpPr>
          <p:nvPr>
            <p:ph type="body" idx="1"/>
          </p:nvPr>
        </p:nvSpPr>
        <p:spPr>
          <a:xfrm>
            <a:off x="200850" y="827225"/>
            <a:ext cx="3534600" cy="3741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Yes, but...</a:t>
            </a:r>
            <a:endParaRPr/>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
              <a:t>You should not enter responses for individuals.</a:t>
            </a:r>
            <a:endParaRPr/>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
              <a:t>Only Census Bureau employees can offer confidentiality that is protected by federal law.</a:t>
            </a:r>
            <a:endParaRPr/>
          </a:p>
          <a:p>
            <a:pPr marL="0" lvl="0" indent="0" algn="l" rtl="0">
              <a:spcBef>
                <a:spcPts val="1600"/>
              </a:spcBef>
              <a:spcAft>
                <a:spcPts val="1600"/>
              </a:spcAft>
              <a:buNone/>
            </a:pPr>
            <a:endParaRPr/>
          </a:p>
        </p:txBody>
      </p:sp>
      <p:pic>
        <p:nvPicPr>
          <p:cNvPr id="263" name="Google Shape;263;p38"/>
          <p:cNvPicPr preferRelativeResize="0"/>
          <p:nvPr/>
        </p:nvPicPr>
        <p:blipFill>
          <a:blip r:embed="rId3">
            <a:alphaModFix/>
          </a:blip>
          <a:stretch>
            <a:fillRect/>
          </a:stretch>
        </p:blipFill>
        <p:spPr>
          <a:xfrm>
            <a:off x="4165151" y="1385913"/>
            <a:ext cx="4667150" cy="2624525"/>
          </a:xfrm>
          <a:prstGeom prst="rect">
            <a:avLst/>
          </a:prstGeom>
          <a:noFill/>
          <a:ln w="76200" cap="flat" cmpd="sng">
            <a:solidFill>
              <a:schemeClr val="accent1"/>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39"/>
          <p:cNvPicPr preferRelativeResize="0"/>
          <p:nvPr/>
        </p:nvPicPr>
        <p:blipFill>
          <a:blip r:embed="rId3">
            <a:alphaModFix/>
          </a:blip>
          <a:stretch>
            <a:fillRect/>
          </a:stretch>
        </p:blipFill>
        <p:spPr>
          <a:xfrm>
            <a:off x="3186258" y="1000897"/>
            <a:ext cx="2771484" cy="1837956"/>
          </a:xfrm>
          <a:prstGeom prst="rect">
            <a:avLst/>
          </a:prstGeom>
          <a:noFill/>
          <a:ln w="76200" cap="flat" cmpd="sng">
            <a:solidFill>
              <a:schemeClr val="accent1"/>
            </a:solidFill>
            <a:prstDash val="solid"/>
            <a:round/>
            <a:headEnd type="none" w="sm" len="sm"/>
            <a:tailEnd type="none" w="sm" len="sm"/>
          </a:ln>
        </p:spPr>
      </p:pic>
      <p:sp>
        <p:nvSpPr>
          <p:cNvPr id="269" name="Google Shape;269;p39"/>
          <p:cNvSpPr txBox="1">
            <a:spLocks noGrp="1"/>
          </p:cNvSpPr>
          <p:nvPr>
            <p:ph type="title"/>
          </p:nvPr>
        </p:nvSpPr>
        <p:spPr>
          <a:xfrm>
            <a:off x="286350" y="58900"/>
            <a:ext cx="8571300" cy="9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Questions?</a:t>
            </a:r>
            <a:endParaRPr sz="4800"/>
          </a:p>
        </p:txBody>
      </p:sp>
      <p:sp>
        <p:nvSpPr>
          <p:cNvPr id="270" name="Google Shape;270;p39"/>
          <p:cNvSpPr txBox="1"/>
          <p:nvPr/>
        </p:nvSpPr>
        <p:spPr>
          <a:xfrm>
            <a:off x="1263900" y="3148750"/>
            <a:ext cx="6616200" cy="1691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dk2"/>
                </a:solidFill>
                <a:latin typeface="Open Sans"/>
                <a:ea typeface="Open Sans"/>
                <a:cs typeface="Open Sans"/>
                <a:sym typeface="Open Sans"/>
              </a:rPr>
              <a:t>What we have covered so far:</a:t>
            </a:r>
            <a:endParaRPr sz="1800">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sz="1800">
                <a:latin typeface="Open Sans"/>
                <a:ea typeface="Open Sans"/>
                <a:cs typeface="Open Sans"/>
                <a:sym typeface="Open Sans"/>
              </a:rPr>
              <a:t>Challenges to a Complete Count in NJ</a:t>
            </a:r>
            <a:endParaRPr sz="1800">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sz="1800">
                <a:latin typeface="Open Sans"/>
                <a:ea typeface="Open Sans"/>
                <a:cs typeface="Open Sans"/>
                <a:sym typeface="Open Sans"/>
              </a:rPr>
              <a:t>Young Child Undercount</a:t>
            </a:r>
            <a:endParaRPr sz="1800">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0"/>
          <p:cNvSpPr txBox="1">
            <a:spLocks noGrp="1"/>
          </p:cNvSpPr>
          <p:nvPr>
            <p:ph type="title"/>
          </p:nvPr>
        </p:nvSpPr>
        <p:spPr>
          <a:xfrm>
            <a:off x="265500" y="632625"/>
            <a:ext cx="4045200" cy="167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How to Get Involved</a:t>
            </a:r>
            <a:endParaRPr/>
          </a:p>
        </p:txBody>
      </p:sp>
      <p:sp>
        <p:nvSpPr>
          <p:cNvPr id="276" name="Google Shape;276;p4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rgbClr val="000000"/>
                </a:solidFill>
              </a:rPr>
              <a:t>Timeline</a:t>
            </a:r>
            <a:endParaRPr sz="2400" b="1">
              <a:solidFill>
                <a:srgbClr val="000000"/>
              </a:solidFill>
            </a:endParaRPr>
          </a:p>
          <a:p>
            <a:pPr marL="0" lvl="0" indent="0" algn="l" rtl="0">
              <a:spcBef>
                <a:spcPts val="1600"/>
              </a:spcBef>
              <a:spcAft>
                <a:spcPts val="0"/>
              </a:spcAft>
              <a:buNone/>
            </a:pPr>
            <a:r>
              <a:rPr lang="en" sz="2400" b="1">
                <a:solidFill>
                  <a:srgbClr val="000000"/>
                </a:solidFill>
              </a:rPr>
              <a:t>Outreach Activities</a:t>
            </a:r>
            <a:endParaRPr sz="2400" b="1">
              <a:solidFill>
                <a:srgbClr val="000000"/>
              </a:solidFill>
            </a:endParaRPr>
          </a:p>
          <a:p>
            <a:pPr marL="0" lvl="0" indent="0" algn="l" rtl="0">
              <a:spcBef>
                <a:spcPts val="1600"/>
              </a:spcBef>
              <a:spcAft>
                <a:spcPts val="1600"/>
              </a:spcAft>
              <a:buNone/>
            </a:pPr>
            <a:r>
              <a:rPr lang="en" sz="2400" b="1">
                <a:solidFill>
                  <a:srgbClr val="000000"/>
                </a:solidFill>
              </a:rPr>
              <a:t>Groups to Engage</a:t>
            </a:r>
            <a:endParaRPr sz="2400" b="1">
              <a:solidFill>
                <a:srgbClr val="000000"/>
              </a:solidFill>
            </a:endParaRPr>
          </a:p>
        </p:txBody>
      </p:sp>
      <p:pic>
        <p:nvPicPr>
          <p:cNvPr id="277" name="Google Shape;277;p40"/>
          <p:cNvPicPr preferRelativeResize="0"/>
          <p:nvPr/>
        </p:nvPicPr>
        <p:blipFill>
          <a:blip r:embed="rId3">
            <a:alphaModFix/>
          </a:blip>
          <a:stretch>
            <a:fillRect/>
          </a:stretch>
        </p:blipFill>
        <p:spPr>
          <a:xfrm>
            <a:off x="812587" y="2609725"/>
            <a:ext cx="2951025" cy="1912124"/>
          </a:xfrm>
          <a:prstGeom prst="rect">
            <a:avLst/>
          </a:prstGeom>
          <a:noFill/>
          <a:ln w="76200" cap="flat" cmpd="sng">
            <a:solidFill>
              <a:schemeClr val="accent1"/>
            </a:solidFill>
            <a:prstDash val="solid"/>
            <a:round/>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Action Timeline</a:t>
            </a:r>
            <a:endParaRPr/>
          </a:p>
        </p:txBody>
      </p:sp>
      <p:pic>
        <p:nvPicPr>
          <p:cNvPr id="283" name="Google Shape;283;p41"/>
          <p:cNvPicPr preferRelativeResize="0"/>
          <p:nvPr/>
        </p:nvPicPr>
        <p:blipFill>
          <a:blip r:embed="rId3">
            <a:alphaModFix/>
          </a:blip>
          <a:stretch>
            <a:fillRect/>
          </a:stretch>
        </p:blipFill>
        <p:spPr>
          <a:xfrm>
            <a:off x="5224725" y="164300"/>
            <a:ext cx="3607575" cy="2407445"/>
          </a:xfrm>
          <a:prstGeom prst="rect">
            <a:avLst/>
          </a:prstGeom>
          <a:noFill/>
          <a:ln w="76200" cap="flat" cmpd="sng">
            <a:solidFill>
              <a:schemeClr val="accent1"/>
            </a:solidFill>
            <a:prstDash val="solid"/>
            <a:round/>
            <a:headEnd type="none" w="sm" len="sm"/>
            <a:tailEnd type="none" w="sm" len="sm"/>
          </a:ln>
        </p:spPr>
      </p:pic>
      <p:sp>
        <p:nvSpPr>
          <p:cNvPr id="284" name="Google Shape;284;p41"/>
          <p:cNvSpPr txBox="1">
            <a:spLocks noGrp="1"/>
          </p:cNvSpPr>
          <p:nvPr>
            <p:ph type="body" idx="1"/>
          </p:nvPr>
        </p:nvSpPr>
        <p:spPr>
          <a:xfrm>
            <a:off x="400150" y="1418000"/>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dirty="0">
                <a:solidFill>
                  <a:srgbClr val="000000"/>
                </a:solidFill>
              </a:rPr>
              <a:t>Time is of the essence…</a:t>
            </a:r>
            <a:endParaRPr sz="2200" b="1" dirty="0">
              <a:solidFill>
                <a:srgbClr val="000000"/>
              </a:solidFill>
            </a:endParaRPr>
          </a:p>
          <a:p>
            <a:pPr marL="0" lvl="0" indent="0" algn="l" rtl="0">
              <a:spcBef>
                <a:spcPts val="1600"/>
              </a:spcBef>
              <a:spcAft>
                <a:spcPts val="0"/>
              </a:spcAft>
              <a:buNone/>
            </a:pPr>
            <a:endParaRPr sz="2200" b="1" dirty="0">
              <a:solidFill>
                <a:srgbClr val="000000"/>
              </a:solidFill>
            </a:endParaRPr>
          </a:p>
          <a:p>
            <a:pPr marL="0" lvl="0" indent="0" algn="l" rtl="0">
              <a:spcBef>
                <a:spcPts val="1600"/>
              </a:spcBef>
              <a:spcAft>
                <a:spcPts val="0"/>
              </a:spcAft>
              <a:buNone/>
            </a:pPr>
            <a:r>
              <a:rPr lang="en" sz="2200" b="1" dirty="0">
                <a:solidFill>
                  <a:srgbClr val="000000"/>
                </a:solidFill>
              </a:rPr>
              <a:t>...so we’ve created a schedule of events for you!</a:t>
            </a:r>
            <a:endParaRPr sz="2200" b="1" dirty="0">
              <a:solidFill>
                <a:srgbClr val="000000"/>
              </a:solidFill>
            </a:endParaRPr>
          </a:p>
          <a:p>
            <a:pPr marL="0" lvl="0" indent="0" algn="l" rtl="0">
              <a:spcBef>
                <a:spcPts val="1600"/>
              </a:spcBef>
              <a:spcAft>
                <a:spcPts val="0"/>
              </a:spcAft>
              <a:buNone/>
            </a:pPr>
            <a:endParaRPr sz="2200" dirty="0">
              <a:solidFill>
                <a:srgbClr val="FFFFFF"/>
              </a:solidFill>
              <a:highlight>
                <a:schemeClr val="accent1"/>
              </a:highlight>
            </a:endParaRPr>
          </a:p>
          <a:p>
            <a:pPr marL="0" lvl="0" indent="0" algn="l" rtl="0">
              <a:spcBef>
                <a:spcPts val="1600"/>
              </a:spcBef>
              <a:spcAft>
                <a:spcPts val="1600"/>
              </a:spcAft>
              <a:buNone/>
            </a:pPr>
            <a:r>
              <a:rPr lang="en" sz="2200" dirty="0">
                <a:solidFill>
                  <a:srgbClr val="FFFFFF"/>
                </a:solidFill>
                <a:highlight>
                  <a:schemeClr val="accent1"/>
                </a:highlight>
              </a:rPr>
              <a:t>Each month, select one (or all!) of the Census outreach activities</a:t>
            </a:r>
            <a:r>
              <a:rPr lang="en" sz="2200" dirty="0" smtClean="0">
                <a:solidFill>
                  <a:srgbClr val="FFFFFF"/>
                </a:solidFill>
                <a:highlight>
                  <a:schemeClr val="accent1"/>
                </a:highlight>
              </a:rPr>
              <a:t>. </a:t>
            </a:r>
            <a:r>
              <a:rPr lang="en" sz="2200" dirty="0">
                <a:solidFill>
                  <a:srgbClr val="FFFFFF"/>
                </a:solidFill>
                <a:highlight>
                  <a:schemeClr val="accent1"/>
                </a:highlight>
              </a:rPr>
              <a:t>We will be sending reminders along the way.</a:t>
            </a:r>
            <a:endParaRPr sz="2200" dirty="0">
              <a:solidFill>
                <a:srgbClr val="FFFFFF"/>
              </a:solidFill>
              <a:highlight>
                <a:schemeClr val="accent1"/>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311700" y="555600"/>
            <a:ext cx="4357500" cy="73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Topics for Today:</a:t>
            </a:r>
            <a:endParaRPr sz="3600"/>
          </a:p>
        </p:txBody>
      </p:sp>
      <p:sp>
        <p:nvSpPr>
          <p:cNvPr id="85" name="Google Shape;85;p15"/>
          <p:cNvSpPr txBox="1">
            <a:spLocks noGrp="1"/>
          </p:cNvSpPr>
          <p:nvPr>
            <p:ph type="body" idx="1"/>
          </p:nvPr>
        </p:nvSpPr>
        <p:spPr>
          <a:xfrm>
            <a:off x="311700" y="1389600"/>
            <a:ext cx="7786500" cy="2926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Census 101</a:t>
            </a:r>
            <a:endParaRPr sz="2400"/>
          </a:p>
          <a:p>
            <a:pPr marL="457200" lvl="0" indent="-381000" algn="l" rtl="0">
              <a:spcBef>
                <a:spcPts val="0"/>
              </a:spcBef>
              <a:spcAft>
                <a:spcPts val="0"/>
              </a:spcAft>
              <a:buSzPts val="2400"/>
              <a:buChar char="●"/>
            </a:pPr>
            <a:r>
              <a:rPr lang="en" sz="2400"/>
              <a:t>Census Operations</a:t>
            </a:r>
            <a:endParaRPr sz="2400"/>
          </a:p>
          <a:p>
            <a:pPr marL="457200" lvl="0" indent="-381000" algn="l" rtl="0">
              <a:spcBef>
                <a:spcPts val="0"/>
              </a:spcBef>
              <a:spcAft>
                <a:spcPts val="0"/>
              </a:spcAft>
              <a:buSzPts val="2400"/>
              <a:buChar char="●"/>
            </a:pPr>
            <a:r>
              <a:rPr lang="en" sz="2400"/>
              <a:t>Challenges to a Complete Count in NJ</a:t>
            </a:r>
            <a:endParaRPr sz="2400"/>
          </a:p>
          <a:p>
            <a:pPr marL="457200" lvl="0" indent="-381000" algn="l" rtl="0">
              <a:spcBef>
                <a:spcPts val="0"/>
              </a:spcBef>
              <a:spcAft>
                <a:spcPts val="0"/>
              </a:spcAft>
              <a:buSzPts val="2400"/>
              <a:buChar char="●"/>
            </a:pPr>
            <a:r>
              <a:rPr lang="en" sz="2400"/>
              <a:t>Young Child Undercount</a:t>
            </a:r>
            <a:endParaRPr sz="2400"/>
          </a:p>
          <a:p>
            <a:pPr marL="457200" lvl="0" indent="-381000" algn="l" rtl="0">
              <a:spcBef>
                <a:spcPts val="0"/>
              </a:spcBef>
              <a:spcAft>
                <a:spcPts val="0"/>
              </a:spcAft>
              <a:buSzPts val="2400"/>
              <a:buChar char="●"/>
            </a:pPr>
            <a:r>
              <a:rPr lang="en" sz="2400"/>
              <a:t>How to Get Involved</a:t>
            </a:r>
            <a:endParaRPr sz="2400"/>
          </a:p>
          <a:p>
            <a:pPr marL="457200" lvl="0" indent="-381000" algn="l" rtl="0">
              <a:spcBef>
                <a:spcPts val="0"/>
              </a:spcBef>
              <a:spcAft>
                <a:spcPts val="0"/>
              </a:spcAft>
              <a:buSzPts val="2400"/>
              <a:buChar char="●"/>
            </a:pPr>
            <a:r>
              <a:rPr lang="en" sz="2400"/>
              <a:t>Wrap-Up</a:t>
            </a:r>
            <a:endParaRPr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2"/>
          <p:cNvSpPr txBox="1">
            <a:spLocks noGrp="1"/>
          </p:cNvSpPr>
          <p:nvPr>
            <p:ph type="title"/>
          </p:nvPr>
        </p:nvSpPr>
        <p:spPr>
          <a:xfrm>
            <a:off x="311700" y="-692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Snapshot of Outreach Activities</a:t>
            </a:r>
            <a:endParaRPr/>
          </a:p>
        </p:txBody>
      </p:sp>
      <p:grpSp>
        <p:nvGrpSpPr>
          <p:cNvPr id="290" name="Google Shape;290;p42"/>
          <p:cNvGrpSpPr/>
          <p:nvPr/>
        </p:nvGrpSpPr>
        <p:grpSpPr>
          <a:xfrm>
            <a:off x="444198" y="638200"/>
            <a:ext cx="7770217" cy="731700"/>
            <a:chOff x="444175" y="880977"/>
            <a:chExt cx="7567411" cy="731700"/>
          </a:xfrm>
        </p:grpSpPr>
        <p:sp>
          <p:nvSpPr>
            <p:cNvPr id="291" name="Google Shape;291;p42"/>
            <p:cNvSpPr txBox="1"/>
            <p:nvPr/>
          </p:nvSpPr>
          <p:spPr>
            <a:xfrm>
              <a:off x="444175" y="931175"/>
              <a:ext cx="22710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3600">
                  <a:solidFill>
                    <a:srgbClr val="085631"/>
                  </a:solidFill>
                  <a:latin typeface="Roboto Medium"/>
                  <a:ea typeface="Roboto Medium"/>
                  <a:cs typeface="Roboto Medium"/>
                  <a:sym typeface="Roboto Medium"/>
                </a:rPr>
                <a:t>Late Feb. </a:t>
              </a:r>
              <a:endParaRPr sz="3600">
                <a:solidFill>
                  <a:srgbClr val="085631"/>
                </a:solidFill>
                <a:latin typeface="Roboto Medium"/>
                <a:ea typeface="Roboto Medium"/>
                <a:cs typeface="Roboto Medium"/>
                <a:sym typeface="Roboto Medium"/>
              </a:endParaRPr>
            </a:p>
          </p:txBody>
        </p:sp>
        <p:sp>
          <p:nvSpPr>
            <p:cNvPr id="292" name="Google Shape;292;p42"/>
            <p:cNvSpPr/>
            <p:nvPr/>
          </p:nvSpPr>
          <p:spPr>
            <a:xfrm>
              <a:off x="2789785" y="880977"/>
              <a:ext cx="5221800" cy="731700"/>
            </a:xfrm>
            <a:prstGeom prst="rect">
              <a:avLst/>
            </a:prstGeom>
            <a:solidFill>
              <a:srgbClr val="08563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93" name="Google Shape;293;p42"/>
            <p:cNvSpPr txBox="1"/>
            <p:nvPr/>
          </p:nvSpPr>
          <p:spPr>
            <a:xfrm>
              <a:off x="2914389" y="965253"/>
              <a:ext cx="4765800" cy="575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b="1" dirty="0">
                  <a:solidFill>
                    <a:srgbClr val="FFFFFF"/>
                  </a:solidFill>
                  <a:latin typeface="Roboto"/>
                  <a:ea typeface="Roboto"/>
                  <a:cs typeface="Roboto"/>
                  <a:sym typeface="Roboto"/>
                </a:rPr>
                <a:t>Share toolkit and other materials with your staff, board and </a:t>
              </a:r>
              <a:r>
                <a:rPr lang="en" b="1" dirty="0" smtClean="0">
                  <a:solidFill>
                    <a:srgbClr val="FFFFFF"/>
                  </a:solidFill>
                  <a:latin typeface="Roboto"/>
                  <a:ea typeface="Roboto"/>
                  <a:cs typeface="Roboto"/>
                  <a:sym typeface="Roboto"/>
                </a:rPr>
                <a:t>volunteers.</a:t>
              </a:r>
              <a:endParaRPr b="1" dirty="0">
                <a:solidFill>
                  <a:srgbClr val="FFFFFF"/>
                </a:solidFill>
                <a:latin typeface="Roboto"/>
                <a:ea typeface="Roboto"/>
                <a:cs typeface="Roboto"/>
                <a:sym typeface="Roboto"/>
              </a:endParaRPr>
            </a:p>
          </p:txBody>
        </p:sp>
      </p:grpSp>
      <p:grpSp>
        <p:nvGrpSpPr>
          <p:cNvPr id="2" name="Group 1"/>
          <p:cNvGrpSpPr/>
          <p:nvPr/>
        </p:nvGrpSpPr>
        <p:grpSpPr>
          <a:xfrm>
            <a:off x="444193" y="1443000"/>
            <a:ext cx="7457789" cy="731700"/>
            <a:chOff x="444193" y="1443000"/>
            <a:chExt cx="7457789" cy="731700"/>
          </a:xfrm>
        </p:grpSpPr>
        <p:sp>
          <p:nvSpPr>
            <p:cNvPr id="295" name="Google Shape;295;p42"/>
            <p:cNvSpPr txBox="1"/>
            <p:nvPr/>
          </p:nvSpPr>
          <p:spPr>
            <a:xfrm>
              <a:off x="444193" y="1493212"/>
              <a:ext cx="2333452"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3600">
                  <a:solidFill>
                    <a:srgbClr val="0B7140"/>
                  </a:solidFill>
                  <a:latin typeface="Roboto Medium"/>
                  <a:ea typeface="Roboto Medium"/>
                  <a:cs typeface="Roboto Medium"/>
                  <a:sym typeface="Roboto Medium"/>
                </a:rPr>
                <a:t>Early Mar.</a:t>
              </a:r>
              <a:endParaRPr sz="3600">
                <a:solidFill>
                  <a:srgbClr val="0B7140"/>
                </a:solidFill>
                <a:latin typeface="Roboto Medium"/>
                <a:ea typeface="Roboto Medium"/>
                <a:cs typeface="Roboto Medium"/>
                <a:sym typeface="Roboto Medium"/>
              </a:endParaRPr>
            </a:p>
          </p:txBody>
        </p:sp>
        <p:sp>
          <p:nvSpPr>
            <p:cNvPr id="296" name="Google Shape;296;p42"/>
            <p:cNvSpPr/>
            <p:nvPr/>
          </p:nvSpPr>
          <p:spPr>
            <a:xfrm>
              <a:off x="2854304" y="1443000"/>
              <a:ext cx="4993958" cy="731700"/>
            </a:xfrm>
            <a:prstGeom prst="rect">
              <a:avLst/>
            </a:prstGeom>
            <a:solidFill>
              <a:srgbClr val="0B7140"/>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97" name="Google Shape;297;p42"/>
            <p:cNvSpPr txBox="1"/>
            <p:nvPr/>
          </p:nvSpPr>
          <p:spPr>
            <a:xfrm>
              <a:off x="2977380" y="1649562"/>
              <a:ext cx="4924602" cy="350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b="1" dirty="0">
                  <a:solidFill>
                    <a:srgbClr val="FFFFFF"/>
                  </a:solidFill>
                  <a:latin typeface="Roboto"/>
                  <a:ea typeface="Roboto"/>
                  <a:cs typeface="Roboto"/>
                  <a:sym typeface="Roboto"/>
                </a:rPr>
                <a:t>Send email blasts, newsletters, and letters telling parents to look for their Census invitations in their mailboxes beginning mid-March.</a:t>
              </a:r>
              <a:endParaRPr b="1" dirty="0">
                <a:solidFill>
                  <a:srgbClr val="FFFFFF"/>
                </a:solidFill>
                <a:latin typeface="Roboto"/>
                <a:ea typeface="Roboto"/>
                <a:cs typeface="Roboto"/>
                <a:sym typeface="Roboto"/>
              </a:endParaRPr>
            </a:p>
          </p:txBody>
        </p:sp>
      </p:grpSp>
      <p:grpSp>
        <p:nvGrpSpPr>
          <p:cNvPr id="298" name="Google Shape;298;p42"/>
          <p:cNvGrpSpPr/>
          <p:nvPr/>
        </p:nvGrpSpPr>
        <p:grpSpPr>
          <a:xfrm>
            <a:off x="642868" y="2247788"/>
            <a:ext cx="6706063" cy="731700"/>
            <a:chOff x="581324" y="2646438"/>
            <a:chExt cx="6706063" cy="731700"/>
          </a:xfrm>
        </p:grpSpPr>
        <p:sp>
          <p:nvSpPr>
            <p:cNvPr id="299" name="Google Shape;299;p42"/>
            <p:cNvSpPr txBox="1"/>
            <p:nvPr/>
          </p:nvSpPr>
          <p:spPr>
            <a:xfrm>
              <a:off x="581324" y="2696625"/>
              <a:ext cx="21336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3600">
                  <a:solidFill>
                    <a:srgbClr val="0B7743"/>
                  </a:solidFill>
                  <a:latin typeface="Roboto Medium"/>
                  <a:ea typeface="Roboto Medium"/>
                  <a:cs typeface="Roboto Medium"/>
                  <a:sym typeface="Roboto Medium"/>
                </a:rPr>
                <a:t>Late Mar.</a:t>
              </a:r>
              <a:endParaRPr sz="3600">
                <a:solidFill>
                  <a:srgbClr val="0B7743"/>
                </a:solidFill>
                <a:latin typeface="Roboto Medium"/>
                <a:ea typeface="Roboto Medium"/>
                <a:cs typeface="Roboto Medium"/>
                <a:sym typeface="Roboto Medium"/>
              </a:endParaRPr>
            </a:p>
          </p:txBody>
        </p:sp>
        <p:sp>
          <p:nvSpPr>
            <p:cNvPr id="300" name="Google Shape;300;p42"/>
            <p:cNvSpPr/>
            <p:nvPr/>
          </p:nvSpPr>
          <p:spPr>
            <a:xfrm>
              <a:off x="2789787" y="2646438"/>
              <a:ext cx="4497600" cy="731700"/>
            </a:xfrm>
            <a:prstGeom prst="rect">
              <a:avLst/>
            </a:prstGeom>
            <a:solidFill>
              <a:srgbClr val="0B774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01" name="Google Shape;301;p42"/>
            <p:cNvSpPr txBox="1"/>
            <p:nvPr/>
          </p:nvSpPr>
          <p:spPr>
            <a:xfrm>
              <a:off x="2914388" y="2852992"/>
              <a:ext cx="38499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b="1">
                  <a:solidFill>
                    <a:srgbClr val="FFFFFF"/>
                  </a:solidFill>
                  <a:latin typeface="Roboto"/>
                  <a:ea typeface="Roboto"/>
                  <a:cs typeface="Roboto"/>
                  <a:sym typeface="Roboto"/>
                </a:rPr>
                <a:t>Use at least one Census Statistics in Schools activity in classrooms or at events (if appropriate).</a:t>
              </a:r>
              <a:endParaRPr b="1">
                <a:solidFill>
                  <a:srgbClr val="FFFFFF"/>
                </a:solidFill>
                <a:latin typeface="Roboto"/>
                <a:ea typeface="Roboto"/>
                <a:cs typeface="Roboto"/>
                <a:sym typeface="Roboto"/>
              </a:endParaRPr>
            </a:p>
          </p:txBody>
        </p:sp>
      </p:grpSp>
      <p:grpSp>
        <p:nvGrpSpPr>
          <p:cNvPr id="302" name="Google Shape;302;p42"/>
          <p:cNvGrpSpPr/>
          <p:nvPr/>
        </p:nvGrpSpPr>
        <p:grpSpPr>
          <a:xfrm>
            <a:off x="444194" y="3052588"/>
            <a:ext cx="6546768" cy="731700"/>
            <a:chOff x="379119" y="3530813"/>
            <a:chExt cx="6546768" cy="731700"/>
          </a:xfrm>
        </p:grpSpPr>
        <p:sp>
          <p:nvSpPr>
            <p:cNvPr id="303" name="Google Shape;303;p42"/>
            <p:cNvSpPr txBox="1"/>
            <p:nvPr/>
          </p:nvSpPr>
          <p:spPr>
            <a:xfrm>
              <a:off x="379119" y="3581000"/>
              <a:ext cx="23358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3600">
                  <a:solidFill>
                    <a:srgbClr val="0C8148"/>
                  </a:solidFill>
                  <a:latin typeface="Roboto Medium"/>
                  <a:ea typeface="Roboto Medium"/>
                  <a:cs typeface="Roboto Medium"/>
                  <a:sym typeface="Roboto Medium"/>
                </a:rPr>
                <a:t>Early Apr.</a:t>
              </a:r>
              <a:endParaRPr sz="3600">
                <a:solidFill>
                  <a:srgbClr val="0C8148"/>
                </a:solidFill>
                <a:latin typeface="Roboto Medium"/>
                <a:ea typeface="Roboto Medium"/>
                <a:cs typeface="Roboto Medium"/>
                <a:sym typeface="Roboto Medium"/>
              </a:endParaRPr>
            </a:p>
          </p:txBody>
        </p:sp>
        <p:sp>
          <p:nvSpPr>
            <p:cNvPr id="304" name="Google Shape;304;p42"/>
            <p:cNvSpPr/>
            <p:nvPr/>
          </p:nvSpPr>
          <p:spPr>
            <a:xfrm>
              <a:off x="2789787" y="3530813"/>
              <a:ext cx="4136100" cy="731700"/>
            </a:xfrm>
            <a:prstGeom prst="rect">
              <a:avLst/>
            </a:prstGeom>
            <a:solidFill>
              <a:srgbClr val="0C8148"/>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05" name="Google Shape;305;p42"/>
            <p:cNvSpPr txBox="1"/>
            <p:nvPr/>
          </p:nvSpPr>
          <p:spPr>
            <a:xfrm>
              <a:off x="2914388" y="3737366"/>
              <a:ext cx="38499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b="1">
                  <a:solidFill>
                    <a:srgbClr val="FFFFFF"/>
                  </a:solidFill>
                  <a:latin typeface="Roboto"/>
                  <a:ea typeface="Roboto"/>
                  <a:cs typeface="Roboto"/>
                  <a:sym typeface="Roboto"/>
                </a:rPr>
                <a:t>Host Census Days of Action--events that encourage Census completion on site.</a:t>
              </a:r>
              <a:endParaRPr b="1">
                <a:solidFill>
                  <a:srgbClr val="FFFFFF"/>
                </a:solidFill>
                <a:latin typeface="Roboto"/>
                <a:ea typeface="Roboto"/>
                <a:cs typeface="Roboto"/>
                <a:sym typeface="Roboto"/>
              </a:endParaRPr>
            </a:p>
          </p:txBody>
        </p:sp>
      </p:grpSp>
      <p:sp>
        <p:nvSpPr>
          <p:cNvPr id="306" name="Google Shape;306;p42"/>
          <p:cNvSpPr txBox="1"/>
          <p:nvPr/>
        </p:nvSpPr>
        <p:spPr>
          <a:xfrm>
            <a:off x="0" y="3918325"/>
            <a:ext cx="9144000" cy="60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chemeClr val="accent1"/>
                </a:solidFill>
                <a:latin typeface="Open Sans"/>
                <a:ea typeface="Open Sans"/>
                <a:cs typeface="Open Sans"/>
                <a:sym typeface="Open Sans"/>
              </a:rPr>
              <a:t>Check your toolkit for more </a:t>
            </a:r>
            <a:r>
              <a:rPr lang="en" sz="1600" dirty="0" smtClean="0">
                <a:solidFill>
                  <a:schemeClr val="accent1"/>
                </a:solidFill>
                <a:latin typeface="Open Sans"/>
                <a:ea typeface="Open Sans"/>
                <a:cs typeface="Open Sans"/>
                <a:sym typeface="Open Sans"/>
              </a:rPr>
              <a:t>month-to-month </a:t>
            </a:r>
            <a:r>
              <a:rPr lang="en" sz="1600" dirty="0">
                <a:solidFill>
                  <a:schemeClr val="accent1"/>
                </a:solidFill>
                <a:latin typeface="Open Sans"/>
                <a:ea typeface="Open Sans"/>
                <a:cs typeface="Open Sans"/>
                <a:sym typeface="Open Sans"/>
              </a:rPr>
              <a:t>activities from </a:t>
            </a:r>
            <a:r>
              <a:rPr lang="en" sz="1600" b="1" dirty="0">
                <a:solidFill>
                  <a:schemeClr val="accent1"/>
                </a:solidFill>
                <a:latin typeface="Open Sans"/>
                <a:ea typeface="Open Sans"/>
                <a:cs typeface="Open Sans"/>
                <a:sym typeface="Open Sans"/>
              </a:rPr>
              <a:t>now</a:t>
            </a:r>
            <a:r>
              <a:rPr lang="en" sz="1600" dirty="0">
                <a:solidFill>
                  <a:schemeClr val="accent1"/>
                </a:solidFill>
                <a:latin typeface="Open Sans"/>
                <a:ea typeface="Open Sans"/>
                <a:cs typeface="Open Sans"/>
                <a:sym typeface="Open Sans"/>
              </a:rPr>
              <a:t> through </a:t>
            </a:r>
            <a:r>
              <a:rPr lang="en" sz="1600" b="1" dirty="0">
                <a:solidFill>
                  <a:schemeClr val="accent1"/>
                </a:solidFill>
                <a:latin typeface="Open Sans"/>
                <a:ea typeface="Open Sans"/>
                <a:cs typeface="Open Sans"/>
                <a:sym typeface="Open Sans"/>
              </a:rPr>
              <a:t>April 2020</a:t>
            </a:r>
            <a:r>
              <a:rPr lang="en" sz="1600" dirty="0">
                <a:solidFill>
                  <a:schemeClr val="accent1"/>
                </a:solidFill>
                <a:latin typeface="Open Sans"/>
                <a:ea typeface="Open Sans"/>
                <a:cs typeface="Open Sans"/>
                <a:sym typeface="Open Sans"/>
              </a:rPr>
              <a:t>...</a:t>
            </a:r>
            <a:endParaRPr sz="1600" dirty="0">
              <a:solidFill>
                <a:schemeClr val="accent1"/>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3"/>
          <p:cNvSpPr txBox="1">
            <a:spLocks noGrp="1"/>
          </p:cNvSpPr>
          <p:nvPr>
            <p:ph type="title"/>
          </p:nvPr>
        </p:nvSpPr>
        <p:spPr>
          <a:xfrm>
            <a:off x="238050" y="776575"/>
            <a:ext cx="4070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a:t>How Can You Help?</a:t>
            </a:r>
            <a:endParaRPr sz="4800"/>
          </a:p>
        </p:txBody>
      </p:sp>
      <p:sp>
        <p:nvSpPr>
          <p:cNvPr id="312" name="Google Shape;312;p43"/>
          <p:cNvSpPr txBox="1">
            <a:spLocks noGrp="1"/>
          </p:cNvSpPr>
          <p:nvPr>
            <p:ph type="body" idx="1"/>
          </p:nvPr>
        </p:nvSpPr>
        <p:spPr>
          <a:xfrm>
            <a:off x="238050" y="1868350"/>
            <a:ext cx="37515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u="sng">
                <a:solidFill>
                  <a:srgbClr val="000000"/>
                </a:solidFill>
              </a:rPr>
              <a:t>Complete a commitment card and let us know!</a:t>
            </a:r>
            <a:endParaRPr sz="2400" b="1" u="sng">
              <a:solidFill>
                <a:srgbClr val="000000"/>
              </a:solidFill>
            </a:endParaRPr>
          </a:p>
          <a:p>
            <a:pPr marL="914400" lvl="0" indent="0" algn="l" rtl="0">
              <a:spcBef>
                <a:spcPts val="1600"/>
              </a:spcBef>
              <a:spcAft>
                <a:spcPts val="0"/>
              </a:spcAft>
              <a:buNone/>
            </a:pPr>
            <a:endParaRPr sz="2400">
              <a:solidFill>
                <a:srgbClr val="000000"/>
              </a:solidFill>
            </a:endParaRPr>
          </a:p>
          <a:p>
            <a:pPr marL="0" lvl="0" indent="0" algn="l" rtl="0">
              <a:spcBef>
                <a:spcPts val="1600"/>
              </a:spcBef>
              <a:spcAft>
                <a:spcPts val="1600"/>
              </a:spcAft>
              <a:buNone/>
            </a:pPr>
            <a:endParaRPr sz="2400">
              <a:solidFill>
                <a:srgbClr val="000000"/>
              </a:solidFill>
            </a:endParaRPr>
          </a:p>
        </p:txBody>
      </p:sp>
      <p:sp>
        <p:nvSpPr>
          <p:cNvPr id="313" name="Google Shape;313;p43"/>
          <p:cNvSpPr txBox="1"/>
          <p:nvPr/>
        </p:nvSpPr>
        <p:spPr>
          <a:xfrm>
            <a:off x="998375" y="2003100"/>
            <a:ext cx="7380300" cy="1137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800" b="1">
              <a:solidFill>
                <a:schemeClr val="accent1"/>
              </a:solidFill>
              <a:latin typeface="Open Sans"/>
              <a:ea typeface="Open Sans"/>
              <a:cs typeface="Open Sans"/>
              <a:sym typeface="Open Sans"/>
            </a:endParaRPr>
          </a:p>
        </p:txBody>
      </p:sp>
      <p:pic>
        <p:nvPicPr>
          <p:cNvPr id="314" name="Google Shape;314;p43"/>
          <p:cNvPicPr preferRelativeResize="0"/>
          <p:nvPr/>
        </p:nvPicPr>
        <p:blipFill>
          <a:blip r:embed="rId3">
            <a:alphaModFix/>
          </a:blip>
          <a:stretch>
            <a:fillRect/>
          </a:stretch>
        </p:blipFill>
        <p:spPr>
          <a:xfrm>
            <a:off x="4572000" y="1290688"/>
            <a:ext cx="3843176" cy="25621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4"/>
          <p:cNvSpPr txBox="1">
            <a:spLocks noGrp="1"/>
          </p:cNvSpPr>
          <p:nvPr>
            <p:ph type="title"/>
          </p:nvPr>
        </p:nvSpPr>
        <p:spPr>
          <a:xfrm>
            <a:off x="311700" y="1304850"/>
            <a:ext cx="8520600" cy="153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10 years...</a:t>
            </a:r>
            <a:endParaRPr/>
          </a:p>
        </p:txBody>
      </p:sp>
      <p:sp>
        <p:nvSpPr>
          <p:cNvPr id="320" name="Google Shape;320;p44"/>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solidFill>
                  <a:srgbClr val="000000"/>
                </a:solidFill>
              </a:rPr>
              <a:t>...is a </a:t>
            </a:r>
            <a:r>
              <a:rPr lang="en" u="sng" dirty="0">
                <a:solidFill>
                  <a:srgbClr val="000000"/>
                </a:solidFill>
              </a:rPr>
              <a:t>long time</a:t>
            </a:r>
            <a:r>
              <a:rPr lang="en" dirty="0">
                <a:solidFill>
                  <a:srgbClr val="000000"/>
                </a:solidFill>
              </a:rPr>
              <a:t>. </a:t>
            </a:r>
            <a:r>
              <a:rPr lang="en" dirty="0" smtClean="0">
                <a:solidFill>
                  <a:srgbClr val="000000"/>
                </a:solidFill>
              </a:rPr>
              <a:t>A </a:t>
            </a:r>
            <a:r>
              <a:rPr lang="en" dirty="0">
                <a:solidFill>
                  <a:srgbClr val="000000"/>
                </a:solidFill>
              </a:rPr>
              <a:t>two-year-old child missed in 2020 won’t have another chance at being counted until they are </a:t>
            </a:r>
            <a:r>
              <a:rPr lang="en" b="1" dirty="0">
                <a:solidFill>
                  <a:srgbClr val="000000"/>
                </a:solidFill>
              </a:rPr>
              <a:t>12</a:t>
            </a:r>
            <a:r>
              <a:rPr lang="en" dirty="0">
                <a:solidFill>
                  <a:srgbClr val="000000"/>
                </a:solidFill>
              </a:rPr>
              <a:t>!</a:t>
            </a:r>
            <a:endParaRPr dirty="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5"/>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Wrap-Up</a:t>
            </a:r>
            <a:endParaRPr/>
          </a:p>
        </p:txBody>
      </p:sp>
      <p:sp>
        <p:nvSpPr>
          <p:cNvPr id="326" name="Google Shape;326;p45"/>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327" name="Google Shape;327;p4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rgbClr val="000000"/>
                </a:solidFill>
              </a:rPr>
              <a:t>Toolkit review</a:t>
            </a:r>
            <a:endParaRPr sz="2400" b="1">
              <a:solidFill>
                <a:srgbClr val="000000"/>
              </a:solidFill>
            </a:endParaRPr>
          </a:p>
          <a:p>
            <a:pPr marL="0" lvl="0" indent="0" algn="l" rtl="0">
              <a:spcBef>
                <a:spcPts val="1600"/>
              </a:spcBef>
              <a:spcAft>
                <a:spcPts val="0"/>
              </a:spcAft>
              <a:buNone/>
            </a:pPr>
            <a:r>
              <a:rPr lang="en" sz="2400" b="1">
                <a:solidFill>
                  <a:srgbClr val="000000"/>
                </a:solidFill>
              </a:rPr>
              <a:t>Questions</a:t>
            </a:r>
            <a:endParaRPr sz="2400" b="1">
              <a:solidFill>
                <a:srgbClr val="000000"/>
              </a:solidFill>
            </a:endParaRPr>
          </a:p>
          <a:p>
            <a:pPr marL="0" lvl="0" indent="0" algn="l" rtl="0">
              <a:spcBef>
                <a:spcPts val="1600"/>
              </a:spcBef>
              <a:spcAft>
                <a:spcPts val="1600"/>
              </a:spcAft>
              <a:buNone/>
            </a:pPr>
            <a:r>
              <a:rPr lang="en" sz="2400" b="1">
                <a:solidFill>
                  <a:srgbClr val="000000"/>
                </a:solidFill>
              </a:rPr>
              <a:t>Exit Surveys</a:t>
            </a:r>
            <a:endParaRPr sz="2400" b="1">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6"/>
          <p:cNvSpPr txBox="1">
            <a:spLocks noGrp="1"/>
          </p:cNvSpPr>
          <p:nvPr>
            <p:ph type="title"/>
          </p:nvPr>
        </p:nvSpPr>
        <p:spPr>
          <a:xfrm>
            <a:off x="311700" y="14957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Ambassador Toolkit</a:t>
            </a:r>
            <a:endParaRPr/>
          </a:p>
        </p:txBody>
      </p:sp>
      <p:sp>
        <p:nvSpPr>
          <p:cNvPr id="333" name="Google Shape;333;p46"/>
          <p:cNvSpPr txBox="1">
            <a:spLocks noGrp="1"/>
          </p:cNvSpPr>
          <p:nvPr>
            <p:ph type="body" idx="1"/>
          </p:nvPr>
        </p:nvSpPr>
        <p:spPr>
          <a:xfrm>
            <a:off x="311700" y="731744"/>
            <a:ext cx="8520600" cy="3302700"/>
          </a:xfrm>
          <a:prstGeom prst="rect">
            <a:avLst/>
          </a:prstGeom>
        </p:spPr>
        <p:txBody>
          <a:bodyPr spcFirstLastPara="1" wrap="square" lIns="91425" tIns="91425" rIns="91425" bIns="91425" anchor="t" anchorCtr="0">
            <a:noAutofit/>
          </a:bodyPr>
          <a:lstStyle/>
          <a:p>
            <a:pPr lvl="0">
              <a:lnSpc>
                <a:spcPct val="100000"/>
              </a:lnSpc>
            </a:pPr>
            <a:r>
              <a:rPr lang="en-US" sz="1400" b="1" dirty="0">
                <a:latin typeface="+mj-lt"/>
              </a:rPr>
              <a:t>Annotated </a:t>
            </a:r>
            <a:r>
              <a:rPr lang="en-US" sz="1400" b="1" dirty="0" err="1">
                <a:latin typeface="+mj-lt"/>
              </a:rPr>
              <a:t>Powerpoint</a:t>
            </a:r>
            <a:r>
              <a:rPr lang="en-US" sz="1400" b="1" dirty="0">
                <a:latin typeface="+mj-lt"/>
              </a:rPr>
              <a:t> Presentation</a:t>
            </a:r>
          </a:p>
          <a:p>
            <a:pPr lvl="0">
              <a:lnSpc>
                <a:spcPct val="100000"/>
              </a:lnSpc>
            </a:pPr>
            <a:r>
              <a:rPr lang="en-US" sz="1400" b="1" dirty="0">
                <a:latin typeface="+mj-lt"/>
              </a:rPr>
              <a:t>Background Information</a:t>
            </a:r>
          </a:p>
          <a:p>
            <a:pPr lvl="1">
              <a:lnSpc>
                <a:spcPct val="100000"/>
              </a:lnSpc>
              <a:spcBef>
                <a:spcPts val="0"/>
              </a:spcBef>
            </a:pPr>
            <a:r>
              <a:rPr lang="en-US" sz="1200" dirty="0">
                <a:latin typeface="+mj-lt"/>
              </a:rPr>
              <a:t>Frequently Asked Questions</a:t>
            </a:r>
          </a:p>
          <a:p>
            <a:pPr lvl="1">
              <a:lnSpc>
                <a:spcPct val="100000"/>
              </a:lnSpc>
              <a:spcBef>
                <a:spcPts val="0"/>
              </a:spcBef>
            </a:pPr>
            <a:r>
              <a:rPr lang="en-US" sz="1200" dirty="0">
                <a:latin typeface="+mj-lt"/>
              </a:rPr>
              <a:t>Sample Census Questionnaire</a:t>
            </a:r>
          </a:p>
          <a:p>
            <a:pPr lvl="1">
              <a:lnSpc>
                <a:spcPct val="100000"/>
              </a:lnSpc>
              <a:spcBef>
                <a:spcPts val="0"/>
              </a:spcBef>
            </a:pPr>
            <a:r>
              <a:rPr lang="en-US" sz="1200" dirty="0">
                <a:latin typeface="+mj-lt"/>
              </a:rPr>
              <a:t>Q&amp;A for Stakeholders Supporting the 2020 Census </a:t>
            </a:r>
          </a:p>
          <a:p>
            <a:pPr lvl="0">
              <a:lnSpc>
                <a:spcPct val="100000"/>
              </a:lnSpc>
            </a:pPr>
            <a:r>
              <a:rPr lang="en-US" sz="1200" b="1" dirty="0" smtClean="0">
                <a:latin typeface="+mj-lt"/>
              </a:rPr>
              <a:t>Handouts</a:t>
            </a:r>
          </a:p>
          <a:p>
            <a:pPr lvl="1">
              <a:lnSpc>
                <a:spcPct val="100000"/>
              </a:lnSpc>
              <a:spcBef>
                <a:spcPts val="0"/>
              </a:spcBef>
            </a:pPr>
            <a:r>
              <a:rPr lang="en-US" sz="1200" dirty="0" smtClean="0">
                <a:latin typeface="+mj-lt"/>
              </a:rPr>
              <a:t>The 2020 Census is Coming… (ACNJ One Page Fact Sheet)</a:t>
            </a:r>
          </a:p>
          <a:p>
            <a:pPr lvl="1">
              <a:lnSpc>
                <a:spcPct val="100000"/>
              </a:lnSpc>
              <a:spcBef>
                <a:spcPts val="0"/>
              </a:spcBef>
            </a:pPr>
            <a:r>
              <a:rPr lang="en-US" sz="1200" dirty="0" smtClean="0">
                <a:latin typeface="+mj-lt"/>
              </a:rPr>
              <a:t>Census 2020: Count All Kids! (ACNJ Young Child Fact Sheet)</a:t>
            </a:r>
          </a:p>
          <a:p>
            <a:pPr lvl="1">
              <a:lnSpc>
                <a:spcPct val="100000"/>
              </a:lnSpc>
              <a:spcBef>
                <a:spcPts val="0"/>
              </a:spcBef>
            </a:pPr>
            <a:r>
              <a:rPr lang="en-US" sz="1200" dirty="0" smtClean="0">
                <a:latin typeface="+mj-lt"/>
              </a:rPr>
              <a:t>Household Living Scenarios: Who Counts Where? (ACNJ Household Fact Sheet)</a:t>
            </a:r>
          </a:p>
          <a:p>
            <a:pPr lvl="1">
              <a:lnSpc>
                <a:spcPct val="100000"/>
              </a:lnSpc>
              <a:spcBef>
                <a:spcPts val="0"/>
              </a:spcBef>
            </a:pPr>
            <a:r>
              <a:rPr lang="en-US" sz="1200" dirty="0" smtClean="0">
                <a:latin typeface="+mj-lt"/>
              </a:rPr>
              <a:t>Census 2020 Palm Card (ACNJ Checklist)</a:t>
            </a:r>
          </a:p>
          <a:p>
            <a:pPr lvl="1">
              <a:lnSpc>
                <a:spcPct val="100000"/>
              </a:lnSpc>
              <a:spcBef>
                <a:spcPts val="0"/>
              </a:spcBef>
            </a:pPr>
            <a:r>
              <a:rPr lang="en-US" sz="1200" dirty="0" smtClean="0">
                <a:latin typeface="+mj-lt"/>
              </a:rPr>
              <a:t>The 2020 Census and Confidentiality</a:t>
            </a:r>
          </a:p>
          <a:p>
            <a:pPr lvl="1">
              <a:lnSpc>
                <a:spcPct val="100000"/>
              </a:lnSpc>
              <a:spcBef>
                <a:spcPts val="0"/>
              </a:spcBef>
            </a:pPr>
            <a:r>
              <a:rPr lang="en-US" sz="1200" dirty="0" smtClean="0">
                <a:latin typeface="+mj-lt"/>
              </a:rPr>
              <a:t>Count Me! Census Stickers</a:t>
            </a:r>
          </a:p>
          <a:p>
            <a:pPr lvl="0">
              <a:lnSpc>
                <a:spcPct val="100000"/>
              </a:lnSpc>
            </a:pPr>
            <a:r>
              <a:rPr lang="en-US" sz="1400" b="1" dirty="0" smtClean="0">
                <a:latin typeface="+mj-lt"/>
              </a:rPr>
              <a:t>Outreach Resources</a:t>
            </a:r>
          </a:p>
          <a:p>
            <a:pPr lvl="1">
              <a:lnSpc>
                <a:spcPct val="100000"/>
              </a:lnSpc>
              <a:spcBef>
                <a:spcPts val="0"/>
              </a:spcBef>
            </a:pPr>
            <a:r>
              <a:rPr lang="en-US" sz="1200" dirty="0" smtClean="0">
                <a:latin typeface="+mj-lt"/>
              </a:rPr>
              <a:t>Monthly </a:t>
            </a:r>
            <a:r>
              <a:rPr lang="en-US" sz="1200" dirty="0">
                <a:latin typeface="+mj-lt"/>
              </a:rPr>
              <a:t>Ambassador Activities</a:t>
            </a:r>
          </a:p>
          <a:p>
            <a:pPr lvl="1">
              <a:lnSpc>
                <a:spcPct val="100000"/>
              </a:lnSpc>
              <a:spcBef>
                <a:spcPts val="0"/>
              </a:spcBef>
            </a:pPr>
            <a:r>
              <a:rPr lang="en-US" sz="1200" dirty="0">
                <a:latin typeface="+mj-lt"/>
              </a:rPr>
              <a:t>Sample Text/Email Messages</a:t>
            </a:r>
          </a:p>
          <a:p>
            <a:pPr lvl="1">
              <a:lnSpc>
                <a:spcPct val="100000"/>
              </a:lnSpc>
              <a:spcBef>
                <a:spcPts val="0"/>
              </a:spcBef>
            </a:pPr>
            <a:r>
              <a:rPr lang="en-US" sz="1200" dirty="0">
                <a:latin typeface="+mj-lt"/>
              </a:rPr>
              <a:t>Census Bureau and Complete Count Committee Contacts</a:t>
            </a:r>
          </a:p>
          <a:p>
            <a:pPr lvl="1">
              <a:lnSpc>
                <a:spcPct val="100000"/>
              </a:lnSpc>
              <a:spcBef>
                <a:spcPts val="0"/>
              </a:spcBef>
            </a:pPr>
            <a:r>
              <a:rPr lang="en-US" sz="1200" dirty="0">
                <a:latin typeface="+mj-lt"/>
              </a:rPr>
              <a:t>Guide: How to Host a Census Kiosk</a:t>
            </a:r>
          </a:p>
          <a:p>
            <a:pPr lvl="1">
              <a:lnSpc>
                <a:spcPct val="100000"/>
              </a:lnSpc>
              <a:spcBef>
                <a:spcPts val="0"/>
              </a:spcBef>
            </a:pPr>
            <a:r>
              <a:rPr lang="en-US" sz="1200" dirty="0">
                <a:latin typeface="+mj-lt"/>
              </a:rPr>
              <a:t>We Count! Picture Book</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Complete Your Exit Surveys</a:t>
            </a:r>
            <a:endParaRPr/>
          </a:p>
        </p:txBody>
      </p:sp>
      <p:sp>
        <p:nvSpPr>
          <p:cNvPr id="339" name="Google Shape;339;p47"/>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u="sng"/>
          </a:p>
          <a:p>
            <a:pPr marL="0" lvl="0" indent="0" algn="l" rtl="0">
              <a:spcBef>
                <a:spcPts val="1600"/>
              </a:spcBef>
              <a:spcAft>
                <a:spcPts val="0"/>
              </a:spcAft>
              <a:buNone/>
            </a:pPr>
            <a:endParaRPr sz="2000" u="sng"/>
          </a:p>
          <a:p>
            <a:pPr marL="0" lvl="0" indent="0" algn="l" rtl="0">
              <a:spcBef>
                <a:spcPts val="1600"/>
              </a:spcBef>
              <a:spcAft>
                <a:spcPts val="1600"/>
              </a:spcAft>
              <a:buNone/>
            </a:pPr>
            <a:r>
              <a:rPr lang="en" sz="2000" u="sng">
                <a:solidFill>
                  <a:srgbClr val="000000"/>
                </a:solidFill>
              </a:rPr>
              <a:t>Your feedback is important.</a:t>
            </a:r>
            <a:endParaRPr sz="2000" u="sng">
              <a:solidFill>
                <a:srgbClr val="000000"/>
              </a:solidFill>
            </a:endParaRPr>
          </a:p>
        </p:txBody>
      </p:sp>
      <p:sp>
        <p:nvSpPr>
          <p:cNvPr id="340" name="Google Shape;340;p47"/>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Contact Us:</a:t>
            </a:r>
            <a:endParaRPr sz="2000"/>
          </a:p>
          <a:p>
            <a:pPr marL="457200" lvl="0" indent="-355600" algn="l" rtl="0">
              <a:spcBef>
                <a:spcPts val="1600"/>
              </a:spcBef>
              <a:spcAft>
                <a:spcPts val="0"/>
              </a:spcAft>
              <a:buSzPts val="2000"/>
              <a:buChar char="●"/>
            </a:pPr>
            <a:r>
              <a:rPr lang="en" sz="2000"/>
              <a:t>Peter Chen, Policy Counsel: </a:t>
            </a:r>
            <a:r>
              <a:rPr lang="en" sz="2000" u="sng">
                <a:solidFill>
                  <a:schemeClr val="hlink"/>
                </a:solidFill>
                <a:hlinkClick r:id="rId3"/>
              </a:rPr>
              <a:t>pchen@acnj.org</a:t>
            </a:r>
            <a:endParaRPr sz="2000"/>
          </a:p>
          <a:p>
            <a:pPr marL="457200" lvl="0" indent="-355600" algn="l" rtl="0">
              <a:spcBef>
                <a:spcPts val="0"/>
              </a:spcBef>
              <a:spcAft>
                <a:spcPts val="0"/>
              </a:spcAft>
              <a:buSzPts val="2000"/>
              <a:buChar char="●"/>
            </a:pPr>
            <a:r>
              <a:rPr lang="en" sz="2000"/>
              <a:t>Alana Vega, Kids Count Coordinator, </a:t>
            </a:r>
            <a:r>
              <a:rPr lang="en" sz="2000" u="sng">
                <a:solidFill>
                  <a:schemeClr val="hlink"/>
                </a:solidFill>
                <a:hlinkClick r:id="rId4"/>
              </a:rPr>
              <a:t>avega@acnj.org</a:t>
            </a:r>
            <a:endParaRPr sz="2000"/>
          </a:p>
          <a:p>
            <a:pPr marL="457200" lvl="0" indent="-355600" algn="l" rtl="0">
              <a:spcBef>
                <a:spcPts val="0"/>
              </a:spcBef>
              <a:spcAft>
                <a:spcPts val="0"/>
              </a:spcAft>
              <a:buSzPts val="2000"/>
              <a:buChar char="●"/>
            </a:pPr>
            <a:r>
              <a:rPr lang="en" sz="2000"/>
              <a:t>Daynne Glover, Policy and Outreach Associate, </a:t>
            </a:r>
            <a:r>
              <a:rPr lang="en" sz="2000" u="sng">
                <a:solidFill>
                  <a:schemeClr val="hlink"/>
                </a:solidFill>
                <a:hlinkClick r:id="rId5"/>
              </a:rPr>
              <a:t>dglover@acnj.org</a:t>
            </a:r>
            <a:endParaRPr sz="2000"/>
          </a:p>
          <a:p>
            <a:pPr marL="457200" lvl="0" indent="0" algn="l" rtl="0">
              <a:spcBef>
                <a:spcPts val="1600"/>
              </a:spcBef>
              <a:spcAft>
                <a:spcPts val="1600"/>
              </a:spcAft>
              <a:buNone/>
            </a:pP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265513" y="1022775"/>
            <a:ext cx="4045200" cy="167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Census 101</a:t>
            </a:r>
            <a:endParaRPr/>
          </a:p>
          <a:p>
            <a:pPr marL="0" lvl="0" indent="0" algn="ctr" rtl="0">
              <a:spcBef>
                <a:spcPts val="0"/>
              </a:spcBef>
              <a:spcAft>
                <a:spcPts val="0"/>
              </a:spcAft>
              <a:buNone/>
            </a:pPr>
            <a:endParaRPr/>
          </a:p>
        </p:txBody>
      </p:sp>
      <p:sp>
        <p:nvSpPr>
          <p:cNvPr id="91" name="Google Shape;91;p1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3000" b="1">
                <a:solidFill>
                  <a:srgbClr val="000000"/>
                </a:solidFill>
              </a:rPr>
              <a:t>What is the Census?  Why is it important?</a:t>
            </a:r>
            <a:endParaRPr sz="3000" b="1">
              <a:solidFill>
                <a:srgbClr val="000000"/>
              </a:solidFill>
            </a:endParaRPr>
          </a:p>
        </p:txBody>
      </p:sp>
      <p:pic>
        <p:nvPicPr>
          <p:cNvPr id="92" name="Google Shape;92;p16"/>
          <p:cNvPicPr preferRelativeResize="0"/>
          <p:nvPr/>
        </p:nvPicPr>
        <p:blipFill>
          <a:blip r:embed="rId3">
            <a:alphaModFix/>
          </a:blip>
          <a:stretch>
            <a:fillRect/>
          </a:stretch>
        </p:blipFill>
        <p:spPr>
          <a:xfrm>
            <a:off x="786700" y="2301075"/>
            <a:ext cx="3002823" cy="2402549"/>
          </a:xfrm>
          <a:prstGeom prst="rect">
            <a:avLst/>
          </a:prstGeom>
          <a:noFill/>
          <a:ln w="76200" cap="flat" cmpd="sng">
            <a:solidFill>
              <a:schemeClr val="accent1"/>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Census?</a:t>
            </a:r>
            <a:endParaRPr/>
          </a:p>
          <a:p>
            <a:pPr marL="0" lvl="0" indent="0" algn="l" rtl="0">
              <a:spcBef>
                <a:spcPts val="0"/>
              </a:spcBef>
              <a:spcAft>
                <a:spcPts val="0"/>
              </a:spcAft>
              <a:buNone/>
            </a:pPr>
            <a:endParaRPr/>
          </a:p>
        </p:txBody>
      </p:sp>
      <p:sp>
        <p:nvSpPr>
          <p:cNvPr id="98" name="Google Shape;98;p1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Char char="●"/>
            </a:pPr>
            <a:r>
              <a:rPr lang="en" sz="2000" dirty="0">
                <a:solidFill>
                  <a:srgbClr val="000000"/>
                </a:solidFill>
              </a:rPr>
              <a:t>The U.S. Census is a national survey conducted every ten years by the U.S. Census Bureau to count EVERY living person in the United </a:t>
            </a:r>
            <a:r>
              <a:rPr lang="en" sz="2000" dirty="0" smtClean="0">
                <a:solidFill>
                  <a:srgbClr val="000000"/>
                </a:solidFill>
              </a:rPr>
              <a:t>States.</a:t>
            </a:r>
            <a:endParaRPr sz="2000" dirty="0">
              <a:solidFill>
                <a:srgbClr val="000000"/>
              </a:solidFill>
            </a:endParaRPr>
          </a:p>
          <a:p>
            <a:pPr marL="914400" lvl="1" indent="-355600" algn="l" rtl="0">
              <a:spcBef>
                <a:spcPts val="0"/>
              </a:spcBef>
              <a:spcAft>
                <a:spcPts val="0"/>
              </a:spcAft>
              <a:buClr>
                <a:srgbClr val="000000"/>
              </a:buClr>
              <a:buSzPts val="2000"/>
              <a:buChar char="○"/>
            </a:pPr>
            <a:r>
              <a:rPr lang="en" sz="2000" dirty="0">
                <a:solidFill>
                  <a:srgbClr val="000000"/>
                </a:solidFill>
              </a:rPr>
              <a:t>People of all ages, </a:t>
            </a:r>
            <a:r>
              <a:rPr lang="en" sz="2000" dirty="0" smtClean="0">
                <a:solidFill>
                  <a:srgbClr val="000000"/>
                </a:solidFill>
              </a:rPr>
              <a:t>races </a:t>
            </a:r>
            <a:r>
              <a:rPr lang="en" sz="2000" dirty="0">
                <a:solidFill>
                  <a:srgbClr val="000000"/>
                </a:solidFill>
              </a:rPr>
              <a:t>and ethnic </a:t>
            </a:r>
            <a:r>
              <a:rPr lang="en" sz="2000" dirty="0" smtClean="0">
                <a:solidFill>
                  <a:srgbClr val="000000"/>
                </a:solidFill>
              </a:rPr>
              <a:t>groups, </a:t>
            </a:r>
            <a:r>
              <a:rPr lang="en" sz="2000" dirty="0">
                <a:solidFill>
                  <a:srgbClr val="000000"/>
                </a:solidFill>
              </a:rPr>
              <a:t>including citizens and </a:t>
            </a:r>
            <a:r>
              <a:rPr lang="en" sz="2000" dirty="0" smtClean="0">
                <a:solidFill>
                  <a:srgbClr val="000000"/>
                </a:solidFill>
              </a:rPr>
              <a:t>non-citizens, </a:t>
            </a:r>
            <a:r>
              <a:rPr lang="en" sz="2000" u="sng" dirty="0">
                <a:solidFill>
                  <a:srgbClr val="000000"/>
                </a:solidFill>
              </a:rPr>
              <a:t>must be </a:t>
            </a:r>
            <a:r>
              <a:rPr lang="en" sz="2000" u="sng" dirty="0" smtClean="0">
                <a:solidFill>
                  <a:srgbClr val="000000"/>
                </a:solidFill>
              </a:rPr>
              <a:t>counted</a:t>
            </a:r>
            <a:r>
              <a:rPr lang="en" sz="2000" dirty="0" smtClean="0">
                <a:solidFill>
                  <a:srgbClr val="000000"/>
                </a:solidFill>
              </a:rPr>
              <a:t>.</a:t>
            </a:r>
            <a:endParaRPr sz="2000" dirty="0">
              <a:solidFill>
                <a:srgbClr val="000000"/>
              </a:solidFill>
            </a:endParaRPr>
          </a:p>
          <a:p>
            <a:pPr marL="457200" lvl="0" indent="0" algn="l" rtl="0">
              <a:spcBef>
                <a:spcPts val="1600"/>
              </a:spcBef>
              <a:spcAft>
                <a:spcPts val="0"/>
              </a:spcAft>
              <a:buNone/>
            </a:pPr>
            <a:endParaRPr sz="2000" dirty="0">
              <a:solidFill>
                <a:srgbClr val="000000"/>
              </a:solidFill>
            </a:endParaRPr>
          </a:p>
          <a:p>
            <a:pPr marL="0" lvl="0" indent="0" algn="l" rtl="0">
              <a:spcBef>
                <a:spcPts val="1600"/>
              </a:spcBef>
              <a:spcAft>
                <a:spcPts val="160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is the Census Important?</a:t>
            </a:r>
            <a:endParaRPr/>
          </a:p>
        </p:txBody>
      </p:sp>
      <p:sp>
        <p:nvSpPr>
          <p:cNvPr id="104" name="Google Shape;104;p18"/>
          <p:cNvSpPr txBox="1">
            <a:spLocks noGrp="1"/>
          </p:cNvSpPr>
          <p:nvPr>
            <p:ph type="body" idx="1"/>
          </p:nvPr>
        </p:nvSpPr>
        <p:spPr>
          <a:xfrm>
            <a:off x="153575" y="1152425"/>
            <a:ext cx="8520600" cy="1227900"/>
          </a:xfrm>
          <a:prstGeom prst="rect">
            <a:avLst/>
          </a:prstGeom>
        </p:spPr>
        <p:txBody>
          <a:bodyPr spcFirstLastPara="1" wrap="square" lIns="91425" tIns="91425" rIns="91425" bIns="91425" anchor="t" anchorCtr="0">
            <a:noAutofit/>
          </a:bodyPr>
          <a:lstStyle/>
          <a:p>
            <a:pPr marL="457200" lvl="0" indent="0" algn="l" rtl="0">
              <a:lnSpc>
                <a:spcPct val="107916"/>
              </a:lnSpc>
              <a:spcBef>
                <a:spcPts val="0"/>
              </a:spcBef>
              <a:spcAft>
                <a:spcPts val="0"/>
              </a:spcAft>
              <a:buNone/>
            </a:pPr>
            <a:r>
              <a:rPr lang="en" sz="2400" dirty="0">
                <a:solidFill>
                  <a:srgbClr val="000000"/>
                </a:solidFill>
              </a:rPr>
              <a:t>The Census is so much more than just a head count. Its results will impact New Jersey for the </a:t>
            </a:r>
            <a:r>
              <a:rPr lang="en" sz="2400" b="1" dirty="0">
                <a:solidFill>
                  <a:srgbClr val="000000"/>
                </a:solidFill>
              </a:rPr>
              <a:t>next ten years</a:t>
            </a:r>
            <a:r>
              <a:rPr lang="en" sz="2400" dirty="0">
                <a:solidFill>
                  <a:srgbClr val="000000"/>
                </a:solidFill>
              </a:rPr>
              <a:t>.</a:t>
            </a:r>
            <a:endParaRPr sz="2400" dirty="0">
              <a:solidFill>
                <a:srgbClr val="000000"/>
              </a:solidFill>
            </a:endParaRPr>
          </a:p>
          <a:p>
            <a:pPr marL="457200" lvl="0" indent="0" algn="l" rtl="0">
              <a:lnSpc>
                <a:spcPct val="107916"/>
              </a:lnSpc>
              <a:spcBef>
                <a:spcPts val="0"/>
              </a:spcBef>
              <a:spcAft>
                <a:spcPts val="0"/>
              </a:spcAft>
              <a:buNone/>
            </a:pPr>
            <a:endParaRPr sz="1400" b="1" dirty="0">
              <a:solidFill>
                <a:srgbClr val="000000"/>
              </a:solidFill>
              <a:latin typeface="Calibri"/>
              <a:ea typeface="Calibri"/>
              <a:cs typeface="Calibri"/>
              <a:sym typeface="Calibri"/>
            </a:endParaRPr>
          </a:p>
          <a:p>
            <a:pPr marL="457200" lvl="0" indent="0" algn="l" rtl="0">
              <a:lnSpc>
                <a:spcPct val="107916"/>
              </a:lnSpc>
              <a:spcBef>
                <a:spcPts val="0"/>
              </a:spcBef>
              <a:spcAft>
                <a:spcPts val="0"/>
              </a:spcAft>
              <a:buNone/>
            </a:pPr>
            <a:endParaRPr sz="1400" dirty="0"/>
          </a:p>
        </p:txBody>
      </p:sp>
      <p:sp>
        <p:nvSpPr>
          <p:cNvPr id="105" name="Google Shape;105;p18"/>
          <p:cNvSpPr txBox="1"/>
          <p:nvPr/>
        </p:nvSpPr>
        <p:spPr>
          <a:xfrm>
            <a:off x="311700" y="2319550"/>
            <a:ext cx="3638100" cy="2249400"/>
          </a:xfrm>
          <a:prstGeom prst="rect">
            <a:avLst/>
          </a:prstGeom>
          <a:noFill/>
          <a:ln>
            <a:noFill/>
          </a:ln>
        </p:spPr>
        <p:txBody>
          <a:bodyPr spcFirstLastPara="1" wrap="square" lIns="91425" tIns="91425" rIns="91425" bIns="91425" anchor="t" anchorCtr="0">
            <a:noAutofit/>
          </a:bodyPr>
          <a:lstStyle/>
          <a:p>
            <a:pPr marL="457200" lvl="0" indent="-342900" algn="l" rtl="0">
              <a:lnSpc>
                <a:spcPct val="107916"/>
              </a:lnSpc>
              <a:spcBef>
                <a:spcPts val="0"/>
              </a:spcBef>
              <a:spcAft>
                <a:spcPts val="0"/>
              </a:spcAft>
              <a:buClr>
                <a:srgbClr val="000000"/>
              </a:buClr>
              <a:buSzPts val="1800"/>
              <a:buFont typeface="Open Sans"/>
              <a:buChar char="●"/>
            </a:pPr>
            <a:r>
              <a:rPr lang="en" sz="1800" dirty="0">
                <a:latin typeface="Open Sans"/>
                <a:ea typeface="Open Sans"/>
                <a:cs typeface="Open Sans"/>
                <a:sym typeface="Open Sans"/>
              </a:rPr>
              <a:t>Distribution of more than </a:t>
            </a:r>
            <a:r>
              <a:rPr lang="en" sz="1800" b="1" dirty="0">
                <a:latin typeface="Open Sans"/>
                <a:ea typeface="Open Sans"/>
                <a:cs typeface="Open Sans"/>
                <a:sym typeface="Open Sans"/>
              </a:rPr>
              <a:t>$22.7 billion</a:t>
            </a:r>
            <a:r>
              <a:rPr lang="en" sz="1800" dirty="0">
                <a:latin typeface="Open Sans"/>
                <a:ea typeface="Open Sans"/>
                <a:cs typeface="Open Sans"/>
                <a:sym typeface="Open Sans"/>
              </a:rPr>
              <a:t> in federal funds within NJ annually to support important programs and services like Medicaid, Head Start, schools, hospitals, </a:t>
            </a:r>
            <a:r>
              <a:rPr lang="en" sz="1800" dirty="0" smtClean="0">
                <a:latin typeface="Open Sans"/>
                <a:ea typeface="Open Sans"/>
                <a:cs typeface="Open Sans"/>
                <a:sym typeface="Open Sans"/>
              </a:rPr>
              <a:t>roads </a:t>
            </a:r>
            <a:r>
              <a:rPr lang="en" sz="1800" dirty="0">
                <a:latin typeface="Open Sans"/>
                <a:ea typeface="Open Sans"/>
                <a:cs typeface="Open Sans"/>
                <a:sym typeface="Open Sans"/>
              </a:rPr>
              <a:t>and more.</a:t>
            </a:r>
            <a:endParaRPr sz="1800" dirty="0">
              <a:latin typeface="Open Sans"/>
              <a:ea typeface="Open Sans"/>
              <a:cs typeface="Open Sans"/>
              <a:sym typeface="Open Sans"/>
            </a:endParaRPr>
          </a:p>
        </p:txBody>
      </p:sp>
      <p:sp>
        <p:nvSpPr>
          <p:cNvPr id="106" name="Google Shape;106;p18"/>
          <p:cNvSpPr txBox="1"/>
          <p:nvPr/>
        </p:nvSpPr>
        <p:spPr>
          <a:xfrm>
            <a:off x="4896600" y="2469375"/>
            <a:ext cx="3638100" cy="2249400"/>
          </a:xfrm>
          <a:prstGeom prst="rect">
            <a:avLst/>
          </a:prstGeom>
          <a:noFill/>
          <a:ln>
            <a:noFill/>
          </a:ln>
        </p:spPr>
        <p:txBody>
          <a:bodyPr spcFirstLastPara="1" wrap="square" lIns="91425" tIns="91425" rIns="91425" bIns="91425" anchor="t" anchorCtr="0">
            <a:noAutofit/>
          </a:bodyPr>
          <a:lstStyle/>
          <a:p>
            <a:pPr marL="457200" lvl="0" indent="-342900" algn="l" rtl="0">
              <a:lnSpc>
                <a:spcPct val="107916"/>
              </a:lnSpc>
              <a:spcBef>
                <a:spcPts val="0"/>
              </a:spcBef>
              <a:spcAft>
                <a:spcPts val="0"/>
              </a:spcAft>
              <a:buClr>
                <a:srgbClr val="000000"/>
              </a:buClr>
              <a:buSzPts val="1800"/>
              <a:buFont typeface="Calibri"/>
              <a:buChar char="●"/>
            </a:pPr>
            <a:r>
              <a:rPr lang="en" sz="1800" dirty="0">
                <a:latin typeface="Open Sans"/>
                <a:ea typeface="Open Sans"/>
                <a:cs typeface="Open Sans"/>
                <a:sym typeface="Open Sans"/>
              </a:rPr>
              <a:t>Helps determine New Jersey’s </a:t>
            </a:r>
            <a:r>
              <a:rPr lang="en" sz="1800" b="1" dirty="0">
                <a:latin typeface="Open Sans"/>
                <a:ea typeface="Open Sans"/>
                <a:cs typeface="Open Sans"/>
                <a:sym typeface="Open Sans"/>
              </a:rPr>
              <a:t>number of seats</a:t>
            </a:r>
            <a:r>
              <a:rPr lang="en" sz="1800" dirty="0">
                <a:latin typeface="Open Sans"/>
                <a:ea typeface="Open Sans"/>
                <a:cs typeface="Open Sans"/>
                <a:sym typeface="Open Sans"/>
              </a:rPr>
              <a:t> in the house of representatives, its number of </a:t>
            </a:r>
            <a:r>
              <a:rPr lang="en" sz="1800" b="1" dirty="0">
                <a:latin typeface="Open Sans"/>
                <a:ea typeface="Open Sans"/>
                <a:cs typeface="Open Sans"/>
                <a:sym typeface="Open Sans"/>
              </a:rPr>
              <a:t>votes in the electoral </a:t>
            </a:r>
            <a:r>
              <a:rPr lang="en" sz="1800" b="1" dirty="0" smtClean="0">
                <a:latin typeface="Open Sans"/>
                <a:ea typeface="Open Sans"/>
                <a:cs typeface="Open Sans"/>
                <a:sym typeface="Open Sans"/>
              </a:rPr>
              <a:t>college</a:t>
            </a:r>
            <a:r>
              <a:rPr lang="en" sz="1800" dirty="0" smtClean="0">
                <a:latin typeface="Open Sans"/>
                <a:ea typeface="Open Sans"/>
                <a:cs typeface="Open Sans"/>
                <a:sym typeface="Open Sans"/>
              </a:rPr>
              <a:t> </a:t>
            </a:r>
            <a:r>
              <a:rPr lang="en" sz="1800" dirty="0">
                <a:latin typeface="Open Sans"/>
                <a:ea typeface="Open Sans"/>
                <a:cs typeface="Open Sans"/>
                <a:sym typeface="Open Sans"/>
              </a:rPr>
              <a:t>and our </a:t>
            </a:r>
            <a:r>
              <a:rPr lang="en" sz="1800" b="1" dirty="0">
                <a:latin typeface="Open Sans"/>
                <a:ea typeface="Open Sans"/>
                <a:cs typeface="Open Sans"/>
                <a:sym typeface="Open Sans"/>
              </a:rPr>
              <a:t>voting district boundaries</a:t>
            </a:r>
            <a:r>
              <a:rPr lang="en" sz="1800" dirty="0">
                <a:latin typeface="Open Sans"/>
                <a:ea typeface="Open Sans"/>
                <a:cs typeface="Open Sans"/>
                <a:sym typeface="Open Sans"/>
              </a:rPr>
              <a:t>. </a:t>
            </a:r>
            <a:endParaRPr sz="1800" dirty="0">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305850" y="163800"/>
            <a:ext cx="8532300" cy="112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Annual Federal Funding Received by NJ:</a:t>
            </a:r>
            <a:endParaRPr/>
          </a:p>
        </p:txBody>
      </p:sp>
      <p:sp>
        <p:nvSpPr>
          <p:cNvPr id="112" name="Google Shape;112;p19"/>
          <p:cNvSpPr txBox="1"/>
          <p:nvPr/>
        </p:nvSpPr>
        <p:spPr>
          <a:xfrm>
            <a:off x="7239750" y="2204788"/>
            <a:ext cx="1394700" cy="131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chemeClr val="accent1"/>
                </a:solidFill>
                <a:latin typeface="PT Sans Narrow"/>
                <a:ea typeface="PT Sans Narrow"/>
                <a:cs typeface="PT Sans Narrow"/>
                <a:sym typeface="PT Sans Narrow"/>
              </a:rPr>
              <a:t>$22.7 Billion</a:t>
            </a:r>
            <a:endParaRPr>
              <a:latin typeface="Open Sans"/>
              <a:ea typeface="Open Sans"/>
              <a:cs typeface="Open Sans"/>
              <a:sym typeface="Open Sans"/>
            </a:endParaRPr>
          </a:p>
        </p:txBody>
      </p:sp>
      <p:graphicFrame>
        <p:nvGraphicFramePr>
          <p:cNvPr id="113" name="Google Shape;113;p19"/>
          <p:cNvGraphicFramePr/>
          <p:nvPr/>
        </p:nvGraphicFramePr>
        <p:xfrm>
          <a:off x="166625" y="886763"/>
          <a:ext cx="7191550" cy="3931680"/>
        </p:xfrm>
        <a:graphic>
          <a:graphicData uri="http://schemas.openxmlformats.org/drawingml/2006/table">
            <a:tbl>
              <a:tblPr>
                <a:noFill/>
                <a:tableStyleId>{3D2CE808-9083-4DD7-B612-8B327FA86189}</a:tableStyleId>
              </a:tblPr>
              <a:tblGrid>
                <a:gridCol w="3595775">
                  <a:extLst>
                    <a:ext uri="{9D8B030D-6E8A-4147-A177-3AD203B41FA5}">
                      <a16:colId xmlns:a16="http://schemas.microsoft.com/office/drawing/2014/main" val="20000"/>
                    </a:ext>
                  </a:extLst>
                </a:gridCol>
                <a:gridCol w="3595775">
                  <a:extLst>
                    <a:ext uri="{9D8B030D-6E8A-4147-A177-3AD203B41FA5}">
                      <a16:colId xmlns:a16="http://schemas.microsoft.com/office/drawing/2014/main" val="20001"/>
                    </a:ext>
                  </a:extLst>
                </a:gridCol>
              </a:tblGrid>
              <a:tr h="397725">
                <a:tc>
                  <a:txBody>
                    <a:bodyPr/>
                    <a:lstStyle/>
                    <a:p>
                      <a:pPr marL="0" lvl="0" indent="0" algn="r" rtl="0">
                        <a:spcBef>
                          <a:spcPts val="0"/>
                        </a:spcBef>
                        <a:spcAft>
                          <a:spcPts val="0"/>
                        </a:spcAft>
                        <a:buNone/>
                      </a:pPr>
                      <a:r>
                        <a:rPr lang="en" sz="1800">
                          <a:solidFill>
                            <a:schemeClr val="accent3"/>
                          </a:solidFill>
                          <a:latin typeface="Open Sans"/>
                          <a:ea typeface="Open Sans"/>
                          <a:cs typeface="Open Sans"/>
                          <a:sym typeface="Open Sans"/>
                        </a:rPr>
                        <a:t>NJ FamilyCare*:</a:t>
                      </a:r>
                      <a:endParaRPr sz="1800">
                        <a:solidFill>
                          <a:schemeClr val="accent3"/>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800" b="1">
                          <a:solidFill>
                            <a:schemeClr val="accent3"/>
                          </a:solidFill>
                          <a:latin typeface="Open Sans"/>
                          <a:ea typeface="Open Sans"/>
                          <a:cs typeface="Open Sans"/>
                          <a:sym typeface="Open Sans"/>
                        </a:rPr>
                        <a:t>$9.6B</a:t>
                      </a:r>
                      <a:endParaRPr sz="1800" b="1">
                        <a:solidFill>
                          <a:schemeClr val="accent3"/>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97725">
                <a:tc>
                  <a:txBody>
                    <a:bodyPr/>
                    <a:lstStyle/>
                    <a:p>
                      <a:pPr marL="0" lvl="0" indent="0" algn="r" rtl="0">
                        <a:spcBef>
                          <a:spcPts val="0"/>
                        </a:spcBef>
                        <a:spcAft>
                          <a:spcPts val="0"/>
                        </a:spcAft>
                        <a:buNone/>
                      </a:pPr>
                      <a:r>
                        <a:rPr lang="en" sz="1800">
                          <a:solidFill>
                            <a:schemeClr val="accent1"/>
                          </a:solidFill>
                          <a:latin typeface="Open Sans"/>
                          <a:ea typeface="Open Sans"/>
                          <a:cs typeface="Open Sans"/>
                          <a:sym typeface="Open Sans"/>
                        </a:rPr>
                        <a:t>SNAP:</a:t>
                      </a:r>
                      <a:endParaRPr sz="1800">
                        <a:solidFill>
                          <a:schemeClr val="accent1"/>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800" b="1">
                          <a:solidFill>
                            <a:schemeClr val="accent1"/>
                          </a:solidFill>
                          <a:latin typeface="Open Sans"/>
                          <a:ea typeface="Open Sans"/>
                          <a:cs typeface="Open Sans"/>
                          <a:sym typeface="Open Sans"/>
                        </a:rPr>
                        <a:t>$1.2B</a:t>
                      </a:r>
                      <a:endParaRPr sz="1800" b="1">
                        <a:solidFill>
                          <a:schemeClr val="accent1"/>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397725">
                <a:tc>
                  <a:txBody>
                    <a:bodyPr/>
                    <a:lstStyle/>
                    <a:p>
                      <a:pPr marL="0" lvl="0" indent="0" algn="r" rtl="0">
                        <a:spcBef>
                          <a:spcPts val="0"/>
                        </a:spcBef>
                        <a:spcAft>
                          <a:spcPts val="0"/>
                        </a:spcAft>
                        <a:buNone/>
                      </a:pPr>
                      <a:r>
                        <a:rPr lang="en" sz="1800">
                          <a:solidFill>
                            <a:srgbClr val="A64D79"/>
                          </a:solidFill>
                          <a:latin typeface="Open Sans"/>
                          <a:ea typeface="Open Sans"/>
                          <a:cs typeface="Open Sans"/>
                          <a:sym typeface="Open Sans"/>
                        </a:rPr>
                        <a:t>Section 8 Housing Vouchers:</a:t>
                      </a:r>
                      <a:endParaRPr sz="1800">
                        <a:solidFill>
                          <a:srgbClr val="A64D79"/>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800" b="1">
                          <a:solidFill>
                            <a:srgbClr val="A64D79"/>
                          </a:solidFill>
                          <a:latin typeface="Open Sans"/>
                          <a:ea typeface="Open Sans"/>
                          <a:cs typeface="Open Sans"/>
                          <a:sym typeface="Open Sans"/>
                        </a:rPr>
                        <a:t>$741M</a:t>
                      </a:r>
                      <a:endParaRPr sz="1800" b="1">
                        <a:solidFill>
                          <a:srgbClr val="A64D79"/>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397725">
                <a:tc>
                  <a:txBody>
                    <a:bodyPr/>
                    <a:lstStyle/>
                    <a:p>
                      <a:pPr marL="0" lvl="0" indent="0" algn="r" rtl="0">
                        <a:spcBef>
                          <a:spcPts val="0"/>
                        </a:spcBef>
                        <a:spcAft>
                          <a:spcPts val="0"/>
                        </a:spcAft>
                        <a:buNone/>
                      </a:pPr>
                      <a:r>
                        <a:rPr lang="en" sz="1800">
                          <a:solidFill>
                            <a:srgbClr val="38761D"/>
                          </a:solidFill>
                          <a:latin typeface="Open Sans"/>
                          <a:ea typeface="Open Sans"/>
                          <a:cs typeface="Open Sans"/>
                          <a:sym typeface="Open Sans"/>
                        </a:rPr>
                        <a:t>Special Education Grants:</a:t>
                      </a:r>
                      <a:endParaRPr sz="1800">
                        <a:solidFill>
                          <a:srgbClr val="38761D"/>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800" b="1">
                          <a:solidFill>
                            <a:srgbClr val="38761D"/>
                          </a:solidFill>
                          <a:latin typeface="Open Sans"/>
                          <a:ea typeface="Open Sans"/>
                          <a:cs typeface="Open Sans"/>
                          <a:sym typeface="Open Sans"/>
                        </a:rPr>
                        <a:t>$370M</a:t>
                      </a:r>
                      <a:endParaRPr sz="1800" b="1">
                        <a:solidFill>
                          <a:srgbClr val="38761D"/>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637050">
                <a:tc>
                  <a:txBody>
                    <a:bodyPr/>
                    <a:lstStyle/>
                    <a:p>
                      <a:pPr marL="0" lvl="0" indent="0" algn="r" rtl="0">
                        <a:spcBef>
                          <a:spcPts val="0"/>
                        </a:spcBef>
                        <a:spcAft>
                          <a:spcPts val="0"/>
                        </a:spcAft>
                        <a:buNone/>
                      </a:pPr>
                      <a:r>
                        <a:rPr lang="en" sz="1800">
                          <a:solidFill>
                            <a:srgbClr val="1C4587"/>
                          </a:solidFill>
                          <a:latin typeface="Open Sans"/>
                          <a:ea typeface="Open Sans"/>
                          <a:cs typeface="Open Sans"/>
                          <a:sym typeface="Open Sans"/>
                        </a:rPr>
                        <a:t>National School Lunch Program:</a:t>
                      </a:r>
                      <a:endParaRPr sz="1800">
                        <a:solidFill>
                          <a:srgbClr val="1C4587"/>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800" b="1">
                          <a:solidFill>
                            <a:srgbClr val="1C4587"/>
                          </a:solidFill>
                          <a:latin typeface="Open Sans"/>
                          <a:ea typeface="Open Sans"/>
                          <a:cs typeface="Open Sans"/>
                          <a:sym typeface="Open Sans"/>
                        </a:rPr>
                        <a:t>$261M</a:t>
                      </a:r>
                      <a:endParaRPr sz="1800" b="1">
                        <a:solidFill>
                          <a:srgbClr val="1C4587"/>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r h="397725">
                <a:tc>
                  <a:txBody>
                    <a:bodyPr/>
                    <a:lstStyle/>
                    <a:p>
                      <a:pPr marL="0" lvl="0" indent="0" algn="r" rtl="0">
                        <a:spcBef>
                          <a:spcPts val="0"/>
                        </a:spcBef>
                        <a:spcAft>
                          <a:spcPts val="0"/>
                        </a:spcAft>
                        <a:buNone/>
                      </a:pPr>
                      <a:r>
                        <a:rPr lang="en" sz="1800">
                          <a:solidFill>
                            <a:schemeClr val="accent3"/>
                          </a:solidFill>
                          <a:latin typeface="Open Sans"/>
                          <a:ea typeface="Open Sans"/>
                          <a:cs typeface="Open Sans"/>
                          <a:sym typeface="Open Sans"/>
                        </a:rPr>
                        <a:t>Head Start:</a:t>
                      </a:r>
                      <a:endParaRPr sz="1800">
                        <a:solidFill>
                          <a:schemeClr val="accent3"/>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800" b="1">
                          <a:solidFill>
                            <a:schemeClr val="accent3"/>
                          </a:solidFill>
                          <a:latin typeface="Open Sans"/>
                          <a:ea typeface="Open Sans"/>
                          <a:cs typeface="Open Sans"/>
                          <a:sym typeface="Open Sans"/>
                        </a:rPr>
                        <a:t>$164M</a:t>
                      </a:r>
                      <a:endParaRPr sz="1800" b="1">
                        <a:solidFill>
                          <a:schemeClr val="accent3"/>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r h="397725">
                <a:tc>
                  <a:txBody>
                    <a:bodyPr/>
                    <a:lstStyle/>
                    <a:p>
                      <a:pPr marL="0" lvl="0" indent="0" algn="r" rtl="0">
                        <a:spcBef>
                          <a:spcPts val="0"/>
                        </a:spcBef>
                        <a:spcAft>
                          <a:spcPts val="0"/>
                        </a:spcAft>
                        <a:buNone/>
                      </a:pPr>
                      <a:r>
                        <a:rPr lang="en" sz="1800">
                          <a:solidFill>
                            <a:schemeClr val="accent1"/>
                          </a:solidFill>
                          <a:latin typeface="Open Sans"/>
                          <a:ea typeface="Open Sans"/>
                          <a:cs typeface="Open Sans"/>
                          <a:sym typeface="Open Sans"/>
                        </a:rPr>
                        <a:t>WIC:</a:t>
                      </a:r>
                      <a:endParaRPr sz="1800">
                        <a:solidFill>
                          <a:schemeClr val="accent1"/>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800" b="1">
                          <a:solidFill>
                            <a:schemeClr val="accent1"/>
                          </a:solidFill>
                          <a:latin typeface="Open Sans"/>
                          <a:ea typeface="Open Sans"/>
                          <a:cs typeface="Open Sans"/>
                          <a:sym typeface="Open Sans"/>
                        </a:rPr>
                        <a:t>$151M</a:t>
                      </a:r>
                      <a:endParaRPr sz="1800" b="1">
                        <a:solidFill>
                          <a:schemeClr val="accent1"/>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6"/>
                  </a:ext>
                </a:extLst>
              </a:tr>
              <a:tr h="397725">
                <a:tc>
                  <a:txBody>
                    <a:bodyPr/>
                    <a:lstStyle/>
                    <a:p>
                      <a:pPr marL="0" lvl="0" indent="0" algn="r" rtl="0">
                        <a:spcBef>
                          <a:spcPts val="0"/>
                        </a:spcBef>
                        <a:spcAft>
                          <a:spcPts val="0"/>
                        </a:spcAft>
                        <a:buNone/>
                      </a:pPr>
                      <a:r>
                        <a:rPr lang="en" sz="1800">
                          <a:solidFill>
                            <a:srgbClr val="A64D79"/>
                          </a:solidFill>
                          <a:latin typeface="Open Sans"/>
                          <a:ea typeface="Open Sans"/>
                          <a:cs typeface="Open Sans"/>
                          <a:sym typeface="Open Sans"/>
                        </a:rPr>
                        <a:t>Child Care: </a:t>
                      </a:r>
                      <a:endParaRPr sz="1800">
                        <a:solidFill>
                          <a:srgbClr val="A64D79"/>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800" b="1">
                          <a:solidFill>
                            <a:srgbClr val="A64D79"/>
                          </a:solidFill>
                          <a:latin typeface="Open Sans"/>
                          <a:ea typeface="Open Sans"/>
                          <a:cs typeface="Open Sans"/>
                          <a:sym typeface="Open Sans"/>
                        </a:rPr>
                        <a:t>$120M</a:t>
                      </a:r>
                      <a:endParaRPr sz="1800" b="1">
                        <a:solidFill>
                          <a:srgbClr val="A64D79"/>
                        </a:solidFill>
                        <a:latin typeface="Open Sans"/>
                        <a:ea typeface="Open Sans"/>
                        <a:cs typeface="Open Sans"/>
                        <a:sym typeface="Open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cxnSp>
        <p:nvCxnSpPr>
          <p:cNvPr id="114" name="Google Shape;114;p19"/>
          <p:cNvCxnSpPr>
            <a:endCxn id="112" idx="2"/>
          </p:cNvCxnSpPr>
          <p:nvPr/>
        </p:nvCxnSpPr>
        <p:spPr>
          <a:xfrm rot="10800000" flipH="1">
            <a:off x="4854300" y="3517588"/>
            <a:ext cx="3082800" cy="972000"/>
          </a:xfrm>
          <a:prstGeom prst="bentConnector2">
            <a:avLst/>
          </a:prstGeom>
          <a:noFill/>
          <a:ln w="9525" cap="flat" cmpd="sng">
            <a:solidFill>
              <a:schemeClr val="dk2"/>
            </a:solidFill>
            <a:prstDash val="solid"/>
            <a:round/>
            <a:headEnd type="none" w="med" len="med"/>
            <a:tailEnd type="none" w="med" len="med"/>
          </a:ln>
        </p:spPr>
      </p:cxnSp>
      <p:cxnSp>
        <p:nvCxnSpPr>
          <p:cNvPr id="115" name="Google Shape;115;p19"/>
          <p:cNvCxnSpPr/>
          <p:nvPr/>
        </p:nvCxnSpPr>
        <p:spPr>
          <a:xfrm>
            <a:off x="4879675" y="1187400"/>
            <a:ext cx="3082800" cy="972000"/>
          </a:xfrm>
          <a:prstGeom prst="bentConnector2">
            <a:avLst/>
          </a:prstGeom>
          <a:noFill/>
          <a:ln w="9525" cap="flat" cmpd="sng">
            <a:solidFill>
              <a:schemeClr val="dk2"/>
            </a:solidFill>
            <a:prstDash val="solid"/>
            <a:round/>
            <a:headEnd type="none" w="med" len="med"/>
            <a:tailEnd type="none" w="med" len="med"/>
          </a:ln>
        </p:spPr>
      </p:cxnSp>
      <p:sp>
        <p:nvSpPr>
          <p:cNvPr id="116" name="Google Shape;116;p19"/>
          <p:cNvSpPr txBox="1"/>
          <p:nvPr/>
        </p:nvSpPr>
        <p:spPr>
          <a:xfrm>
            <a:off x="5084325" y="2443000"/>
            <a:ext cx="1761300" cy="8364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accent1"/>
              </a:buClr>
              <a:buSzPts val="1400"/>
              <a:buFont typeface="Open Sans"/>
              <a:buChar char="+"/>
            </a:pPr>
            <a:r>
              <a:rPr lang="en" b="1">
                <a:solidFill>
                  <a:schemeClr val="accent1"/>
                </a:solidFill>
                <a:latin typeface="Open Sans"/>
                <a:ea typeface="Open Sans"/>
                <a:cs typeface="Open Sans"/>
                <a:sym typeface="Open Sans"/>
              </a:rPr>
              <a:t>many more federal programs</a:t>
            </a:r>
            <a:endParaRPr b="1">
              <a:solidFill>
                <a:schemeClr val="accent1"/>
              </a:solidFill>
              <a:latin typeface="Open Sans"/>
              <a:ea typeface="Open Sans"/>
              <a:cs typeface="Open Sans"/>
              <a:sym typeface="Open Sans"/>
            </a:endParaRPr>
          </a:p>
        </p:txBody>
      </p:sp>
      <p:sp>
        <p:nvSpPr>
          <p:cNvPr id="117" name="Google Shape;117;p19"/>
          <p:cNvSpPr txBox="1"/>
          <p:nvPr/>
        </p:nvSpPr>
        <p:spPr>
          <a:xfrm>
            <a:off x="2277450" y="4727800"/>
            <a:ext cx="6560700" cy="24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accent3"/>
                </a:solidFill>
                <a:latin typeface="Open Sans"/>
                <a:ea typeface="Open Sans"/>
                <a:cs typeface="Open Sans"/>
                <a:sym typeface="Open Sans"/>
              </a:rPr>
              <a:t>*Includes Medicaid and State Children’s Health Insurance Program (SCHIP)</a:t>
            </a:r>
            <a:endParaRPr sz="1200">
              <a:solidFill>
                <a:schemeClr val="accent3"/>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265513" y="724200"/>
            <a:ext cx="4045200" cy="167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Census Operations</a:t>
            </a:r>
            <a:endParaRPr/>
          </a:p>
        </p:txBody>
      </p:sp>
      <p:sp>
        <p:nvSpPr>
          <p:cNvPr id="123" name="Google Shape;123;p2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000000"/>
                </a:solidFill>
              </a:rPr>
              <a:t>What questions will be asked?</a:t>
            </a:r>
            <a:endParaRPr sz="3000" b="1">
              <a:solidFill>
                <a:srgbClr val="000000"/>
              </a:solidFill>
            </a:endParaRPr>
          </a:p>
          <a:p>
            <a:pPr marL="0" lvl="0" indent="0" algn="l" rtl="0">
              <a:spcBef>
                <a:spcPts val="1600"/>
              </a:spcBef>
              <a:spcAft>
                <a:spcPts val="1600"/>
              </a:spcAft>
              <a:buNone/>
            </a:pPr>
            <a:r>
              <a:rPr lang="en" sz="3000" b="1">
                <a:solidFill>
                  <a:srgbClr val="000000"/>
                </a:solidFill>
              </a:rPr>
              <a:t>When will I receive my questionnaire?</a:t>
            </a:r>
            <a:endParaRPr sz="3000" b="1">
              <a:solidFill>
                <a:srgbClr val="000000"/>
              </a:solidFill>
            </a:endParaRPr>
          </a:p>
        </p:txBody>
      </p:sp>
      <p:pic>
        <p:nvPicPr>
          <p:cNvPr id="124" name="Google Shape;124;p20"/>
          <p:cNvPicPr preferRelativeResize="0"/>
          <p:nvPr/>
        </p:nvPicPr>
        <p:blipFill>
          <a:blip r:embed="rId3">
            <a:alphaModFix/>
          </a:blip>
          <a:stretch>
            <a:fillRect/>
          </a:stretch>
        </p:blipFill>
        <p:spPr>
          <a:xfrm>
            <a:off x="763975" y="2400000"/>
            <a:ext cx="3184834" cy="2123222"/>
          </a:xfrm>
          <a:prstGeom prst="rect">
            <a:avLst/>
          </a:prstGeom>
          <a:noFill/>
          <a:ln w="76200" cap="flat" cmpd="sng">
            <a:solidFill>
              <a:schemeClr val="accent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 I Complete My Questionnaire?</a:t>
            </a:r>
            <a:endParaRPr/>
          </a:p>
        </p:txBody>
      </p:sp>
      <p:sp>
        <p:nvSpPr>
          <p:cNvPr id="130" name="Google Shape;130;p21"/>
          <p:cNvSpPr txBox="1">
            <a:spLocks noGrp="1"/>
          </p:cNvSpPr>
          <p:nvPr>
            <p:ph type="body" idx="1"/>
          </p:nvPr>
        </p:nvSpPr>
        <p:spPr>
          <a:xfrm>
            <a:off x="179500" y="1507700"/>
            <a:ext cx="54663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There will be three ways to complete the Census:</a:t>
            </a:r>
            <a:endParaRPr>
              <a:solidFill>
                <a:srgbClr val="000000"/>
              </a:solidFill>
            </a:endParaRPr>
          </a:p>
          <a:p>
            <a:pPr marL="457200" lvl="0" indent="-342900" algn="l" rtl="0">
              <a:spcBef>
                <a:spcPts val="1600"/>
              </a:spcBef>
              <a:spcAft>
                <a:spcPts val="0"/>
              </a:spcAft>
              <a:buClr>
                <a:srgbClr val="000000"/>
              </a:buClr>
              <a:buSzPts val="1800"/>
              <a:buAutoNum type="arabicPeriod"/>
            </a:pPr>
            <a:r>
              <a:rPr lang="en">
                <a:solidFill>
                  <a:srgbClr val="000000"/>
                </a:solidFill>
              </a:rPr>
              <a:t>Online (including with a mobile device)</a:t>
            </a: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Over the phone</a:t>
            </a: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By mail</a:t>
            </a:r>
            <a:endParaRPr>
              <a:solidFill>
                <a:srgbClr val="000000"/>
              </a:solidFill>
            </a:endParaRPr>
          </a:p>
          <a:p>
            <a:pPr marL="0" lvl="0" indent="0" algn="l" rtl="0">
              <a:spcBef>
                <a:spcPts val="1600"/>
              </a:spcBef>
              <a:spcAft>
                <a:spcPts val="0"/>
              </a:spcAft>
              <a:buNone/>
            </a:pPr>
            <a:endParaRPr/>
          </a:p>
          <a:p>
            <a:pPr marL="0" lvl="0" indent="0" algn="l" rtl="0">
              <a:lnSpc>
                <a:spcPct val="100000"/>
              </a:lnSpc>
              <a:spcBef>
                <a:spcPts val="1600"/>
              </a:spcBef>
              <a:spcAft>
                <a:spcPts val="0"/>
              </a:spcAft>
              <a:buNone/>
            </a:pPr>
            <a:endParaRPr>
              <a:solidFill>
                <a:schemeClr val="accent2"/>
              </a:solidFill>
            </a:endParaRPr>
          </a:p>
        </p:txBody>
      </p:sp>
      <p:pic>
        <p:nvPicPr>
          <p:cNvPr id="131" name="Google Shape;131;p21"/>
          <p:cNvPicPr preferRelativeResize="0"/>
          <p:nvPr/>
        </p:nvPicPr>
        <p:blipFill>
          <a:blip r:embed="rId3">
            <a:alphaModFix/>
          </a:blip>
          <a:stretch>
            <a:fillRect/>
          </a:stretch>
        </p:blipFill>
        <p:spPr>
          <a:xfrm>
            <a:off x="5683825" y="1217375"/>
            <a:ext cx="3190875" cy="3676650"/>
          </a:xfrm>
          <a:prstGeom prst="rect">
            <a:avLst/>
          </a:prstGeom>
          <a:noFill/>
          <a:ln w="76200" cap="flat" cmpd="sng">
            <a:solidFill>
              <a:schemeClr val="accent1"/>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4203</Words>
  <Application>Microsoft Office PowerPoint</Application>
  <PresentationFormat>On-screen Show (16:9)</PresentationFormat>
  <Paragraphs>336</Paragraphs>
  <Slides>35</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Roboto Medium</vt:lpstr>
      <vt:lpstr>Arial</vt:lpstr>
      <vt:lpstr>Noto Sans Symbols</vt:lpstr>
      <vt:lpstr>Roboto</vt:lpstr>
      <vt:lpstr>PT Sans Narrow</vt:lpstr>
      <vt:lpstr>Calibri</vt:lpstr>
      <vt:lpstr>Open Sans</vt:lpstr>
      <vt:lpstr>Tropic</vt:lpstr>
      <vt:lpstr>New Jersey Counts 2020</vt:lpstr>
      <vt:lpstr>YOU can be a Census Ambassador!</vt:lpstr>
      <vt:lpstr>Topics for Today:</vt:lpstr>
      <vt:lpstr>Census 101 </vt:lpstr>
      <vt:lpstr>What is the Census? </vt:lpstr>
      <vt:lpstr>Why is the Census Important?</vt:lpstr>
      <vt:lpstr>Annual Federal Funding Received by NJ:</vt:lpstr>
      <vt:lpstr>Census Operations</vt:lpstr>
      <vt:lpstr>How Do I Complete My Questionnaire?</vt:lpstr>
      <vt:lpstr>Census Operations Timeline</vt:lpstr>
      <vt:lpstr>Door-to-Door Census Enumerators</vt:lpstr>
      <vt:lpstr>What Will The Census Ask?</vt:lpstr>
      <vt:lpstr>What WON’T the Census ask?</vt:lpstr>
      <vt:lpstr>Language Support</vt:lpstr>
      <vt:lpstr>Questions?</vt:lpstr>
      <vt:lpstr>Challenges to a Complete Count in NJ</vt:lpstr>
      <vt:lpstr>Specific Challenges for 2020 Census</vt:lpstr>
      <vt:lpstr>NJ Hard-To-Count Groups</vt:lpstr>
      <vt:lpstr>What are the barriers to a complete count?</vt:lpstr>
      <vt:lpstr>Young Child Undercount</vt:lpstr>
      <vt:lpstr>Why is There an Undercount of Young Children?</vt:lpstr>
      <vt:lpstr>What is a Complex Household?</vt:lpstr>
      <vt:lpstr>Don’t forget the baby! </vt:lpstr>
      <vt:lpstr>Reassure Parents: </vt:lpstr>
      <vt:lpstr>Important Messages for Parents</vt:lpstr>
      <vt:lpstr>Can I Assist with Questionnaire Responses?</vt:lpstr>
      <vt:lpstr>Questions?</vt:lpstr>
      <vt:lpstr>How to Get Involved</vt:lpstr>
      <vt:lpstr>Action Timeline</vt:lpstr>
      <vt:lpstr>Snapshot of Outreach Activities</vt:lpstr>
      <vt:lpstr>How Can You Help?</vt:lpstr>
      <vt:lpstr>10 years...</vt:lpstr>
      <vt:lpstr>Wrap-Up</vt:lpstr>
      <vt:lpstr>Ambassador Toolkit</vt:lpstr>
      <vt:lpstr>Complete Your Exit Surveys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Jersey Counts 2020</dc:title>
  <cp:lastModifiedBy>Catherine Felegi</cp:lastModifiedBy>
  <cp:revision>11</cp:revision>
  <dcterms:modified xsi:type="dcterms:W3CDTF">2020-02-12T18:29:45Z</dcterms:modified>
</cp:coreProperties>
</file>