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PT Sans Narrow" panose="020B0604020202020204" charset="0"/>
      <p:regular r:id="rId40"/>
      <p:bold r:id="rId41"/>
    </p:embeddedFont>
    <p:embeddedFont>
      <p:font typeface="Open Sans" panose="020B060402020202020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Roboto Medium"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CFA767-A9A8-4380-A6EA-60401F512331}">
  <a:tblStyle styleId="{F2CFA767-A9A8-4380-A6EA-60401F5123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09" autoAdjust="0"/>
  </p:normalViewPr>
  <p:slideViewPr>
    <p:cSldViewPr snapToGrid="0">
      <p:cViewPr varScale="1">
        <p:scale>
          <a:sx n="132" d="100"/>
          <a:sy n="132" d="100"/>
        </p:scale>
        <p:origin x="10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a:t>
            </a:r>
            <a:endParaRPr/>
          </a:p>
          <a:p>
            <a:pPr marL="0" lvl="0" indent="0" algn="l" rtl="0">
              <a:spcBef>
                <a:spcPts val="0"/>
              </a:spcBef>
              <a:spcAft>
                <a:spcPts val="0"/>
              </a:spcAft>
              <a:buNone/>
            </a:pPr>
            <a:endParaRPr/>
          </a:p>
          <a:p>
            <a:pPr marL="0" lvl="0" indent="0" algn="l" rtl="0">
              <a:spcBef>
                <a:spcPts val="0"/>
              </a:spcBef>
              <a:spcAft>
                <a:spcPts val="0"/>
              </a:spcAft>
              <a:buNone/>
            </a:pPr>
            <a:r>
              <a:rPr lang="en"/>
              <a:t>ACNJ is coordinating the statewide, non-profit Census outreach effort.</a:t>
            </a:r>
            <a:endParaRPr/>
          </a:p>
          <a:p>
            <a:pPr marL="0" lvl="0" indent="0" algn="l" rtl="0">
              <a:spcBef>
                <a:spcPts val="0"/>
              </a:spcBef>
              <a:spcAft>
                <a:spcPts val="0"/>
              </a:spcAft>
              <a:buNone/>
            </a:pPr>
            <a:endParaRPr/>
          </a:p>
          <a:p>
            <a:pPr marL="0" lvl="0" indent="0" algn="l" rtl="0">
              <a:spcBef>
                <a:spcPts val="0"/>
              </a:spcBef>
              <a:spcAft>
                <a:spcPts val="0"/>
              </a:spcAft>
              <a:buNone/>
            </a:pPr>
            <a:r>
              <a:rPr lang="en"/>
              <a:t>Today’s presentation will give you some background on the Census and give you ideas of how to ensure a complete count.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1940260b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1940260b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rough timeline of peak Census operations.  Beginning in early March, instructions will be mailed to households on how to complete the Census online or over the phone. There will be a series of subsequent reminders sent from March through April to homes that have not responded.  Homes that do not respond right away will eventually receive a paper form in the mail. Some households will receive a paper form right away.</a:t>
            </a:r>
            <a:endParaRPr/>
          </a:p>
          <a:p>
            <a:pPr marL="0" lvl="0" indent="0" algn="l" rtl="0">
              <a:spcBef>
                <a:spcPts val="0"/>
              </a:spcBef>
              <a:spcAft>
                <a:spcPts val="0"/>
              </a:spcAft>
              <a:buNone/>
            </a:pPr>
            <a:endParaRPr/>
          </a:p>
          <a:p>
            <a:pPr marL="0" lvl="0" indent="0" algn="l" rtl="0">
              <a:spcBef>
                <a:spcPts val="0"/>
              </a:spcBef>
              <a:spcAft>
                <a:spcPts val="0"/>
              </a:spcAft>
              <a:buNone/>
            </a:pPr>
            <a:r>
              <a:rPr lang="en"/>
              <a:t>April 1, 2020 is Census day--an important reference point for the Bureau.  It is recommended that families and households try to complete their questionnaires before the end of April.  This is the best way to reduce the likelihood of a Census worker visiting them in person to collect their responses.  </a:t>
            </a:r>
            <a:endParaRPr/>
          </a:p>
          <a:p>
            <a:pPr marL="0" lvl="0" indent="0" algn="l" rtl="0">
              <a:spcBef>
                <a:spcPts val="0"/>
              </a:spcBef>
              <a:spcAft>
                <a:spcPts val="0"/>
              </a:spcAft>
              <a:buNone/>
            </a:pPr>
            <a:endParaRPr/>
          </a:p>
          <a:p>
            <a:pPr marL="0" lvl="0" indent="0" algn="l" rtl="0">
              <a:spcBef>
                <a:spcPts val="0"/>
              </a:spcBef>
              <a:spcAft>
                <a:spcPts val="0"/>
              </a:spcAft>
              <a:buNone/>
            </a:pPr>
            <a:r>
              <a:rPr lang="en"/>
              <a:t>Then, beginning in May, Census workers will begin to canvas neighborhoods.  This work will continue into July.</a:t>
            </a:r>
            <a:endParaRPr/>
          </a:p>
          <a:p>
            <a:pPr marL="0" lvl="0" indent="0" algn="l" rtl="0">
              <a:spcBef>
                <a:spcPts val="0"/>
              </a:spcBef>
              <a:spcAft>
                <a:spcPts val="0"/>
              </a:spcAft>
              <a:buNone/>
            </a:pPr>
            <a:endParaRPr/>
          </a:p>
          <a:p>
            <a:pPr marL="0" lvl="0" indent="0" algn="l" rtl="0">
              <a:spcBef>
                <a:spcPts val="0"/>
              </a:spcBef>
              <a:spcAft>
                <a:spcPts val="0"/>
              </a:spcAft>
              <a:buNone/>
            </a:pPr>
            <a:r>
              <a:rPr lang="en"/>
              <a:t>It is important to message to residents--if they would prefer not to have a Census worker visit their home, they should complete their questionnaire online or over the phone before the end of April.  This will reduce their chances of an in person visit.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1940260b5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1940260b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Families should be informed that they may see Census workers canvassing their neighborhoods from May-July.  They should know that Census workers will </a:t>
            </a:r>
            <a:r>
              <a:rPr lang="en" u="sng" dirty="0"/>
              <a:t>always</a:t>
            </a:r>
            <a:r>
              <a:rPr lang="en" dirty="0"/>
              <a:t> wear a photo ID with an expiration date and a special U.S. Dept. of Commerce watermark.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folks are concerned, </a:t>
            </a:r>
            <a:r>
              <a:rPr lang="en"/>
              <a:t>contact </a:t>
            </a:r>
            <a:r>
              <a:rPr lang="en" smtClean="0"/>
              <a:t>the Census Bureau.</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1718c60d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1718c60d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Census Bureau is framing this as something that is fast and easy to complete.  The questionnaire should take about 10 minutes and it can be done </a:t>
            </a:r>
            <a:r>
              <a:rPr lang="en" u="sng"/>
              <a:t>on your own schedule</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The survey will ask basic questions--like your name, age, gender and race--of all residents within the household.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1718c60d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1718c60d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note--the Census Bureau will NEVER ask for personal financial information.  If you receive something in the mail that appears to be from the Bureau, but it is asking for your social security number or is saying you need to mail a check, proceed with caution.  This is most likely a SCAM and should be reported to the Bureau immediately.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1718c60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1718c60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It goes without saying that language support will be crucial for the upcoming Census.  Nearly 1/3 of NJ residents speak a language other than English.</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There will be online/phone support in 12 major languages—however, we all know that there are many more languages that are spoken out there.  This is why coordinated local responses are important, which we will begin to discuss in the second portion of this training.</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And the hard copy form will only be available in English or Spanish.</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 sz="1200"/>
              <a:t>There will also be additional language assistance through the Bureau’s “language guides.”  These will be available in 59 different languages.</a:t>
            </a:r>
            <a:endParaRPr sz="1200"/>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2e22f0e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2e22f0e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some time to answer any questions you may have.  Just to recap, here are the subject areas we have covered so far.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1940260b5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1940260b5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have heard that certain populations are hard-to-count--but you may not know the technical definition of HTC.  We will cover that in this next portion.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628972ac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1628972ac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there are barriers to a complete count during every Census year, there are some specific obstacles for 2020. </a:t>
            </a:r>
            <a:endParaRPr/>
          </a:p>
          <a:p>
            <a:pPr marL="0" lvl="0" indent="0" algn="l" rtl="0">
              <a:spcBef>
                <a:spcPts val="0"/>
              </a:spcBef>
              <a:spcAft>
                <a:spcPts val="0"/>
              </a:spcAft>
              <a:buNone/>
            </a:pPr>
            <a:endParaRPr/>
          </a:p>
          <a:p>
            <a:pPr marL="0" lvl="0" indent="0" algn="l" rtl="0">
              <a:spcBef>
                <a:spcPts val="0"/>
              </a:spcBef>
              <a:spcAft>
                <a:spcPts val="0"/>
              </a:spcAft>
              <a:buNone/>
            </a:pPr>
            <a:r>
              <a:rPr lang="en"/>
              <a:t>As mentioned earlier, this is the first year that the Census will be able to completed online---and we know that many New Jerseyans are without internet or have limited access to internet.</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also several other factors--an erosion of trust in the federal government along with mistrust of government surveys.  There are fewer staff and resources for this census than in 2010.  And, we also know that there are “hard-to-count” populations throughout our state.</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1628972a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1628972a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hard to count population?  We are able to identify different neighborhoods, cities, or counties as HTC based on response rates to the 2010 Census.  Those areas with a low percentage of households who self responded in 2010 are considered HTC.  This isn’t a perfect science, as some areas have changed a great deal since 2010--but it’s a useful tool in identifying areas that might be at a greater risk of an undercount.</a:t>
            </a:r>
            <a:endParaRPr/>
          </a:p>
          <a:p>
            <a:pPr marL="0" lvl="0" indent="0" algn="l" rtl="0">
              <a:spcBef>
                <a:spcPts val="0"/>
              </a:spcBef>
              <a:spcAft>
                <a:spcPts val="0"/>
              </a:spcAft>
              <a:buNone/>
            </a:pPr>
            <a:endParaRPr/>
          </a:p>
          <a:p>
            <a:pPr marL="0" lvl="0" indent="0" algn="l" rtl="0">
              <a:spcBef>
                <a:spcPts val="0"/>
              </a:spcBef>
              <a:spcAft>
                <a:spcPts val="0"/>
              </a:spcAft>
              <a:buNone/>
            </a:pPr>
            <a:r>
              <a:rPr lang="en"/>
              <a:t>Some populations that are considered HTC are young children, people of color, immigrants, individuals who are highly mobile and renters.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1628972a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1628972a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reasons some folks are missed in the Census count can be complicated, but some of the most common reasons include: language barriers and fear/mistrust of the government.  These first two are more or less self-explanatory.</a:t>
            </a:r>
            <a:endParaRPr/>
          </a:p>
          <a:p>
            <a:pPr marL="0" lvl="0" indent="0" algn="l" rtl="0">
              <a:spcBef>
                <a:spcPts val="0"/>
              </a:spcBef>
              <a:spcAft>
                <a:spcPts val="0"/>
              </a:spcAft>
              <a:buNone/>
            </a:pPr>
            <a:endParaRPr/>
          </a:p>
          <a:p>
            <a:pPr marL="0" lvl="0" indent="0" algn="l" rtl="0">
              <a:spcBef>
                <a:spcPts val="0"/>
              </a:spcBef>
              <a:spcAft>
                <a:spcPts val="0"/>
              </a:spcAft>
              <a:buNone/>
            </a:pPr>
            <a:r>
              <a:rPr lang="en"/>
              <a:t>They may live in a complex household--which we will explain in further detail.  Another reason may be because their address wasn’t listed--think of apartment buildings with an unregistered basement apartment--that address doesn’t technically exist, and may never receive a mailer.  </a:t>
            </a:r>
            <a:endParaRPr/>
          </a:p>
          <a:p>
            <a:pPr marL="0" lvl="0" indent="0" algn="l" rtl="0">
              <a:spcBef>
                <a:spcPts val="0"/>
              </a:spcBef>
              <a:spcAft>
                <a:spcPts val="0"/>
              </a:spcAft>
              <a:buNone/>
            </a:pPr>
            <a:endParaRPr/>
          </a:p>
          <a:p>
            <a:pPr marL="0" lvl="0" indent="0" algn="l" rtl="0">
              <a:spcBef>
                <a:spcPts val="0"/>
              </a:spcBef>
              <a:spcAft>
                <a:spcPts val="0"/>
              </a:spcAft>
              <a:buNone/>
            </a:pPr>
            <a:r>
              <a:rPr lang="en"/>
              <a:t>And lastly, but most important for young children--some people are left of the form entirely by other members of their household.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1940260b5_0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1940260b5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rough layout for today’s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
              <a:t>First we will give you some background on the Census--what it is and why it is important</a:t>
            </a:r>
            <a:endParaRPr/>
          </a:p>
          <a:p>
            <a:pPr marL="0" lvl="0" indent="0" algn="l" rtl="0">
              <a:spcBef>
                <a:spcPts val="0"/>
              </a:spcBef>
              <a:spcAft>
                <a:spcPts val="0"/>
              </a:spcAft>
              <a:buNone/>
            </a:pPr>
            <a:endParaRPr/>
          </a:p>
          <a:p>
            <a:pPr marL="0" lvl="0" indent="0" algn="l" rtl="0">
              <a:spcBef>
                <a:spcPts val="0"/>
              </a:spcBef>
              <a:spcAft>
                <a:spcPts val="0"/>
              </a:spcAft>
              <a:buNone/>
            </a:pPr>
            <a:r>
              <a:rPr lang="en"/>
              <a:t>Then we will discuss some of the more technical aspects of Census operations--when they will start, what the form will look like, etc.</a:t>
            </a:r>
            <a:endParaRPr/>
          </a:p>
          <a:p>
            <a:pPr marL="0" lvl="0" indent="0" algn="l" rtl="0">
              <a:spcBef>
                <a:spcPts val="0"/>
              </a:spcBef>
              <a:spcAft>
                <a:spcPts val="0"/>
              </a:spcAft>
              <a:buNone/>
            </a:pPr>
            <a:endParaRPr/>
          </a:p>
          <a:p>
            <a:pPr marL="0" lvl="0" indent="0" algn="l" rtl="0">
              <a:spcBef>
                <a:spcPts val="0"/>
              </a:spcBef>
              <a:spcAft>
                <a:spcPts val="0"/>
              </a:spcAft>
              <a:buNone/>
            </a:pPr>
            <a:r>
              <a:rPr lang="en"/>
              <a:t>Then we will start to talk about some of the difficulties in obtaining a complete count--for the population at large.</a:t>
            </a:r>
            <a:endParaRPr/>
          </a:p>
          <a:p>
            <a:pPr marL="0" lvl="0" indent="0" algn="l" rtl="0">
              <a:spcBef>
                <a:spcPts val="0"/>
              </a:spcBef>
              <a:spcAft>
                <a:spcPts val="0"/>
              </a:spcAft>
              <a:buNone/>
            </a:pPr>
            <a:endParaRPr/>
          </a:p>
          <a:p>
            <a:pPr marL="0" lvl="0" indent="0" algn="l" rtl="0">
              <a:spcBef>
                <a:spcPts val="0"/>
              </a:spcBef>
              <a:spcAft>
                <a:spcPts val="0"/>
              </a:spcAft>
              <a:buNone/>
            </a:pPr>
            <a:r>
              <a:rPr lang="en"/>
              <a:t>We will break for questions in between sections, and then we will jump into a discussion of what you can do to ensure all residents are counted.</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 will wrap up with final questions and we will ask you to complete a quick exit survey to get your feedback on today’s training.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1940260b5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1940260b5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clarify a complex household is a technical way of referring to a household that doesn’t resemble the typical nuclear family.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c753010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c753010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c68165e0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c68165e0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1628972ac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1628972ac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tips when speaking to members of the community.  First, the Census can be completed on your own schedule.  If self responding, you get to choose the time to enter in the information into the computer or over the phone.  As we’ve shown, the questionnaire asks for basic information, and it should take about 10 minutes.  One caveat--for households that may be larger, the questionnaire will take longer to complete; particularly if the individual completing the questionnaire doesn’t know the ages or birthdates of all those residing in the home.  It is important to let parents know what the form will include.</a:t>
            </a:r>
            <a:endParaRPr/>
          </a:p>
          <a:p>
            <a:pPr marL="0" lvl="0" indent="0" algn="l" rtl="0">
              <a:spcBef>
                <a:spcPts val="0"/>
              </a:spcBef>
              <a:spcAft>
                <a:spcPts val="0"/>
              </a:spcAft>
              <a:buNone/>
            </a:pPr>
            <a:endParaRPr/>
          </a:p>
          <a:p>
            <a:pPr marL="0" lvl="0" indent="0" algn="l" rtl="0">
              <a:spcBef>
                <a:spcPts val="0"/>
              </a:spcBef>
              <a:spcAft>
                <a:spcPts val="0"/>
              </a:spcAft>
              <a:buNone/>
            </a:pPr>
            <a:r>
              <a:rPr lang="en"/>
              <a:t>Second, remind community members that responses submitted on the Census questionnaire are protected by federal law.  Census Bureau staff are prohibited from sharing information with other government agencies and law enforcement entities.  Bureau employees face up to a $250,000 fine and/or 5 years in prison for violation of the law.  For more information, review the Bureau’s confidentiality fact sheet.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1940260b5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1940260b5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some important reminders about who to include on Census questionnaires.  </a:t>
            </a:r>
            <a:endParaRPr/>
          </a:p>
          <a:p>
            <a:pPr marL="0" lvl="0" indent="0" algn="l" rtl="0">
              <a:spcBef>
                <a:spcPts val="0"/>
              </a:spcBef>
              <a:spcAft>
                <a:spcPts val="0"/>
              </a:spcAft>
              <a:buNone/>
            </a:pPr>
            <a:endParaRPr/>
          </a:p>
          <a:p>
            <a:pPr marL="0" lvl="0" indent="0" algn="l" rtl="0">
              <a:spcBef>
                <a:spcPts val="0"/>
              </a:spcBef>
              <a:spcAft>
                <a:spcPts val="0"/>
              </a:spcAft>
              <a:buNone/>
            </a:pPr>
            <a:r>
              <a:rPr lang="en"/>
              <a:t>The general rule of thumb is to include everyone living with you--even if they are not related to you.  Newborns should be counted, even if they are still in the hospital on April 1, 2020.  Children in placement should be counted wherever they reside the majority of the time or, if that is difficult to identify, wherever they reside on April 1, 2020.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c68165e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c68165e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some different scenarios families and community members may have questions about.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c68165e0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c68165e0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1628972a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1628972a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important note: We want to encourage residents broadly to complete the Census, but it is also important that we remind parents and caretakers NOT TO FORGET THEIR YOUNG CHILDREN!  Much of the “get out the count” effort is focused on increasing the response rate--or making sure as many people complete their Census as possible.  This will not solve the young child undercount.  We need to make sure we educate and empower community members so that they understand why it is critical to include their baby or toddler--even if they are unrelated to the person completing the questionnaire.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5b38e77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65b38e77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remember that only the Bureau can offer confidentiality that is protected by law.  The Bureau advises that community partners should not enter responses for individuals nor watch as they enter responses themselves.</a:t>
            </a:r>
            <a:endParaRPr/>
          </a:p>
          <a:p>
            <a:pPr marL="0" lvl="0" indent="0" algn="l" rtl="0">
              <a:spcBef>
                <a:spcPts val="0"/>
              </a:spcBef>
              <a:spcAft>
                <a:spcPts val="0"/>
              </a:spcAft>
              <a:buNone/>
            </a:pPr>
            <a:endParaRPr/>
          </a:p>
          <a:p>
            <a:pPr marL="0" lvl="0" indent="0" algn="l" rtl="0">
              <a:spcBef>
                <a:spcPts val="0"/>
              </a:spcBef>
              <a:spcAft>
                <a:spcPts val="0"/>
              </a:spcAft>
              <a:buNone/>
            </a:pPr>
            <a:r>
              <a:rPr lang="en"/>
              <a:t>If someone needs assistance, a good practice is to refer someone to the response method that best suits them.  I.e.: someone with a low level of literacy might prefer to complete their questionnaire over the phone.</a:t>
            </a:r>
            <a:endParaRPr/>
          </a:p>
          <a:p>
            <a:pPr marL="0" lvl="0" indent="0" algn="l" rtl="0">
              <a:spcBef>
                <a:spcPts val="0"/>
              </a:spcBef>
              <a:spcAft>
                <a:spcPts val="0"/>
              </a:spcAft>
              <a:buNone/>
            </a:pPr>
            <a:endParaRPr/>
          </a:p>
          <a:p>
            <a:pPr marL="0" lvl="0" indent="0" algn="l" rtl="0">
              <a:spcBef>
                <a:spcPts val="0"/>
              </a:spcBef>
              <a:spcAft>
                <a:spcPts val="0"/>
              </a:spcAft>
              <a:buNone/>
            </a:pPr>
            <a:r>
              <a:rPr lang="en"/>
              <a:t>Ultimately, if someone still requests help, you can provide assistance, but you should inform them that you are </a:t>
            </a:r>
            <a:r>
              <a:rPr lang="en" u="sng"/>
              <a:t>not</a:t>
            </a:r>
            <a:r>
              <a:rPr lang="en"/>
              <a:t> a Census Bureau employee and their responses will not be protected by federal law with you.  </a:t>
            </a:r>
            <a:endParaRPr/>
          </a:p>
          <a:p>
            <a:pPr marL="0" lvl="0" indent="0" algn="l" rtl="0">
              <a:spcBef>
                <a:spcPts val="0"/>
              </a:spcBef>
              <a:spcAft>
                <a:spcPts val="0"/>
              </a:spcAft>
              <a:buNone/>
            </a:pPr>
            <a:endParaRPr/>
          </a:p>
          <a:p>
            <a:pPr marL="0" lvl="0" indent="0" algn="l" rtl="0">
              <a:spcBef>
                <a:spcPts val="0"/>
              </a:spcBef>
              <a:spcAft>
                <a:spcPts val="0"/>
              </a:spcAft>
              <a:buNone/>
            </a:pPr>
            <a:r>
              <a:rPr lang="en"/>
              <a:t>For more information, please review the Census Bureau’s fact sheet: “Questions and Answers for Stakeholders Supporting the 2020 Census.” This sheet also contains best practices for Census kiosks--it can be find in our Census toolkit, as well as on the Census Bureau’s website.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1940260b5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1940260b5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1628972a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1628972a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begin with some background on the Census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1718c60d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1718c60d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1718c60d7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1718c60d7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We’ve created a timeline in our Census toolkit--which can be accessed on our website!  You can participate in as many activities as you would like.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1940260b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1940260b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examples of some of the activities we suggest in our toolkit.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1718c60d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1718c60d7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Using what you have learned today, try to brainstorm what you can do to make sure the individuals you serve understand the importance of being counted in the Census.  </a:t>
            </a: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160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1940260b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1940260b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 for participating in our brainstorming activity.  Hopefully you all found it helpful.  </a:t>
            </a:r>
            <a:endParaRPr/>
          </a:p>
          <a:p>
            <a:pPr marL="0" lvl="0" indent="0" algn="l" rtl="0">
              <a:spcBef>
                <a:spcPts val="0"/>
              </a:spcBef>
              <a:spcAft>
                <a:spcPts val="0"/>
              </a:spcAft>
              <a:buNone/>
            </a:pPr>
            <a:endParaRPr/>
          </a:p>
          <a:p>
            <a:pPr marL="0" lvl="0" indent="0" algn="l" rtl="0">
              <a:spcBef>
                <a:spcPts val="0"/>
              </a:spcBef>
              <a:spcAft>
                <a:spcPts val="0"/>
              </a:spcAft>
              <a:buNone/>
            </a:pPr>
            <a:r>
              <a:rPr lang="en"/>
              <a:t>Any lingering questions?</a:t>
            </a: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c9e67309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c9e67309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1940260b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1940260b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a reminder--10 years worth of missed data can have a big impact.  A two-year-old missed in 2020 won’t be counted again until they are 12.</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1940260b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1940260b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each of your tables, you will find an exit survey.  Please take some time to complete the survey--it will help us improve our Census training.  Thank you! Please contact us if you have any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1628972a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1628972a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Many of you have probably heard of the Census.</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It is a constitutionally mandated count of every person living in the United States.  Citizens, non-citizens, individuals who were formerly incarcerated, children...everyone.  The count is conducted by the US Census Bureau.</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718c60d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718c60d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So, you know about the Census.  But why is it important?</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There are several different reasons.  First, Census data are responsible for allocating billions of federal funds for important federal programs.  More on some of those specific programs on the next slide.</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Census data are also used to determine our governmental representation in Congress, the number of votes we have in the electoral college and how our voting districts are drawn.  So Census data determine political power.</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Not listed on this slide, but equally important:</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Data are used for important planning purposes—we need to know where populations are growing so we can build more schools and highways.</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And the traditional use—and how ACNJ uses Census data in our Kids Count work—these data show us important details about the communities in which we live.</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1718c60d7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1718c60d7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As we mentioned before, NJ received 22.7 billion dollars through important federal programs in FY 2016.  And here is just a snippet of some of the programs who rely on Census data to allocate funds. Medicaid, SNAP, Special Ed. Grants, Head Start, etc.  These are important federal programs and they all depend on Census data.</a:t>
            </a: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If you’d like to see a longer list of programs—search for Andrew Reamer’s Counting for Dollars 2020, a project out of George Washington University, and look for the NJ fact sheet.</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1940260b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1940260b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you know a bit more about the Census--but I’m sure you have some technical questions. Like, what will the questionnaire look like, and when will I receive 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1940260b5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1940260b5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will mark the first year that respondents can complete their questionnaires online.  On the right is a breakdown of the different types of mailings that will go out in the spring.  Please note, with the exception of a few areas, most households will NOT receive a paper form until they have failed to respond to several mailed reminders from the Bureau. Alternatively, respondents can also complete their questionnaire </a:t>
            </a:r>
            <a:r>
              <a:rPr lang="en" u="sng"/>
              <a:t>over the phone</a:t>
            </a:r>
            <a:r>
              <a:rPr lang="en"/>
              <a:t>.</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c91fd3f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c91fd3f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Internet First--these households will initially receive an invitation in the mail to complete their Census online or over the phone (purple)</a:t>
            </a:r>
            <a:endParaRPr/>
          </a:p>
          <a:p>
            <a:pPr marL="0" lvl="0" indent="0" algn="l" rtl="0">
              <a:spcBef>
                <a:spcPts val="0"/>
              </a:spcBef>
              <a:spcAft>
                <a:spcPts val="0"/>
              </a:spcAft>
              <a:buNone/>
            </a:pPr>
            <a:endParaRPr/>
          </a:p>
          <a:p>
            <a:pPr marL="0" lvl="0" indent="0" algn="l" rtl="0">
              <a:spcBef>
                <a:spcPts val="0"/>
              </a:spcBef>
              <a:spcAft>
                <a:spcPts val="0"/>
              </a:spcAft>
              <a:buNone/>
            </a:pPr>
            <a:r>
              <a:rPr lang="en"/>
              <a:t>Internet Choice--these households will first receive an invitation in the mail to complete their Census online or over the phone, as well as a paper form (green)</a:t>
            </a:r>
            <a:endParaRPr/>
          </a:p>
          <a:p>
            <a:pPr marL="0" lvl="0" indent="0" algn="l" rtl="0">
              <a:spcBef>
                <a:spcPts val="0"/>
              </a:spcBef>
              <a:spcAft>
                <a:spcPts val="0"/>
              </a:spcAft>
              <a:buNone/>
            </a:pPr>
            <a:endParaRPr/>
          </a:p>
          <a:p>
            <a:pPr marL="0" lvl="0" indent="0" algn="l" rtl="0">
              <a:spcBef>
                <a:spcPts val="0"/>
              </a:spcBef>
              <a:spcAft>
                <a:spcPts val="0"/>
              </a:spcAft>
              <a:buNone/>
            </a:pPr>
            <a:r>
              <a:rPr lang="en"/>
              <a:t>Update/Leave--Census workers will hand deliver a packet to these households, which will include a paper form as well as instructions on how to complete the Census online or over the phone.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cxnSp>
        <p:nvCxnSpPr>
          <p:cNvPr id="12" name="Google Shape;12;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3" name="Google Shape;13;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4" name="Google Shape;14;p2"/>
          <p:cNvGrpSpPr/>
          <p:nvPr/>
        </p:nvGrpSpPr>
        <p:grpSpPr>
          <a:xfrm>
            <a:off x="1004144" y="1022025"/>
            <a:ext cx="7136668" cy="152400"/>
            <a:chOff x="1346429" y="1011300"/>
            <a:chExt cx="6452100" cy="152400"/>
          </a:xfrm>
        </p:grpSpPr>
        <p:cxnSp>
          <p:nvCxnSpPr>
            <p:cNvPr id="15" name="Google Shape;15;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6" name="Google Shape;16;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7" name="Google Shape;17;p2"/>
          <p:cNvGrpSpPr/>
          <p:nvPr/>
        </p:nvGrpSpPr>
        <p:grpSpPr>
          <a:xfrm>
            <a:off x="1004151" y="3969100"/>
            <a:ext cx="7136668" cy="152400"/>
            <a:chOff x="1346435" y="3969088"/>
            <a:chExt cx="6452100" cy="152400"/>
          </a:xfrm>
        </p:grpSpPr>
        <p:cxnSp>
          <p:nvCxnSpPr>
            <p:cNvPr id="18" name="Google Shape;18;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9" name="Google Shape;19;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20" name="Google Shape;20;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1" name="Google Shape;21;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2" name="Google Shape;2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1" name="Google Shape;61;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6" name="Google Shape;2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3"/>
          <p:cNvSpPr txBox="1"/>
          <p:nvPr/>
        </p:nvSpPr>
        <p:spPr>
          <a:xfrm>
            <a:off x="418900" y="4772675"/>
            <a:ext cx="2101500" cy="2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Open Sans"/>
                <a:ea typeface="Open Sans"/>
                <a:cs typeface="Open Sans"/>
                <a:sym typeface="Open Sans"/>
              </a:rPr>
              <a:t>www.acnj.org</a:t>
            </a:r>
            <a:endParaRPr>
              <a:solidFill>
                <a:srgbClr val="980000"/>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1" name="Google Shape;31;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2" name="Google Shape;3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5" name="Google Shape;35;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0" name="Google Shape;4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rgbClr val="D9D9D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144200" y="4682925"/>
            <a:ext cx="2225100" cy="2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80000"/>
                </a:solidFill>
                <a:latin typeface="Open Sans"/>
                <a:ea typeface="Open Sans"/>
                <a:cs typeface="Open Sans"/>
                <a:sym typeface="Open Sans"/>
              </a:rPr>
              <a:t>www.census2020nj.org</a:t>
            </a:r>
            <a:endParaRPr sz="1200">
              <a:solidFill>
                <a:srgbClr val="980000"/>
              </a:solidFill>
              <a:latin typeface="Open Sans"/>
              <a:ea typeface="Open Sans"/>
              <a:cs typeface="Open Sans"/>
              <a:sym typeface="Open Sans"/>
            </a:endParaRPr>
          </a:p>
        </p:txBody>
      </p:sp>
      <p:pic>
        <p:nvPicPr>
          <p:cNvPr id="10" name="Google Shape;10;p1"/>
          <p:cNvPicPr preferRelativeResize="0"/>
          <p:nvPr/>
        </p:nvPicPr>
        <p:blipFill>
          <a:blip r:embed="rId13">
            <a:alphaModFix/>
          </a:blip>
          <a:stretch>
            <a:fillRect/>
          </a:stretch>
        </p:blipFill>
        <p:spPr>
          <a:xfrm>
            <a:off x="7939250" y="4358025"/>
            <a:ext cx="746100" cy="608999"/>
          </a:xfrm>
          <a:prstGeom prst="rect">
            <a:avLst/>
          </a:prstGeom>
          <a:noFill/>
          <a:ln w="9525" cap="flat" cmpd="sng">
            <a:solidFill>
              <a:srgbClr val="000000"/>
            </a:solidFill>
            <a:prstDash val="solid"/>
            <a:round/>
            <a:headEnd type="none" w="sm" len="sm"/>
            <a:tailEnd type="none" w="sm" len="sm"/>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ensus.gov/roa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s://www.census.gov/schools/" TargetMode="External"/><Relationship Id="rId3" Type="http://schemas.openxmlformats.org/officeDocument/2006/relationships/hyperlink" Target="http://www.census2020nj.org" TargetMode="External"/><Relationship Id="rId7" Type="http://schemas.openxmlformats.org/officeDocument/2006/relationships/hyperlink" Target="https://2020census.gov/en/partners/outreach-materials.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2020census.gov/en/jobs.html" TargetMode="External"/><Relationship Id="rId5" Type="http://schemas.openxmlformats.org/officeDocument/2006/relationships/hyperlink" Target="http://www.census.gov/roam" TargetMode="External"/><Relationship Id="rId4" Type="http://schemas.openxmlformats.org/officeDocument/2006/relationships/hyperlink" Target="http://www.censushardtocountmaps2020.u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pchen@acnj.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mailto:avega@acnj.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ensushardtocountmaps2020.u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1056625" y="130188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New Jersey Counts 2020</a:t>
            </a:r>
            <a:endParaRPr/>
          </a:p>
        </p:txBody>
      </p:sp>
      <p:pic>
        <p:nvPicPr>
          <p:cNvPr id="70" name="Google Shape;70;p13"/>
          <p:cNvPicPr preferRelativeResize="0"/>
          <p:nvPr/>
        </p:nvPicPr>
        <p:blipFill>
          <a:blip r:embed="rId3">
            <a:alphaModFix/>
          </a:blip>
          <a:stretch>
            <a:fillRect/>
          </a:stretch>
        </p:blipFill>
        <p:spPr>
          <a:xfrm>
            <a:off x="2499200" y="2324297"/>
            <a:ext cx="1504625" cy="1504625"/>
          </a:xfrm>
          <a:prstGeom prst="rect">
            <a:avLst/>
          </a:prstGeom>
          <a:noFill/>
          <a:ln w="76200" cap="flat" cmpd="sng">
            <a:solidFill>
              <a:schemeClr val="accent1"/>
            </a:solidFill>
            <a:prstDash val="solid"/>
            <a:round/>
            <a:headEnd type="none" w="sm" len="sm"/>
            <a:tailEnd type="none" w="sm" len="sm"/>
          </a:ln>
        </p:spPr>
      </p:pic>
      <p:pic>
        <p:nvPicPr>
          <p:cNvPr id="71" name="Google Shape;71;p13"/>
          <p:cNvPicPr preferRelativeResize="0"/>
          <p:nvPr/>
        </p:nvPicPr>
        <p:blipFill>
          <a:blip r:embed="rId4">
            <a:alphaModFix/>
          </a:blip>
          <a:stretch>
            <a:fillRect/>
          </a:stretch>
        </p:blipFill>
        <p:spPr>
          <a:xfrm>
            <a:off x="4485450" y="2371825"/>
            <a:ext cx="1726900" cy="1409576"/>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1404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Census Operations Timeline</a:t>
            </a:r>
            <a:endParaRPr/>
          </a:p>
        </p:txBody>
      </p:sp>
      <p:grpSp>
        <p:nvGrpSpPr>
          <p:cNvPr id="137" name="Google Shape;137;p22"/>
          <p:cNvGrpSpPr/>
          <p:nvPr/>
        </p:nvGrpSpPr>
        <p:grpSpPr>
          <a:xfrm>
            <a:off x="0" y="1189989"/>
            <a:ext cx="2214600" cy="3217636"/>
            <a:chOff x="0" y="1189989"/>
            <a:chExt cx="2214600" cy="3217636"/>
          </a:xfrm>
        </p:grpSpPr>
        <p:sp>
          <p:nvSpPr>
            <p:cNvPr id="138" name="Google Shape;138;p22"/>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March 2020</a:t>
              </a:r>
              <a:endParaRPr>
                <a:solidFill>
                  <a:srgbClr val="FFFFFF"/>
                </a:solidFill>
                <a:latin typeface="Roboto"/>
                <a:ea typeface="Roboto"/>
                <a:cs typeface="Roboto"/>
                <a:sym typeface="Roboto"/>
              </a:endParaRPr>
            </a:p>
          </p:txBody>
        </p:sp>
        <p:sp>
          <p:nvSpPr>
            <p:cNvPr id="139" name="Google Shape;139;p22"/>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Open Sans"/>
                  <a:ea typeface="Open Sans"/>
                  <a:cs typeface="Open Sans"/>
                  <a:sym typeface="Open Sans"/>
                </a:rPr>
                <a:t>Invitations will be sent to households with instructions on how to </a:t>
              </a:r>
              <a:r>
                <a:rPr lang="en" sz="1100" b="1">
                  <a:latin typeface="Open Sans"/>
                  <a:ea typeface="Open Sans"/>
                  <a:cs typeface="Open Sans"/>
                  <a:sym typeface="Open Sans"/>
                </a:rPr>
                <a:t>complete the questionnaire online or over the phone.</a:t>
              </a:r>
              <a:endParaRPr sz="1100" b="1">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grpSp>
        <p:nvGrpSpPr>
          <p:cNvPr id="140" name="Google Shape;140;p22"/>
          <p:cNvGrpSpPr/>
          <p:nvPr/>
        </p:nvGrpSpPr>
        <p:grpSpPr>
          <a:xfrm>
            <a:off x="1838325" y="1189775"/>
            <a:ext cx="2064000" cy="3217850"/>
            <a:chOff x="1838325" y="1189775"/>
            <a:chExt cx="2064000" cy="3217850"/>
          </a:xfrm>
        </p:grpSpPr>
        <p:sp>
          <p:nvSpPr>
            <p:cNvPr id="141" name="Google Shape;141;p22"/>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April 2020</a:t>
              </a:r>
              <a:endParaRPr>
                <a:solidFill>
                  <a:srgbClr val="FFFFFF"/>
                </a:solidFill>
                <a:latin typeface="Roboto"/>
                <a:ea typeface="Roboto"/>
                <a:cs typeface="Roboto"/>
                <a:sym typeface="Roboto"/>
              </a:endParaRPr>
            </a:p>
          </p:txBody>
        </p:sp>
        <p:sp>
          <p:nvSpPr>
            <p:cNvPr id="142" name="Google Shape;142;p22"/>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Open Sans"/>
                  <a:ea typeface="Open Sans"/>
                  <a:cs typeface="Open Sans"/>
                  <a:sym typeface="Open Sans"/>
                </a:rPr>
                <a:t>April 1st, 2020 </a:t>
              </a:r>
              <a:r>
                <a:rPr lang="en" sz="1100">
                  <a:latin typeface="Open Sans"/>
                  <a:ea typeface="Open Sans"/>
                  <a:cs typeface="Open Sans"/>
                  <a:sym typeface="Open Sans"/>
                </a:rPr>
                <a:t>is Census Day.  Households should complete their questionnaires by the end of this month.</a:t>
              </a:r>
              <a:endParaRPr sz="1100">
                <a:latin typeface="Open Sans"/>
                <a:ea typeface="Open Sans"/>
                <a:cs typeface="Open Sans"/>
                <a:sym typeface="Open Sans"/>
              </a:endParaRPr>
            </a:p>
          </p:txBody>
        </p:sp>
      </p:grpSp>
      <p:grpSp>
        <p:nvGrpSpPr>
          <p:cNvPr id="143" name="Google Shape;143;p22"/>
          <p:cNvGrpSpPr/>
          <p:nvPr/>
        </p:nvGrpSpPr>
        <p:grpSpPr>
          <a:xfrm>
            <a:off x="3516750" y="1189775"/>
            <a:ext cx="2064000" cy="3217850"/>
            <a:chOff x="3516750" y="1189775"/>
            <a:chExt cx="2064000" cy="3217850"/>
          </a:xfrm>
        </p:grpSpPr>
        <p:sp>
          <p:nvSpPr>
            <p:cNvPr id="144" name="Google Shape;144;p22"/>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May 2020</a:t>
              </a:r>
              <a:endParaRPr>
                <a:solidFill>
                  <a:srgbClr val="FFFFFF"/>
                </a:solidFill>
                <a:latin typeface="Roboto"/>
                <a:ea typeface="Roboto"/>
                <a:cs typeface="Roboto"/>
                <a:sym typeface="Roboto"/>
              </a:endParaRPr>
            </a:p>
          </p:txBody>
        </p:sp>
        <p:sp>
          <p:nvSpPr>
            <p:cNvPr id="145" name="Google Shape;145;p22"/>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Open Sans"/>
                  <a:ea typeface="Open Sans"/>
                  <a:cs typeface="Open Sans"/>
                  <a:sym typeface="Open Sans"/>
                </a:rPr>
                <a:t>The Census Bureau begins visiting homes </a:t>
              </a:r>
              <a:r>
                <a:rPr lang="en" sz="1100" b="1">
                  <a:latin typeface="Open Sans"/>
                  <a:ea typeface="Open Sans"/>
                  <a:cs typeface="Open Sans"/>
                  <a:sym typeface="Open Sans"/>
                </a:rPr>
                <a:t>in person</a:t>
              </a:r>
              <a:r>
                <a:rPr lang="en" sz="1100">
                  <a:latin typeface="Open Sans"/>
                  <a:ea typeface="Open Sans"/>
                  <a:cs typeface="Open Sans"/>
                  <a:sym typeface="Open Sans"/>
                </a:rPr>
                <a:t> that haven’t responded online, over the phone or by mail.</a:t>
              </a:r>
              <a:endParaRPr sz="1100">
                <a:latin typeface="Open Sans"/>
                <a:ea typeface="Open Sans"/>
                <a:cs typeface="Open Sans"/>
                <a:sym typeface="Open Sans"/>
              </a:endParaRPr>
            </a:p>
          </p:txBody>
        </p:sp>
      </p:grpSp>
      <p:grpSp>
        <p:nvGrpSpPr>
          <p:cNvPr id="146" name="Google Shape;146;p22"/>
          <p:cNvGrpSpPr/>
          <p:nvPr/>
        </p:nvGrpSpPr>
        <p:grpSpPr>
          <a:xfrm>
            <a:off x="6874025" y="1189775"/>
            <a:ext cx="2064000" cy="3217850"/>
            <a:chOff x="6874025" y="1189775"/>
            <a:chExt cx="2064000" cy="3217850"/>
          </a:xfrm>
        </p:grpSpPr>
        <p:sp>
          <p:nvSpPr>
            <p:cNvPr id="147" name="Google Shape;147;p22"/>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July 2020</a:t>
              </a:r>
              <a:endParaRPr>
                <a:solidFill>
                  <a:srgbClr val="FFFFFF"/>
                </a:solidFill>
                <a:latin typeface="Roboto"/>
                <a:ea typeface="Roboto"/>
                <a:cs typeface="Roboto"/>
                <a:sym typeface="Roboto"/>
              </a:endParaRPr>
            </a:p>
          </p:txBody>
        </p:sp>
        <p:sp>
          <p:nvSpPr>
            <p:cNvPr id="148" name="Google Shape;148;p22"/>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Open Sans"/>
                  <a:ea typeface="Open Sans"/>
                  <a:cs typeface="Open Sans"/>
                  <a:sym typeface="Open Sans"/>
                </a:rPr>
                <a:t>July 31, 2020</a:t>
              </a:r>
              <a:r>
                <a:rPr lang="en" sz="1100">
                  <a:latin typeface="Open Sans"/>
                  <a:ea typeface="Open Sans"/>
                  <a:cs typeface="Open Sans"/>
                  <a:sym typeface="Open Sans"/>
                </a:rPr>
                <a:t> concludes Census field operations.</a:t>
              </a:r>
              <a:endParaRPr sz="1100">
                <a:latin typeface="Open Sans"/>
                <a:ea typeface="Open Sans"/>
                <a:cs typeface="Open Sans"/>
                <a:sym typeface="Open Sans"/>
              </a:endParaRPr>
            </a:p>
          </p:txBody>
        </p:sp>
      </p:grpSp>
      <p:grpSp>
        <p:nvGrpSpPr>
          <p:cNvPr id="149" name="Google Shape;149;p22"/>
          <p:cNvGrpSpPr/>
          <p:nvPr/>
        </p:nvGrpSpPr>
        <p:grpSpPr>
          <a:xfrm>
            <a:off x="5195350" y="1189775"/>
            <a:ext cx="2064000" cy="3217850"/>
            <a:chOff x="5195350" y="1189775"/>
            <a:chExt cx="2064000" cy="3217850"/>
          </a:xfrm>
        </p:grpSpPr>
        <p:sp>
          <p:nvSpPr>
            <p:cNvPr id="150" name="Google Shape;150;p22"/>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June 2020</a:t>
              </a:r>
              <a:endParaRPr>
                <a:solidFill>
                  <a:srgbClr val="FFFFFF"/>
                </a:solidFill>
                <a:latin typeface="Roboto"/>
                <a:ea typeface="Roboto"/>
                <a:cs typeface="Roboto"/>
                <a:sym typeface="Roboto"/>
              </a:endParaRPr>
            </a:p>
          </p:txBody>
        </p:sp>
        <p:sp>
          <p:nvSpPr>
            <p:cNvPr id="151" name="Google Shape;151;p22"/>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Open Sans"/>
                  <a:ea typeface="Open Sans"/>
                  <a:cs typeface="Open Sans"/>
                  <a:sym typeface="Open Sans"/>
                </a:rPr>
                <a:t>The Census Bureau </a:t>
              </a:r>
              <a:r>
                <a:rPr lang="en" sz="1100" b="1">
                  <a:latin typeface="Open Sans"/>
                  <a:ea typeface="Open Sans"/>
                  <a:cs typeface="Open Sans"/>
                  <a:sym typeface="Open Sans"/>
                </a:rPr>
                <a:t>continues to visit </a:t>
              </a:r>
              <a:r>
                <a:rPr lang="en" sz="1100">
                  <a:latin typeface="Open Sans"/>
                  <a:ea typeface="Open Sans"/>
                  <a:cs typeface="Open Sans"/>
                  <a:sym typeface="Open Sans"/>
                </a:rPr>
                <a:t>homes who haven’t responded.</a:t>
              </a:r>
              <a:endParaRPr sz="1100">
                <a:latin typeface="Open Sans"/>
                <a:ea typeface="Open Sans"/>
                <a:cs typeface="Open Sans"/>
                <a:sym typeface="Open Sans"/>
              </a:endParaRPr>
            </a:p>
          </p:txBody>
        </p:sp>
      </p:grpSp>
      <p:sp>
        <p:nvSpPr>
          <p:cNvPr id="152" name="Google Shape;152;p22"/>
          <p:cNvSpPr/>
          <p:nvPr/>
        </p:nvSpPr>
        <p:spPr>
          <a:xfrm rot="-5400000">
            <a:off x="1637000" y="2369959"/>
            <a:ext cx="609000" cy="2884800"/>
          </a:xfrm>
          <a:prstGeom prst="leftBrace">
            <a:avLst>
              <a:gd name="adj1" fmla="val 8333"/>
              <a:gd name="adj2" fmla="val 50000"/>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p:nvPr/>
        </p:nvSpPr>
        <p:spPr>
          <a:xfrm>
            <a:off x="378150" y="4083887"/>
            <a:ext cx="31386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Open Sans"/>
                <a:ea typeface="Open Sans"/>
                <a:cs typeface="Open Sans"/>
                <a:sym typeface="Open Sans"/>
              </a:rPr>
              <a:t>This period is known as </a:t>
            </a:r>
            <a:r>
              <a:rPr lang="en" sz="1800" b="1" dirty="0">
                <a:solidFill>
                  <a:schemeClr val="accent1"/>
                </a:solidFill>
                <a:latin typeface="Open Sans"/>
                <a:ea typeface="Open Sans"/>
                <a:cs typeface="Open Sans"/>
                <a:sym typeface="Open Sans"/>
              </a:rPr>
              <a:t>self-response.</a:t>
            </a:r>
            <a:endParaRPr sz="1800" b="1" dirty="0">
              <a:solidFill>
                <a:schemeClr val="accent1"/>
              </a:solidFill>
              <a:latin typeface="Open Sans"/>
              <a:ea typeface="Open Sans"/>
              <a:cs typeface="Open Sans"/>
              <a:sym typeface="Open Sans"/>
            </a:endParaRPr>
          </a:p>
        </p:txBody>
      </p:sp>
      <p:sp>
        <p:nvSpPr>
          <p:cNvPr id="154" name="Google Shape;154;p22"/>
          <p:cNvSpPr txBox="1"/>
          <p:nvPr/>
        </p:nvSpPr>
        <p:spPr>
          <a:xfrm>
            <a:off x="5341158" y="2943235"/>
            <a:ext cx="3709500" cy="1429984"/>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a:latin typeface="Open Sans"/>
                <a:ea typeface="Open Sans"/>
                <a:cs typeface="Open Sans"/>
                <a:sym typeface="Open Sans"/>
              </a:rPr>
              <a:t>Encourage households to respond </a:t>
            </a:r>
            <a:r>
              <a:rPr lang="en" sz="1700" b="1" dirty="0">
                <a:solidFill>
                  <a:schemeClr val="accent2"/>
                </a:solidFill>
                <a:latin typeface="Open Sans"/>
                <a:ea typeface="Open Sans"/>
                <a:cs typeface="Open Sans"/>
                <a:sym typeface="Open Sans"/>
              </a:rPr>
              <a:t>before the end of</a:t>
            </a:r>
            <a:r>
              <a:rPr lang="en" sz="1700" dirty="0">
                <a:latin typeface="Open Sans"/>
                <a:ea typeface="Open Sans"/>
                <a:cs typeface="Open Sans"/>
                <a:sym typeface="Open Sans"/>
              </a:rPr>
              <a:t> </a:t>
            </a:r>
            <a:r>
              <a:rPr lang="en" sz="1700" b="1" dirty="0">
                <a:solidFill>
                  <a:schemeClr val="accent2"/>
                </a:solidFill>
                <a:latin typeface="Open Sans"/>
                <a:ea typeface="Open Sans"/>
                <a:cs typeface="Open Sans"/>
                <a:sym typeface="Open Sans"/>
              </a:rPr>
              <a:t>April 2020 </a:t>
            </a:r>
            <a:r>
              <a:rPr lang="en" sz="1700" dirty="0">
                <a:latin typeface="Open Sans"/>
                <a:ea typeface="Open Sans"/>
                <a:cs typeface="Open Sans"/>
                <a:sym typeface="Open Sans"/>
              </a:rPr>
              <a:t>to lessen the chances of a Census worker following up in person.</a:t>
            </a:r>
            <a:endParaRPr sz="1700" dirty="0">
              <a:latin typeface="Open Sans"/>
              <a:ea typeface="Open Sans"/>
              <a:cs typeface="Open Sans"/>
              <a:sym typeface="Open Sans"/>
            </a:endParaRPr>
          </a:p>
          <a:p>
            <a:pPr marL="0" lvl="0" indent="0" algn="l" rtl="0">
              <a:spcBef>
                <a:spcPts val="0"/>
              </a:spcBef>
              <a:spcAft>
                <a:spcPts val="0"/>
              </a:spcAft>
              <a:buNone/>
            </a:pPr>
            <a:endParaRPr sz="1700" dirty="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Door to Door Census Enumerators</a:t>
            </a:r>
            <a:endParaRPr/>
          </a:p>
        </p:txBody>
      </p:sp>
      <p:sp>
        <p:nvSpPr>
          <p:cNvPr id="160" name="Google Shape;160;p23"/>
          <p:cNvSpPr txBox="1">
            <a:spLocks noGrp="1"/>
          </p:cNvSpPr>
          <p:nvPr>
            <p:ph type="body" idx="1"/>
          </p:nvPr>
        </p:nvSpPr>
        <p:spPr>
          <a:xfrm>
            <a:off x="311700" y="1266175"/>
            <a:ext cx="8258400" cy="9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0000"/>
                </a:solidFill>
              </a:rPr>
              <a:t>Beginning in May,</a:t>
            </a:r>
            <a:r>
              <a:rPr lang="en" sz="1800" dirty="0">
                <a:solidFill>
                  <a:srgbClr val="000000"/>
                </a:solidFill>
              </a:rPr>
              <a:t> Census takers might be in your neighborhoods in order to follow up with households that have not responded.</a:t>
            </a:r>
            <a:endParaRPr sz="1800" dirty="0">
              <a:solidFill>
                <a:srgbClr val="000000"/>
              </a:solidFill>
            </a:endParaRPr>
          </a:p>
          <a:p>
            <a:pPr marL="457200" lvl="0" indent="0" algn="l" rtl="0">
              <a:spcBef>
                <a:spcPts val="1600"/>
              </a:spcBef>
              <a:spcAft>
                <a:spcPts val="1600"/>
              </a:spcAft>
              <a:buNone/>
            </a:pPr>
            <a:endParaRPr sz="1800" dirty="0">
              <a:solidFill>
                <a:srgbClr val="000000"/>
              </a:solidFill>
            </a:endParaRPr>
          </a:p>
        </p:txBody>
      </p:sp>
      <p:sp>
        <p:nvSpPr>
          <p:cNvPr id="161" name="Google Shape;161;p23"/>
          <p:cNvSpPr txBox="1">
            <a:spLocks noGrp="1"/>
          </p:cNvSpPr>
          <p:nvPr>
            <p:ph type="body" idx="2"/>
          </p:nvPr>
        </p:nvSpPr>
        <p:spPr>
          <a:xfrm>
            <a:off x="339300" y="2271505"/>
            <a:ext cx="8465400" cy="20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0000"/>
                </a:solidFill>
              </a:rPr>
              <a:t>How can you recognize a Census worker?</a:t>
            </a:r>
            <a:endParaRPr sz="1800" b="1" dirty="0">
              <a:solidFill>
                <a:srgbClr val="000000"/>
              </a:solidFill>
            </a:endParaRPr>
          </a:p>
          <a:p>
            <a:pPr marL="457200" lvl="0" indent="-342900" algn="l" rtl="0">
              <a:spcBef>
                <a:spcPts val="1600"/>
              </a:spcBef>
              <a:spcAft>
                <a:spcPts val="0"/>
              </a:spcAft>
              <a:buClr>
                <a:srgbClr val="000000"/>
              </a:buClr>
              <a:buSzPts val="1800"/>
              <a:buChar char="●"/>
            </a:pPr>
            <a:r>
              <a:rPr lang="en" sz="1800" b="1" dirty="0">
                <a:solidFill>
                  <a:schemeClr val="accent2"/>
                </a:solidFill>
              </a:rPr>
              <a:t>Census workers will wear a photo ID with</a:t>
            </a:r>
            <a:r>
              <a:rPr lang="en" sz="1800" dirty="0">
                <a:solidFill>
                  <a:srgbClr val="000000"/>
                </a:solidFill>
              </a:rPr>
              <a:t>:</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a U.S. Dept. of Commerce watermark</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an expiration date.</a:t>
            </a:r>
            <a:endParaRPr sz="1800" dirty="0">
              <a:solidFill>
                <a:srgbClr val="000000"/>
              </a:solidFill>
            </a:endParaRPr>
          </a:p>
          <a:p>
            <a:pPr marL="457200" lvl="0" indent="-342900" algn="l" rtl="0">
              <a:spcBef>
                <a:spcPts val="0"/>
              </a:spcBef>
              <a:spcAft>
                <a:spcPts val="0"/>
              </a:spcAft>
              <a:buClr>
                <a:srgbClr val="000000"/>
              </a:buClr>
              <a:buSzPts val="1800"/>
              <a:buChar char="●"/>
            </a:pPr>
            <a:r>
              <a:rPr lang="en" sz="1800" dirty="0">
                <a:solidFill>
                  <a:srgbClr val="000000"/>
                </a:solidFill>
              </a:rPr>
              <a:t>If you are ever unsure, contact the Census Bureau </a:t>
            </a:r>
            <a:r>
              <a:rPr lang="en" sz="1800" dirty="0" smtClean="0">
                <a:solidFill>
                  <a:srgbClr val="000000"/>
                </a:solidFill>
              </a:rPr>
              <a:t>at </a:t>
            </a:r>
            <a:r>
              <a:rPr lang="en" sz="1800" b="1" dirty="0" smtClean="0">
                <a:solidFill>
                  <a:schemeClr val="accent1"/>
                </a:solidFill>
              </a:rPr>
              <a:t>800-923-8282</a:t>
            </a:r>
            <a:r>
              <a:rPr lang="en" sz="1800" dirty="0" smtClean="0">
                <a:solidFill>
                  <a:srgbClr val="000000"/>
                </a:solidFill>
              </a:rPr>
              <a:t>.</a:t>
            </a:r>
            <a:endParaRPr sz="1800" dirty="0">
              <a:solidFill>
                <a:srgbClr val="000000"/>
              </a:solidFill>
            </a:endParaRPr>
          </a:p>
          <a:p>
            <a:pPr marL="0" lvl="0" indent="0" algn="l" rtl="0">
              <a:spcBef>
                <a:spcPts val="1600"/>
              </a:spcBef>
              <a:spcAft>
                <a:spcPts val="1600"/>
              </a:spcAft>
              <a:buNone/>
            </a:pP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Will The Census Ask?</a:t>
            </a:r>
            <a:endParaRPr/>
          </a:p>
        </p:txBody>
      </p:sp>
      <p:sp>
        <p:nvSpPr>
          <p:cNvPr id="167" name="Google Shape;167;p24"/>
          <p:cNvSpPr txBox="1">
            <a:spLocks noGrp="1"/>
          </p:cNvSpPr>
          <p:nvPr>
            <p:ph type="body" idx="1"/>
          </p:nvPr>
        </p:nvSpPr>
        <p:spPr>
          <a:xfrm>
            <a:off x="311700" y="1184950"/>
            <a:ext cx="8520600" cy="3384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400">
                <a:solidFill>
                  <a:srgbClr val="000000"/>
                </a:solidFill>
              </a:rPr>
              <a:t>Filling out the 2020 Census will be fast and easy!</a:t>
            </a:r>
            <a:endParaRPr/>
          </a:p>
          <a:p>
            <a:pPr marL="457200" lvl="0" indent="-342900" algn="l" rtl="0">
              <a:spcBef>
                <a:spcPts val="1600"/>
              </a:spcBef>
              <a:spcAft>
                <a:spcPts val="0"/>
              </a:spcAft>
              <a:buClr>
                <a:srgbClr val="000000"/>
              </a:buClr>
              <a:buSzPts val="1800"/>
              <a:buChar char="●"/>
            </a:pPr>
            <a:r>
              <a:rPr lang="en">
                <a:solidFill>
                  <a:srgbClr val="000000"/>
                </a:solidFill>
              </a:rPr>
              <a:t>The survey will take about </a:t>
            </a:r>
            <a:r>
              <a:rPr lang="en" b="1">
                <a:solidFill>
                  <a:srgbClr val="38761D"/>
                </a:solidFill>
              </a:rPr>
              <a:t>10 minutes</a:t>
            </a:r>
            <a:r>
              <a:rPr lang="en">
                <a:solidFill>
                  <a:srgbClr val="000000"/>
                </a:solidFill>
              </a:rPr>
              <a:t> to complete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Will collect basic information about you and your household:</a:t>
            </a:r>
            <a:endParaRPr>
              <a:solidFill>
                <a:srgbClr val="000000"/>
              </a:solidFill>
            </a:endParaRPr>
          </a:p>
          <a:p>
            <a:pPr marL="914400" lvl="0" indent="0" algn="l" rtl="0">
              <a:spcBef>
                <a:spcPts val="1600"/>
              </a:spcBef>
              <a:spcAft>
                <a:spcPts val="1600"/>
              </a:spcAft>
              <a:buNone/>
            </a:pPr>
            <a:endParaRPr>
              <a:solidFill>
                <a:srgbClr val="000000"/>
              </a:solidFill>
            </a:endParaRPr>
          </a:p>
        </p:txBody>
      </p:sp>
      <p:sp>
        <p:nvSpPr>
          <p:cNvPr id="168" name="Google Shape;168;p24"/>
          <p:cNvSpPr txBox="1"/>
          <p:nvPr/>
        </p:nvSpPr>
        <p:spPr>
          <a:xfrm>
            <a:off x="804350" y="2665950"/>
            <a:ext cx="3248400" cy="16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For </a:t>
            </a:r>
            <a:r>
              <a:rPr lang="en" sz="1800" u="sng">
                <a:latin typeface="Calibri"/>
                <a:ea typeface="Calibri"/>
                <a:cs typeface="Calibri"/>
                <a:sym typeface="Calibri"/>
              </a:rPr>
              <a:t>each</a:t>
            </a:r>
            <a:r>
              <a:rPr lang="en" sz="1800">
                <a:latin typeface="Calibri"/>
                <a:ea typeface="Calibri"/>
                <a:cs typeface="Calibri"/>
                <a:sym typeface="Calibri"/>
              </a:rPr>
              <a:t> household member:</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Name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Age/Date of birth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Gender</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Racial/ethnic background</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Relationship to head of household</a:t>
            </a:r>
            <a:endParaRPr sz="1800">
              <a:latin typeface="Calibri"/>
              <a:ea typeface="Calibri"/>
              <a:cs typeface="Calibri"/>
              <a:sym typeface="Calibri"/>
            </a:endParaRPr>
          </a:p>
        </p:txBody>
      </p:sp>
      <p:sp>
        <p:nvSpPr>
          <p:cNvPr id="169" name="Google Shape;169;p24"/>
          <p:cNvSpPr txBox="1"/>
          <p:nvPr/>
        </p:nvSpPr>
        <p:spPr>
          <a:xfrm>
            <a:off x="4572000" y="2717750"/>
            <a:ext cx="3248400" cy="20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Other questions: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Owner/Renter questions</a:t>
            </a: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WON’T the Census ask?</a:t>
            </a:r>
            <a:endParaRPr/>
          </a:p>
        </p:txBody>
      </p:sp>
      <p:sp>
        <p:nvSpPr>
          <p:cNvPr id="175" name="Google Shape;175;p25"/>
          <p:cNvSpPr txBox="1">
            <a:spLocks noGrp="1"/>
          </p:cNvSpPr>
          <p:nvPr>
            <p:ph type="body" idx="1"/>
          </p:nvPr>
        </p:nvSpPr>
        <p:spPr>
          <a:xfrm>
            <a:off x="311700" y="125567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U.S. Census Bureau will </a:t>
            </a:r>
            <a:r>
              <a:rPr lang="en" sz="2400" b="1">
                <a:solidFill>
                  <a:srgbClr val="000000"/>
                </a:solidFill>
              </a:rPr>
              <a:t>NEVER</a:t>
            </a:r>
            <a:r>
              <a:rPr lang="en" sz="2400">
                <a:solidFill>
                  <a:srgbClr val="000000"/>
                </a:solidFill>
              </a:rPr>
              <a:t> ask for your:</a:t>
            </a:r>
            <a:endParaRPr sz="24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Social security number</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Money</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Donations</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Bank and credit card information </a:t>
            </a:r>
            <a:endParaRPr sz="2000">
              <a:solidFill>
                <a:srgbClr val="000000"/>
              </a:solidFill>
            </a:endParaRPr>
          </a:p>
          <a:p>
            <a:pPr marL="457200" lvl="0" indent="0" algn="l" rtl="0">
              <a:spcBef>
                <a:spcPts val="1600"/>
              </a:spcBef>
              <a:spcAft>
                <a:spcPts val="1600"/>
              </a:spcAft>
              <a:buNone/>
            </a:pPr>
            <a:endParaRPr sz="2400" b="1">
              <a:solidFill>
                <a:srgbClr val="FF0000"/>
              </a:solidFill>
            </a:endParaRPr>
          </a:p>
        </p:txBody>
      </p:sp>
      <p:sp>
        <p:nvSpPr>
          <p:cNvPr id="176" name="Google Shape;176;p25"/>
          <p:cNvSpPr txBox="1"/>
          <p:nvPr/>
        </p:nvSpPr>
        <p:spPr>
          <a:xfrm>
            <a:off x="311700" y="3248450"/>
            <a:ext cx="7531200" cy="13098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FF0000"/>
                </a:solidFill>
                <a:latin typeface="Open Sans"/>
                <a:ea typeface="Open Sans"/>
                <a:cs typeface="Open Sans"/>
                <a:sym typeface="Open Sans"/>
              </a:rPr>
              <a:t>Beware of Scams!</a:t>
            </a:r>
            <a:endParaRPr sz="1800" dirty="0">
              <a:latin typeface="Open Sans"/>
              <a:ea typeface="Open Sans"/>
              <a:cs typeface="Open Sans"/>
              <a:sym typeface="Open Sans"/>
            </a:endParaRPr>
          </a:p>
          <a:p>
            <a:pPr marL="0" lvl="0" indent="0" algn="l" rtl="0">
              <a:spcBef>
                <a:spcPts val="1600"/>
              </a:spcBef>
              <a:spcAft>
                <a:spcPts val="0"/>
              </a:spcAft>
              <a:buNone/>
            </a:pPr>
            <a:r>
              <a:rPr lang="en" sz="1800" dirty="0">
                <a:latin typeface="Open Sans"/>
                <a:ea typeface="Open Sans"/>
                <a:cs typeface="Open Sans"/>
                <a:sym typeface="Open Sans"/>
              </a:rPr>
              <a:t>If you suspect a scam, contact </a:t>
            </a:r>
            <a:r>
              <a:rPr lang="en" sz="1800" dirty="0" smtClean="0">
                <a:latin typeface="Open Sans"/>
                <a:ea typeface="Open Sans"/>
                <a:cs typeface="Open Sans"/>
                <a:sym typeface="Open Sans"/>
              </a:rPr>
              <a:t>the Census Bureau.  They can </a:t>
            </a:r>
            <a:r>
              <a:rPr lang="en" sz="1800" dirty="0">
                <a:latin typeface="Open Sans"/>
                <a:ea typeface="Open Sans"/>
                <a:cs typeface="Open Sans"/>
                <a:sym typeface="Open Sans"/>
              </a:rPr>
              <a:t>be reached at:</a:t>
            </a:r>
            <a:r>
              <a:rPr lang="en" sz="1800" b="1" dirty="0">
                <a:solidFill>
                  <a:schemeClr val="accent1"/>
                </a:solidFill>
                <a:latin typeface="Open Sans"/>
                <a:ea typeface="Open Sans"/>
                <a:cs typeface="Open Sans"/>
                <a:sym typeface="Open Sans"/>
              </a:rPr>
              <a:t> </a:t>
            </a:r>
            <a:r>
              <a:rPr lang="en" sz="1800" b="1" dirty="0" smtClean="0">
                <a:solidFill>
                  <a:schemeClr val="accent1"/>
                </a:solidFill>
                <a:latin typeface="Open Sans"/>
                <a:ea typeface="Open Sans"/>
                <a:cs typeface="Open Sans"/>
                <a:sym typeface="Open Sans"/>
              </a:rPr>
              <a:t>800-923-8282.</a:t>
            </a:r>
            <a:endParaRPr sz="1800" b="1" dirty="0">
              <a:solidFill>
                <a:schemeClr val="accen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Language Support</a:t>
            </a:r>
            <a:endParaRPr/>
          </a:p>
        </p:txBody>
      </p:sp>
      <p:sp>
        <p:nvSpPr>
          <p:cNvPr id="182" name="Google Shape;182;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In addition to English, people can respond to the Census online or by phone in 12 different languages: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Spanish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Chinese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Vietnamese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Korean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Russian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Arabic</a:t>
            </a:r>
            <a:endParaRPr>
              <a:solidFill>
                <a:srgbClr val="000000"/>
              </a:solidFill>
            </a:endParaRPr>
          </a:p>
          <a:p>
            <a:pPr marL="0" lvl="0" indent="0" algn="l" rtl="0">
              <a:spcBef>
                <a:spcPts val="1600"/>
              </a:spcBef>
              <a:spcAft>
                <a:spcPts val="1600"/>
              </a:spcAft>
              <a:buNone/>
            </a:pPr>
            <a:r>
              <a:rPr lang="en">
                <a:solidFill>
                  <a:srgbClr val="000000"/>
                </a:solidFill>
              </a:rPr>
              <a:t>The paper form will be available in English and Spanish.</a:t>
            </a:r>
            <a:endParaRPr>
              <a:solidFill>
                <a:srgbClr val="000000"/>
              </a:solidFill>
            </a:endParaRPr>
          </a:p>
        </p:txBody>
      </p:sp>
      <p:sp>
        <p:nvSpPr>
          <p:cNvPr id="183" name="Google Shape;183;p26"/>
          <p:cNvSpPr txBox="1">
            <a:spLocks noGrp="1"/>
          </p:cNvSpPr>
          <p:nvPr>
            <p:ph type="body" idx="1"/>
          </p:nvPr>
        </p:nvSpPr>
        <p:spPr>
          <a:xfrm>
            <a:off x="2810250" y="1542475"/>
            <a:ext cx="3523500" cy="275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Clr>
                <a:srgbClr val="000000"/>
              </a:buClr>
              <a:buSzPts val="1800"/>
              <a:buChar char="●"/>
            </a:pPr>
            <a:r>
              <a:rPr lang="en">
                <a:solidFill>
                  <a:srgbClr val="000000"/>
                </a:solidFill>
              </a:rPr>
              <a:t>Tagalog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Polish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French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Haitian Creole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Portuguese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Japanese</a:t>
            </a:r>
            <a:endParaRPr>
              <a:solidFill>
                <a:srgbClr val="000000"/>
              </a:solidFill>
            </a:endParaRPr>
          </a:p>
        </p:txBody>
      </p:sp>
      <p:sp>
        <p:nvSpPr>
          <p:cNvPr id="184" name="Google Shape;184;p26"/>
          <p:cNvSpPr txBox="1"/>
          <p:nvPr/>
        </p:nvSpPr>
        <p:spPr>
          <a:xfrm>
            <a:off x="5146850" y="360400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3186258" y="1000897"/>
            <a:ext cx="2771484" cy="1837956"/>
          </a:xfrm>
          <a:prstGeom prst="rect">
            <a:avLst/>
          </a:prstGeom>
          <a:noFill/>
          <a:ln w="76200" cap="flat" cmpd="sng">
            <a:solidFill>
              <a:schemeClr val="accent1"/>
            </a:solidFill>
            <a:prstDash val="solid"/>
            <a:round/>
            <a:headEnd type="none" w="sm" len="sm"/>
            <a:tailEnd type="none" w="sm" len="sm"/>
          </a:ln>
        </p:spPr>
      </p:pic>
      <p:sp>
        <p:nvSpPr>
          <p:cNvPr id="190" name="Google Shape;190;p27"/>
          <p:cNvSpPr txBox="1">
            <a:spLocks noGrp="1"/>
          </p:cNvSpPr>
          <p:nvPr>
            <p:ph type="title"/>
          </p:nvPr>
        </p:nvSpPr>
        <p:spPr>
          <a:xfrm>
            <a:off x="286350" y="589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Questions?</a:t>
            </a:r>
            <a:endParaRPr sz="4800"/>
          </a:p>
        </p:txBody>
      </p:sp>
      <p:sp>
        <p:nvSpPr>
          <p:cNvPr id="191" name="Google Shape;191;p27"/>
          <p:cNvSpPr txBox="1"/>
          <p:nvPr/>
        </p:nvSpPr>
        <p:spPr>
          <a:xfrm>
            <a:off x="1263900" y="3148750"/>
            <a:ext cx="6616200" cy="169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Open Sans"/>
                <a:ea typeface="Open Sans"/>
                <a:cs typeface="Open Sans"/>
                <a:sym typeface="Open Sans"/>
              </a:rPr>
              <a:t>What we have covered so far:</a:t>
            </a:r>
            <a:endParaRPr sz="2400" b="1">
              <a:solidFill>
                <a:schemeClr val="dk2"/>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Census 101</a:t>
            </a: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Census Operations</a:t>
            </a:r>
            <a:endParaRPr sz="1800">
              <a:latin typeface="Open Sans"/>
              <a:ea typeface="Open Sans"/>
              <a:cs typeface="Open Sans"/>
              <a:sym typeface="Open Sans"/>
            </a:endParaRPr>
          </a:p>
          <a:p>
            <a:pPr marL="457200" lvl="0" indent="0" algn="l" rtl="0">
              <a:spcBef>
                <a:spcPts val="0"/>
              </a:spcBef>
              <a:spcAft>
                <a:spcPts val="0"/>
              </a:spcAft>
              <a:buNone/>
            </a:pPr>
            <a:endParaRPr sz="18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265513" y="72420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Challenges to a Complete Count in NJ</a:t>
            </a:r>
            <a:endParaRPr/>
          </a:p>
        </p:txBody>
      </p:sp>
      <p:sp>
        <p:nvSpPr>
          <p:cNvPr id="197" name="Google Shape;197;p28"/>
          <p:cNvSpPr txBox="1">
            <a:spLocks noGrp="1"/>
          </p:cNvSpPr>
          <p:nvPr>
            <p:ph type="body" idx="2"/>
          </p:nvPr>
        </p:nvSpPr>
        <p:spPr>
          <a:xfrm>
            <a:off x="4785625" y="724200"/>
            <a:ext cx="39909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0000"/>
                </a:solidFill>
              </a:rPr>
              <a:t>What is a hard-to-count (HTC) group?</a:t>
            </a:r>
            <a:endParaRPr sz="3000" b="1">
              <a:solidFill>
                <a:srgbClr val="000000"/>
              </a:solidFill>
            </a:endParaRPr>
          </a:p>
          <a:p>
            <a:pPr marL="0" lvl="0" indent="0" algn="l" rtl="0">
              <a:spcBef>
                <a:spcPts val="1600"/>
              </a:spcBef>
              <a:spcAft>
                <a:spcPts val="1600"/>
              </a:spcAft>
              <a:buNone/>
            </a:pPr>
            <a:r>
              <a:rPr lang="en" sz="3000" b="1">
                <a:solidFill>
                  <a:srgbClr val="000000"/>
                </a:solidFill>
              </a:rPr>
              <a:t>Where are HTC groups concentrated?</a:t>
            </a:r>
            <a:endParaRPr sz="3000" b="1">
              <a:solidFill>
                <a:srgbClr val="000000"/>
              </a:solidFill>
            </a:endParaRPr>
          </a:p>
        </p:txBody>
      </p:sp>
      <p:pic>
        <p:nvPicPr>
          <p:cNvPr id="198" name="Google Shape;198;p28"/>
          <p:cNvPicPr preferRelativeResize="0"/>
          <p:nvPr/>
        </p:nvPicPr>
        <p:blipFill>
          <a:blip r:embed="rId3">
            <a:alphaModFix/>
          </a:blip>
          <a:stretch>
            <a:fillRect/>
          </a:stretch>
        </p:blipFill>
        <p:spPr>
          <a:xfrm>
            <a:off x="697425" y="2487175"/>
            <a:ext cx="3181379" cy="2123508"/>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 Challenges for 2020 Census</a:t>
            </a:r>
            <a:endParaRPr/>
          </a:p>
        </p:txBody>
      </p:sp>
      <p:sp>
        <p:nvSpPr>
          <p:cNvPr id="204" name="Google Shape;204;p29"/>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endParaRPr sz="3000" dirty="0">
              <a:solidFill>
                <a:srgbClr val="000000"/>
              </a:solidFill>
            </a:endParaRPr>
          </a:p>
          <a:p>
            <a:pPr marL="457200" lvl="0" indent="-381000" algn="l" rtl="0">
              <a:lnSpc>
                <a:spcPct val="107916"/>
              </a:lnSpc>
              <a:spcBef>
                <a:spcPts val="800"/>
              </a:spcBef>
              <a:spcAft>
                <a:spcPts val="0"/>
              </a:spcAft>
              <a:buClr>
                <a:srgbClr val="000000"/>
              </a:buClr>
              <a:buSzPts val="2400"/>
              <a:buFont typeface="Calibri"/>
              <a:buChar char="●"/>
            </a:pPr>
            <a:r>
              <a:rPr lang="en" sz="2400" dirty="0">
                <a:solidFill>
                  <a:srgbClr val="000000"/>
                </a:solidFill>
              </a:rPr>
              <a:t>First Census to be primarily filled out </a:t>
            </a:r>
            <a:r>
              <a:rPr lang="en" sz="2400" b="1" dirty="0">
                <a:solidFill>
                  <a:srgbClr val="000000"/>
                </a:solidFill>
              </a:rPr>
              <a:t>online </a:t>
            </a:r>
            <a:r>
              <a:rPr lang="en" sz="2400" dirty="0">
                <a:solidFill>
                  <a:srgbClr val="000000"/>
                </a:solidFill>
              </a:rPr>
              <a:t>or </a:t>
            </a:r>
            <a:r>
              <a:rPr lang="en" sz="2400" b="1" dirty="0">
                <a:solidFill>
                  <a:srgbClr val="000000"/>
                </a:solidFill>
              </a:rPr>
              <a:t>on the </a:t>
            </a:r>
            <a:r>
              <a:rPr lang="en" sz="2400" b="1" dirty="0" smtClean="0">
                <a:solidFill>
                  <a:srgbClr val="000000"/>
                </a:solidFill>
              </a:rPr>
              <a:t>phone</a:t>
            </a:r>
            <a:endParaRPr sz="2400" b="1" dirty="0">
              <a:solidFill>
                <a:srgbClr val="000000"/>
              </a:solidFill>
            </a:endParaRPr>
          </a:p>
          <a:p>
            <a:pPr marL="457200" lvl="0" indent="-381000" algn="l" rtl="0">
              <a:lnSpc>
                <a:spcPct val="107916"/>
              </a:lnSpc>
              <a:spcBef>
                <a:spcPts val="800"/>
              </a:spcBef>
              <a:spcAft>
                <a:spcPts val="0"/>
              </a:spcAft>
              <a:buClr>
                <a:srgbClr val="000000"/>
              </a:buClr>
              <a:buSzPts val="2400"/>
              <a:buFont typeface="Open Sans"/>
              <a:buChar char="●"/>
            </a:pPr>
            <a:r>
              <a:rPr lang="en" sz="2400" dirty="0">
                <a:solidFill>
                  <a:srgbClr val="000000"/>
                </a:solidFill>
              </a:rPr>
              <a:t>Distrust of government</a:t>
            </a:r>
            <a:endParaRPr sz="2400" dirty="0">
              <a:solidFill>
                <a:srgbClr val="000000"/>
              </a:solidFill>
            </a:endParaRPr>
          </a:p>
          <a:p>
            <a:pPr marL="457200" lvl="0" indent="-381000" algn="l" rtl="0">
              <a:lnSpc>
                <a:spcPct val="107916"/>
              </a:lnSpc>
              <a:spcBef>
                <a:spcPts val="800"/>
              </a:spcBef>
              <a:spcAft>
                <a:spcPts val="0"/>
              </a:spcAft>
              <a:buClr>
                <a:srgbClr val="000000"/>
              </a:buClr>
              <a:buSzPts val="2400"/>
              <a:buFont typeface="Open Sans"/>
              <a:buChar char="●"/>
            </a:pPr>
            <a:r>
              <a:rPr lang="en" sz="2400" dirty="0">
                <a:solidFill>
                  <a:srgbClr val="000000"/>
                </a:solidFill>
              </a:rPr>
              <a:t>Fewer staff than 2010 for in-person </a:t>
            </a:r>
            <a:r>
              <a:rPr lang="en" sz="2400" dirty="0" smtClean="0">
                <a:solidFill>
                  <a:srgbClr val="000000"/>
                </a:solidFill>
              </a:rPr>
              <a:t>follow-up/coordination</a:t>
            </a:r>
            <a:endParaRPr sz="2400" dirty="0">
              <a:solidFill>
                <a:srgbClr val="000000"/>
              </a:solidFill>
            </a:endParaRPr>
          </a:p>
          <a:p>
            <a:pPr marL="457200" lvl="0" indent="-381000" algn="l" rtl="0">
              <a:lnSpc>
                <a:spcPct val="107916"/>
              </a:lnSpc>
              <a:spcBef>
                <a:spcPts val="800"/>
              </a:spcBef>
              <a:spcAft>
                <a:spcPts val="800"/>
              </a:spcAft>
              <a:buClr>
                <a:srgbClr val="000000"/>
              </a:buClr>
              <a:buSzPts val="2400"/>
              <a:buFont typeface="Open Sans"/>
              <a:buChar char="●"/>
            </a:pPr>
            <a:r>
              <a:rPr lang="en" sz="2400" dirty="0">
                <a:solidFill>
                  <a:srgbClr val="000000"/>
                </a:solidFill>
              </a:rPr>
              <a:t>Concentrations of hard-to-count populations throughout NJ</a:t>
            </a:r>
            <a:endParaRPr sz="24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2500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NJ Hard-To-Count Groups</a:t>
            </a:r>
            <a:endParaRPr/>
          </a:p>
        </p:txBody>
      </p:sp>
      <p:sp>
        <p:nvSpPr>
          <p:cNvPr id="210" name="Google Shape;210;p30"/>
          <p:cNvSpPr txBox="1">
            <a:spLocks noGrp="1"/>
          </p:cNvSpPr>
          <p:nvPr>
            <p:ph type="body" idx="1"/>
          </p:nvPr>
        </p:nvSpPr>
        <p:spPr>
          <a:xfrm>
            <a:off x="233050" y="996400"/>
            <a:ext cx="8705700" cy="3648900"/>
          </a:xfrm>
          <a:prstGeom prst="rect">
            <a:avLst/>
          </a:prstGeom>
        </p:spPr>
        <p:txBody>
          <a:bodyPr spcFirstLastPara="1" wrap="square" lIns="91425" tIns="91425" rIns="91425" bIns="91425" anchor="t" anchorCtr="0">
            <a:noAutofit/>
          </a:bodyPr>
          <a:lstStyle/>
          <a:p>
            <a:pPr marL="457200" lvl="0" indent="-381000" algn="l" rtl="0">
              <a:lnSpc>
                <a:spcPct val="107916"/>
              </a:lnSpc>
              <a:spcBef>
                <a:spcPts val="0"/>
              </a:spcBef>
              <a:spcAft>
                <a:spcPts val="0"/>
              </a:spcAft>
              <a:buClr>
                <a:srgbClr val="000000"/>
              </a:buClr>
              <a:buSzPts val="2400"/>
              <a:buFont typeface="Noto Sans Symbols"/>
              <a:buChar char="●"/>
            </a:pPr>
            <a:r>
              <a:rPr lang="en" sz="2400" dirty="0">
                <a:solidFill>
                  <a:srgbClr val="000000"/>
                </a:solidFill>
              </a:rPr>
              <a:t>A</a:t>
            </a:r>
            <a:r>
              <a:rPr lang="en" sz="2400" b="1" dirty="0">
                <a:solidFill>
                  <a:srgbClr val="000000"/>
                </a:solidFill>
              </a:rPr>
              <a:t> Hard-To-Count (HTC) </a:t>
            </a:r>
            <a:r>
              <a:rPr lang="en" sz="2400" dirty="0">
                <a:solidFill>
                  <a:srgbClr val="000000"/>
                </a:solidFill>
              </a:rPr>
              <a:t>population refers to areas where a low percentage of households returned their 2010 Census forms. </a:t>
            </a:r>
            <a:endParaRPr sz="2400" dirty="0">
              <a:solidFill>
                <a:srgbClr val="000000"/>
              </a:solidFill>
            </a:endParaRPr>
          </a:p>
          <a:p>
            <a:pPr marL="457200" lvl="0" indent="-381000" algn="l" rtl="0">
              <a:lnSpc>
                <a:spcPct val="107916"/>
              </a:lnSpc>
              <a:spcBef>
                <a:spcPts val="0"/>
              </a:spcBef>
              <a:spcAft>
                <a:spcPts val="0"/>
              </a:spcAft>
              <a:buClr>
                <a:srgbClr val="000000"/>
              </a:buClr>
              <a:buSzPts val="2400"/>
              <a:buFont typeface="Open Sans"/>
              <a:buChar char="●"/>
            </a:pPr>
            <a:r>
              <a:rPr lang="en" sz="2400" dirty="0" smtClean="0">
                <a:solidFill>
                  <a:srgbClr val="000000"/>
                </a:solidFill>
              </a:rPr>
              <a:t>Some </a:t>
            </a:r>
            <a:r>
              <a:rPr lang="en" sz="2400" dirty="0">
                <a:solidFill>
                  <a:srgbClr val="000000"/>
                </a:solidFill>
              </a:rPr>
              <a:t>populations are harder to count than others...</a:t>
            </a:r>
            <a:endParaRPr dirty="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dirty="0">
                <a:solidFill>
                  <a:srgbClr val="000000"/>
                </a:solidFill>
              </a:rPr>
              <a:t>Children under 5</a:t>
            </a:r>
            <a:endParaRPr sz="2000" dirty="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dirty="0">
                <a:solidFill>
                  <a:srgbClr val="000000"/>
                </a:solidFill>
              </a:rPr>
              <a:t>People of color (African Americans, Latinx, Asian Americans)</a:t>
            </a:r>
            <a:endParaRPr sz="2000" dirty="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dirty="0">
                <a:solidFill>
                  <a:srgbClr val="000000"/>
                </a:solidFill>
              </a:rPr>
              <a:t>Non-English speakers</a:t>
            </a:r>
            <a:endParaRPr sz="2000" dirty="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dirty="0">
                <a:solidFill>
                  <a:srgbClr val="000000"/>
                </a:solidFill>
              </a:rPr>
              <a:t>Immigrants</a:t>
            </a:r>
            <a:endParaRPr sz="2000" dirty="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dirty="0">
                <a:solidFill>
                  <a:srgbClr val="000000"/>
                </a:solidFill>
              </a:rPr>
              <a:t>Renters</a:t>
            </a:r>
            <a:endParaRPr sz="20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2704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barriers to a complete count?</a:t>
            </a:r>
            <a:endParaRPr/>
          </a:p>
        </p:txBody>
      </p:sp>
      <p:sp>
        <p:nvSpPr>
          <p:cNvPr id="216" name="Google Shape;216;p31"/>
          <p:cNvSpPr txBox="1">
            <a:spLocks noGrp="1"/>
          </p:cNvSpPr>
          <p:nvPr>
            <p:ph type="body" idx="1"/>
          </p:nvPr>
        </p:nvSpPr>
        <p:spPr>
          <a:xfrm>
            <a:off x="311700" y="1118600"/>
            <a:ext cx="8520600" cy="3302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2400" b="1">
                <a:solidFill>
                  <a:srgbClr val="000000"/>
                </a:solidFill>
              </a:rPr>
              <a:t>Some reasons people are missed in the count are:</a:t>
            </a:r>
            <a:endParaRPr sz="2400" b="1">
              <a:solidFill>
                <a:srgbClr val="000000"/>
              </a:solidFill>
            </a:endParaRPr>
          </a:p>
          <a:p>
            <a:pPr marL="0" lvl="0" indent="0" algn="l" rtl="0">
              <a:lnSpc>
                <a:spcPct val="107916"/>
              </a:lnSpc>
              <a:spcBef>
                <a:spcPts val="0"/>
              </a:spcBef>
              <a:spcAft>
                <a:spcPts val="0"/>
              </a:spcAft>
              <a:buNone/>
            </a:pPr>
            <a:endParaRPr sz="6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speak a language other than English</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mistrust or are fearful of the government</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live in a “complex household”</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Their address wasn’t listed (think: multi-unit buildings)</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were not included on their household form</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11700" y="555600"/>
            <a:ext cx="4357500" cy="7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Topics for Today:</a:t>
            </a:r>
            <a:endParaRPr sz="3600"/>
          </a:p>
        </p:txBody>
      </p:sp>
      <p:sp>
        <p:nvSpPr>
          <p:cNvPr id="77" name="Google Shape;77;p14"/>
          <p:cNvSpPr txBox="1">
            <a:spLocks noGrp="1"/>
          </p:cNvSpPr>
          <p:nvPr>
            <p:ph type="body" idx="1"/>
          </p:nvPr>
        </p:nvSpPr>
        <p:spPr>
          <a:xfrm>
            <a:off x="311700" y="1389600"/>
            <a:ext cx="7786500" cy="2926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Census 101</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Census Operations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Challenges to a Complete Count in NJ</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Tips for Community Leaders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How to Get Involved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Wrap-Up</a:t>
            </a:r>
            <a:endParaRPr sz="2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311700" y="1289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a:t>
            </a:r>
            <a:r>
              <a:rPr lang="en">
                <a:solidFill>
                  <a:srgbClr val="000000"/>
                </a:solidFill>
              </a:rPr>
              <a:t>Complex Household</a:t>
            </a:r>
            <a:r>
              <a:rPr lang="en"/>
              <a:t>?</a:t>
            </a:r>
            <a:endParaRPr/>
          </a:p>
        </p:txBody>
      </p:sp>
      <p:sp>
        <p:nvSpPr>
          <p:cNvPr id="222" name="Google Shape;222;p32"/>
          <p:cNvSpPr txBox="1"/>
          <p:nvPr/>
        </p:nvSpPr>
        <p:spPr>
          <a:xfrm>
            <a:off x="649650" y="1040989"/>
            <a:ext cx="7844700" cy="8262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Open Sans"/>
                <a:ea typeface="Open Sans"/>
                <a:cs typeface="Open Sans"/>
                <a:sym typeface="Open Sans"/>
              </a:rPr>
              <a:t>This is a fancy way of referring to any household that isn’t solely comprised of parent(s) and related children.</a:t>
            </a:r>
            <a:endParaRPr sz="2000">
              <a:latin typeface="Open Sans"/>
              <a:ea typeface="Open Sans"/>
              <a:cs typeface="Open Sans"/>
              <a:sym typeface="Open Sans"/>
            </a:endParaRPr>
          </a:p>
        </p:txBody>
      </p:sp>
      <p:sp>
        <p:nvSpPr>
          <p:cNvPr id="223" name="Google Shape;223;p32"/>
          <p:cNvSpPr txBox="1">
            <a:spLocks noGrp="1"/>
          </p:cNvSpPr>
          <p:nvPr>
            <p:ph type="body" idx="2"/>
          </p:nvPr>
        </p:nvSpPr>
        <p:spPr>
          <a:xfrm>
            <a:off x="729600" y="2331625"/>
            <a:ext cx="7684800" cy="20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highlight>
                  <a:schemeClr val="accent1"/>
                </a:highlight>
              </a:rPr>
              <a:t>Complex Households:</a:t>
            </a:r>
            <a:endParaRPr sz="2000" dirty="0">
              <a:solidFill>
                <a:srgbClr val="FFFFFF"/>
              </a:solidFill>
              <a:highlight>
                <a:schemeClr val="accent1"/>
              </a:highlight>
            </a:endParaRPr>
          </a:p>
          <a:p>
            <a:pPr marL="457200" lvl="0" indent="-355600" algn="l" rtl="0">
              <a:spcBef>
                <a:spcPts val="1600"/>
              </a:spcBef>
              <a:spcAft>
                <a:spcPts val="0"/>
              </a:spcAft>
              <a:buClr>
                <a:srgbClr val="000000"/>
              </a:buClr>
              <a:buSzPts val="2000"/>
              <a:buChar char="●"/>
            </a:pPr>
            <a:r>
              <a:rPr lang="en" sz="2000" dirty="0">
                <a:solidFill>
                  <a:srgbClr val="000000"/>
                </a:solidFill>
              </a:rPr>
              <a:t>Multi-generational households</a:t>
            </a:r>
            <a:endParaRPr sz="2000" dirty="0">
              <a:solidFill>
                <a:srgbClr val="000000"/>
              </a:solidFill>
            </a:endParaRPr>
          </a:p>
          <a:p>
            <a:pPr marL="457200" lvl="0" indent="-355600" algn="l" rtl="0">
              <a:spcBef>
                <a:spcPts val="0"/>
              </a:spcBef>
              <a:spcAft>
                <a:spcPts val="0"/>
              </a:spcAft>
              <a:buClr>
                <a:srgbClr val="000000"/>
              </a:buClr>
              <a:buSzPts val="2000"/>
              <a:buChar char="●"/>
            </a:pPr>
            <a:r>
              <a:rPr lang="en" sz="2000" dirty="0">
                <a:solidFill>
                  <a:srgbClr val="000000"/>
                </a:solidFill>
              </a:rPr>
              <a:t>Households with multiple unrelated </a:t>
            </a:r>
            <a:r>
              <a:rPr lang="en" sz="2000" dirty="0" smtClean="0">
                <a:solidFill>
                  <a:srgbClr val="000000"/>
                </a:solidFill>
              </a:rPr>
              <a:t>families</a:t>
            </a:r>
            <a:endParaRPr sz="2000" dirty="0">
              <a:solidFill>
                <a:srgbClr val="000000"/>
              </a:solidFill>
            </a:endParaRPr>
          </a:p>
          <a:p>
            <a:pPr marL="457200" lvl="0" indent="-355600" algn="l" rtl="0">
              <a:spcBef>
                <a:spcPts val="0"/>
              </a:spcBef>
              <a:spcAft>
                <a:spcPts val="0"/>
              </a:spcAft>
              <a:buClr>
                <a:srgbClr val="000000"/>
              </a:buClr>
              <a:buSzPts val="2000"/>
              <a:buChar char="●"/>
            </a:pPr>
            <a:r>
              <a:rPr lang="en" sz="2000" dirty="0">
                <a:solidFill>
                  <a:srgbClr val="000000"/>
                </a:solidFill>
              </a:rPr>
              <a:t>Children living in foster care </a:t>
            </a:r>
            <a:r>
              <a:rPr lang="en" sz="2000" dirty="0" smtClean="0">
                <a:solidFill>
                  <a:srgbClr val="000000"/>
                </a:solidFill>
              </a:rPr>
              <a:t>placements</a:t>
            </a:r>
            <a:endParaRPr sz="20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311700" y="4008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HTC areas where you live</a:t>
            </a:r>
            <a:endParaRPr/>
          </a:p>
        </p:txBody>
      </p:sp>
      <p:sp>
        <p:nvSpPr>
          <p:cNvPr id="229" name="Google Shape;229;p33"/>
          <p:cNvSpPr txBox="1">
            <a:spLocks noGrp="1"/>
          </p:cNvSpPr>
          <p:nvPr>
            <p:ph type="body" idx="1"/>
          </p:nvPr>
        </p:nvSpPr>
        <p:spPr>
          <a:xfrm>
            <a:off x="260750" y="1356825"/>
            <a:ext cx="3898500" cy="3290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solidFill>
                  <a:srgbClr val="000000"/>
                </a:solidFill>
              </a:rPr>
              <a:t>To view interactive maps of your local hard-to-count areas, visit: </a:t>
            </a:r>
            <a:r>
              <a:rPr lang="en" sz="2400" u="sng">
                <a:solidFill>
                  <a:schemeClr val="accent5"/>
                </a:solidFill>
                <a:hlinkClick r:id="rId3"/>
              </a:rPr>
              <a:t>www.census.gov/roam</a:t>
            </a:r>
            <a:r>
              <a:rPr lang="en" sz="2400"/>
              <a:t> </a:t>
            </a:r>
            <a:endParaRPr sz="2400"/>
          </a:p>
        </p:txBody>
      </p:sp>
      <p:pic>
        <p:nvPicPr>
          <p:cNvPr id="230" name="Google Shape;230;p33"/>
          <p:cNvPicPr preferRelativeResize="0"/>
          <p:nvPr/>
        </p:nvPicPr>
        <p:blipFill>
          <a:blip r:embed="rId4">
            <a:alphaModFix/>
          </a:blip>
          <a:stretch>
            <a:fillRect/>
          </a:stretch>
        </p:blipFill>
        <p:spPr>
          <a:xfrm>
            <a:off x="4572005" y="1188325"/>
            <a:ext cx="4242599" cy="286440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265500" y="72420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Tips for Community Leaders</a:t>
            </a:r>
            <a:endParaRPr/>
          </a:p>
        </p:txBody>
      </p:sp>
      <p:sp>
        <p:nvSpPr>
          <p:cNvPr id="236" name="Google Shape;236;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000" b="1">
              <a:solidFill>
                <a:srgbClr val="000000"/>
              </a:solidFill>
            </a:endParaRPr>
          </a:p>
          <a:p>
            <a:pPr marL="0" lvl="0" indent="0" algn="l" rtl="0">
              <a:spcBef>
                <a:spcPts val="1600"/>
              </a:spcBef>
              <a:spcAft>
                <a:spcPts val="0"/>
              </a:spcAft>
              <a:buNone/>
            </a:pPr>
            <a:r>
              <a:rPr lang="en" sz="3000" b="1">
                <a:solidFill>
                  <a:srgbClr val="000000"/>
                </a:solidFill>
              </a:rPr>
              <a:t>Who counts where?</a:t>
            </a:r>
            <a:endParaRPr sz="3000" b="1">
              <a:solidFill>
                <a:srgbClr val="000000"/>
              </a:solidFill>
            </a:endParaRPr>
          </a:p>
          <a:p>
            <a:pPr marL="0" lvl="0" indent="0" algn="l" rtl="0">
              <a:spcBef>
                <a:spcPts val="1600"/>
              </a:spcBef>
              <a:spcAft>
                <a:spcPts val="1600"/>
              </a:spcAft>
              <a:buNone/>
            </a:pPr>
            <a:r>
              <a:rPr lang="en" sz="3000" b="1">
                <a:solidFill>
                  <a:srgbClr val="000000"/>
                </a:solidFill>
              </a:rPr>
              <a:t>Can I assist with responses?</a:t>
            </a:r>
            <a:endParaRPr sz="3000" b="1">
              <a:solidFill>
                <a:srgbClr val="000000"/>
              </a:solidFill>
            </a:endParaRPr>
          </a:p>
        </p:txBody>
      </p:sp>
      <p:pic>
        <p:nvPicPr>
          <p:cNvPr id="237" name="Google Shape;237;p34"/>
          <p:cNvPicPr preferRelativeResize="0"/>
          <p:nvPr/>
        </p:nvPicPr>
        <p:blipFill>
          <a:blip r:embed="rId3">
            <a:alphaModFix/>
          </a:blip>
          <a:stretch>
            <a:fillRect/>
          </a:stretch>
        </p:blipFill>
        <p:spPr>
          <a:xfrm>
            <a:off x="1298475" y="2651575"/>
            <a:ext cx="1979250" cy="197925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311700" y="2081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Reassure Community Members:</a:t>
            </a:r>
            <a:endParaRPr/>
          </a:p>
          <a:p>
            <a:pPr marL="0" lvl="0" indent="0" algn="l" rtl="0">
              <a:spcBef>
                <a:spcPts val="0"/>
              </a:spcBef>
              <a:spcAft>
                <a:spcPts val="0"/>
              </a:spcAft>
              <a:buNone/>
            </a:pPr>
            <a:endParaRPr/>
          </a:p>
        </p:txBody>
      </p:sp>
      <p:sp>
        <p:nvSpPr>
          <p:cNvPr id="243" name="Google Shape;243;p35"/>
          <p:cNvSpPr txBox="1">
            <a:spLocks noGrp="1"/>
          </p:cNvSpPr>
          <p:nvPr>
            <p:ph type="body" idx="1"/>
          </p:nvPr>
        </p:nvSpPr>
        <p:spPr>
          <a:xfrm>
            <a:off x="311700" y="1230625"/>
            <a:ext cx="8291700" cy="347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The Census can be completed </a:t>
            </a:r>
            <a:r>
              <a:rPr lang="en" b="1" dirty="0">
                <a:solidFill>
                  <a:srgbClr val="000000"/>
                </a:solidFill>
              </a:rPr>
              <a:t>on your own schedule</a:t>
            </a:r>
            <a:r>
              <a:rPr lang="en" dirty="0">
                <a:solidFill>
                  <a:srgbClr val="000000"/>
                </a:solidFill>
              </a:rPr>
              <a:t> and should take about 10 minutes.</a:t>
            </a:r>
            <a:endParaRPr dirty="0">
              <a:solidFill>
                <a:srgbClr val="000000"/>
              </a:solidFill>
            </a:endParaRPr>
          </a:p>
          <a:p>
            <a:pPr marL="1371600" lvl="0" indent="0" algn="l" rtl="0">
              <a:spcBef>
                <a:spcPts val="1600"/>
              </a:spcBef>
              <a:spcAft>
                <a:spcPts val="0"/>
              </a:spcAft>
              <a:buNone/>
            </a:pPr>
            <a:endParaRPr dirty="0">
              <a:solidFill>
                <a:srgbClr val="000000"/>
              </a:solidFill>
            </a:endParaRPr>
          </a:p>
          <a:p>
            <a:pPr marL="457200" lvl="0" indent="-342900" algn="l" rtl="0">
              <a:spcBef>
                <a:spcPts val="1600"/>
              </a:spcBef>
              <a:spcAft>
                <a:spcPts val="0"/>
              </a:spcAft>
              <a:buClr>
                <a:srgbClr val="000000"/>
              </a:buClr>
              <a:buSzPts val="1800"/>
              <a:buChar char="●"/>
            </a:pPr>
            <a:r>
              <a:rPr lang="en" dirty="0">
                <a:solidFill>
                  <a:srgbClr val="000000"/>
                </a:solidFill>
              </a:rPr>
              <a:t>The Census is </a:t>
            </a:r>
            <a:r>
              <a:rPr lang="en" b="1" dirty="0">
                <a:solidFill>
                  <a:srgbClr val="000000"/>
                </a:solidFill>
              </a:rPr>
              <a:t>safe, </a:t>
            </a:r>
            <a:r>
              <a:rPr lang="en" b="1" dirty="0" smtClean="0">
                <a:solidFill>
                  <a:srgbClr val="000000"/>
                </a:solidFill>
              </a:rPr>
              <a:t>confidential, </a:t>
            </a:r>
            <a:r>
              <a:rPr lang="en" b="1" dirty="0">
                <a:solidFill>
                  <a:srgbClr val="000000"/>
                </a:solidFill>
              </a:rPr>
              <a:t>and protected by federal law</a:t>
            </a:r>
            <a:r>
              <a:rPr lang="en" dirty="0">
                <a:solidFill>
                  <a:srgbClr val="000000"/>
                </a:solidFill>
              </a:rPr>
              <a:t>.  </a:t>
            </a:r>
            <a:endParaRPr dirty="0">
              <a:solidFill>
                <a:srgbClr val="000000"/>
              </a:solidFill>
            </a:endParaRPr>
          </a:p>
          <a:p>
            <a:pPr marL="457200" lvl="0" indent="0" algn="l" rtl="0">
              <a:spcBef>
                <a:spcPts val="1600"/>
              </a:spcBef>
              <a:spcAft>
                <a:spcPts val="1600"/>
              </a:spcAft>
              <a:buNone/>
            </a:pPr>
            <a:endParaRPr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Counts Where? Rule of Thumb:</a:t>
            </a:r>
            <a:endParaRPr/>
          </a:p>
        </p:txBody>
      </p:sp>
      <p:sp>
        <p:nvSpPr>
          <p:cNvPr id="249" name="Google Shape;249;p36"/>
          <p:cNvSpPr txBox="1">
            <a:spLocks noGrp="1"/>
          </p:cNvSpPr>
          <p:nvPr>
            <p:ph type="body" idx="1"/>
          </p:nvPr>
        </p:nvSpPr>
        <p:spPr>
          <a:xfrm>
            <a:off x="992600" y="1380250"/>
            <a:ext cx="6755700" cy="3106200"/>
          </a:xfrm>
          <a:prstGeom prst="rect">
            <a:avLst/>
          </a:prstGeom>
        </p:spPr>
        <p:txBody>
          <a:bodyPr spcFirstLastPara="1" wrap="square" lIns="91425" tIns="91425" rIns="91425" bIns="91425" anchor="t" anchorCtr="0">
            <a:noAutofit/>
          </a:bodyPr>
          <a:lstStyle/>
          <a:p>
            <a:pPr marL="457200" marR="0" lvl="0" indent="-381000" algn="just" rtl="0">
              <a:spcBef>
                <a:spcPts val="384"/>
              </a:spcBef>
              <a:spcAft>
                <a:spcPts val="0"/>
              </a:spcAft>
              <a:buClr>
                <a:srgbClr val="000000"/>
              </a:buClr>
              <a:buSzPts val="2400"/>
              <a:buChar char="●"/>
            </a:pPr>
            <a:r>
              <a:rPr lang="en" sz="2400">
                <a:solidFill>
                  <a:srgbClr val="000000"/>
                </a:solidFill>
              </a:rPr>
              <a:t>Count people where they live or reside </a:t>
            </a:r>
            <a:r>
              <a:rPr lang="en" sz="2400" u="sng">
                <a:solidFill>
                  <a:srgbClr val="000000"/>
                </a:solidFill>
              </a:rPr>
              <a:t>most of the time</a:t>
            </a:r>
            <a:r>
              <a:rPr lang="en" sz="2400">
                <a:solidFill>
                  <a:srgbClr val="000000"/>
                </a:solidFill>
              </a:rPr>
              <a:t>. If this is difficult to identify, then individuals should be counted </a:t>
            </a:r>
            <a:r>
              <a:rPr lang="en" sz="2400" u="sng">
                <a:solidFill>
                  <a:srgbClr val="000000"/>
                </a:solidFill>
              </a:rPr>
              <a:t>where they are on April 1, 2020</a:t>
            </a:r>
            <a:r>
              <a:rPr lang="en" sz="2400">
                <a:solidFill>
                  <a:srgbClr val="000000"/>
                </a:solidFill>
              </a:rPr>
              <a:t>. </a:t>
            </a:r>
            <a:endParaRPr sz="2400">
              <a:solidFill>
                <a:srgbClr val="000000"/>
              </a:solidFill>
            </a:endParaRPr>
          </a:p>
          <a:p>
            <a:pPr marL="0" marR="0" lvl="0" indent="0" algn="just" rtl="0">
              <a:spcBef>
                <a:spcPts val="384"/>
              </a:spcBef>
              <a:spcAft>
                <a:spcPts val="0"/>
              </a:spcAft>
              <a:buNone/>
            </a:pPr>
            <a:endParaRPr sz="2400">
              <a:solidFill>
                <a:srgbClr val="000000"/>
              </a:solidFill>
            </a:endParaRPr>
          </a:p>
          <a:p>
            <a:pPr marL="457200" marR="0" lvl="0" indent="0" algn="just" rtl="0">
              <a:spcBef>
                <a:spcPts val="384"/>
              </a:spcBef>
              <a:spcAft>
                <a:spcPts val="0"/>
              </a:spcAft>
              <a:buNone/>
            </a:pPr>
            <a:endParaRPr sz="2000">
              <a:solidFill>
                <a:srgbClr val="000000"/>
              </a:solidFill>
            </a:endParaRPr>
          </a:p>
          <a:p>
            <a:pPr marL="457200" marR="0" lvl="0" indent="0" algn="just" rtl="0">
              <a:spcBef>
                <a:spcPts val="384"/>
              </a:spcBef>
              <a:spcAft>
                <a:spcPts val="0"/>
              </a:spcAft>
              <a:buNone/>
            </a:pP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425600" y="397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Counts Where? Important Tips</a:t>
            </a:r>
            <a:endParaRPr/>
          </a:p>
        </p:txBody>
      </p:sp>
      <p:sp>
        <p:nvSpPr>
          <p:cNvPr id="255" name="Google Shape;255;p37"/>
          <p:cNvSpPr txBox="1">
            <a:spLocks noGrp="1"/>
          </p:cNvSpPr>
          <p:nvPr>
            <p:ph type="body" idx="1"/>
          </p:nvPr>
        </p:nvSpPr>
        <p:spPr>
          <a:xfrm>
            <a:off x="0" y="1108411"/>
            <a:ext cx="4404300" cy="3255900"/>
          </a:xfrm>
          <a:prstGeom prst="rect">
            <a:avLst/>
          </a:prstGeom>
        </p:spPr>
        <p:txBody>
          <a:bodyPr spcFirstLastPara="1" wrap="square" lIns="91425" tIns="91425" rIns="91425" bIns="91425" anchor="t" anchorCtr="0">
            <a:noAutofit/>
          </a:bodyPr>
          <a:lstStyle/>
          <a:p>
            <a:pPr marL="457200" marR="0" lvl="0" indent="-342900" algn="just" rtl="0">
              <a:spcBef>
                <a:spcPts val="384"/>
              </a:spcBef>
              <a:spcAft>
                <a:spcPts val="0"/>
              </a:spcAft>
              <a:buClr>
                <a:srgbClr val="000000"/>
              </a:buClr>
              <a:buSzPts val="1800"/>
              <a:buChar char="●"/>
            </a:pPr>
            <a:r>
              <a:rPr lang="en" sz="1800" dirty="0">
                <a:solidFill>
                  <a:srgbClr val="000000"/>
                </a:solidFill>
              </a:rPr>
              <a:t>Newborn still in the hospital on April 1?</a:t>
            </a:r>
            <a:endParaRPr sz="1800" dirty="0">
              <a:solidFill>
                <a:srgbClr val="000000"/>
              </a:solidFill>
            </a:endParaRPr>
          </a:p>
          <a:p>
            <a:pPr marL="914400" marR="0" lvl="1" indent="-342900" algn="just" rtl="0">
              <a:spcBef>
                <a:spcPts val="0"/>
              </a:spcBef>
              <a:spcAft>
                <a:spcPts val="0"/>
              </a:spcAft>
              <a:buClr>
                <a:schemeClr val="accent2"/>
              </a:buClr>
              <a:buSzPts val="1800"/>
              <a:buChar char="○"/>
            </a:pPr>
            <a:r>
              <a:rPr lang="en" sz="1800" b="1" dirty="0">
                <a:solidFill>
                  <a:schemeClr val="accent2"/>
                </a:solidFill>
              </a:rPr>
              <a:t>Count them!</a:t>
            </a:r>
            <a:endParaRPr sz="1800" b="1" dirty="0">
              <a:solidFill>
                <a:schemeClr val="accent2"/>
              </a:solidFill>
            </a:endParaRPr>
          </a:p>
          <a:p>
            <a:pPr marL="457200" lvl="0" indent="-342900" algn="l" rtl="0">
              <a:spcBef>
                <a:spcPts val="0"/>
              </a:spcBef>
              <a:spcAft>
                <a:spcPts val="0"/>
              </a:spcAft>
              <a:buClr>
                <a:srgbClr val="000000"/>
              </a:buClr>
              <a:buSzPts val="1800"/>
              <a:buChar char="●"/>
            </a:pPr>
            <a:r>
              <a:rPr lang="en" sz="1800" dirty="0">
                <a:solidFill>
                  <a:srgbClr val="000000"/>
                </a:solidFill>
              </a:rPr>
              <a:t>Living with unrelated individuals?</a:t>
            </a:r>
            <a:endParaRPr sz="1800" dirty="0">
              <a:solidFill>
                <a:srgbClr val="000000"/>
              </a:solidFill>
            </a:endParaRPr>
          </a:p>
          <a:p>
            <a:pPr marL="914400" lvl="1" indent="-342900" algn="l" rtl="0">
              <a:spcBef>
                <a:spcPts val="0"/>
              </a:spcBef>
              <a:spcAft>
                <a:spcPts val="0"/>
              </a:spcAft>
              <a:buClr>
                <a:schemeClr val="accent2"/>
              </a:buClr>
              <a:buSzPts val="1800"/>
              <a:buChar char="○"/>
            </a:pPr>
            <a:r>
              <a:rPr lang="en" sz="1800" b="1" dirty="0">
                <a:solidFill>
                  <a:schemeClr val="accent2"/>
                </a:solidFill>
              </a:rPr>
              <a:t>Count them!</a:t>
            </a:r>
            <a:endParaRPr sz="1800" b="1" dirty="0">
              <a:solidFill>
                <a:schemeClr val="accent2"/>
              </a:solidFill>
            </a:endParaRPr>
          </a:p>
          <a:p>
            <a:pPr marL="457200" lvl="0" indent="-342900" algn="l" rtl="0">
              <a:spcBef>
                <a:spcPts val="0"/>
              </a:spcBef>
              <a:spcAft>
                <a:spcPts val="0"/>
              </a:spcAft>
              <a:buClr>
                <a:srgbClr val="000000"/>
              </a:buClr>
              <a:buSzPts val="1800"/>
              <a:buChar char="●"/>
            </a:pPr>
            <a:r>
              <a:rPr lang="en" sz="1800" dirty="0">
                <a:solidFill>
                  <a:srgbClr val="000000"/>
                </a:solidFill>
              </a:rPr>
              <a:t>Does a foster child live with you?</a:t>
            </a:r>
            <a:endParaRPr sz="1800" dirty="0">
              <a:solidFill>
                <a:srgbClr val="000000"/>
              </a:solidFill>
            </a:endParaRPr>
          </a:p>
          <a:p>
            <a:pPr marL="914400" lvl="1" indent="-342900" algn="l" rtl="0">
              <a:spcBef>
                <a:spcPts val="0"/>
              </a:spcBef>
              <a:spcAft>
                <a:spcPts val="0"/>
              </a:spcAft>
              <a:buClr>
                <a:schemeClr val="accent2"/>
              </a:buClr>
              <a:buSzPts val="1800"/>
              <a:buChar char="○"/>
            </a:pPr>
            <a:r>
              <a:rPr lang="en" sz="1800" b="1" dirty="0">
                <a:solidFill>
                  <a:schemeClr val="accent2"/>
                </a:solidFill>
              </a:rPr>
              <a:t>Count them!</a:t>
            </a:r>
            <a:endParaRPr sz="1800" b="1" dirty="0">
              <a:solidFill>
                <a:schemeClr val="accent2"/>
              </a:solidFill>
            </a:endParaRPr>
          </a:p>
          <a:p>
            <a:pPr marL="457200" lvl="0" indent="-342900" algn="l" rtl="0">
              <a:spcBef>
                <a:spcPts val="0"/>
              </a:spcBef>
              <a:spcAft>
                <a:spcPts val="0"/>
              </a:spcAft>
              <a:buClr>
                <a:srgbClr val="000000"/>
              </a:buClr>
              <a:buSzPts val="1800"/>
              <a:buChar char="●"/>
            </a:pPr>
            <a:r>
              <a:rPr lang="en" sz="1800" dirty="0">
                <a:solidFill>
                  <a:srgbClr val="000000"/>
                </a:solidFill>
              </a:rPr>
              <a:t>Is your relative without a home and temporarily living with you on April 1, 2020?</a:t>
            </a:r>
            <a:endParaRPr sz="1800" dirty="0">
              <a:solidFill>
                <a:srgbClr val="000000"/>
              </a:solidFill>
            </a:endParaRPr>
          </a:p>
          <a:p>
            <a:pPr marL="914400" lvl="1" indent="-342900" algn="l" rtl="0">
              <a:spcBef>
                <a:spcPts val="0"/>
              </a:spcBef>
              <a:spcAft>
                <a:spcPts val="0"/>
              </a:spcAft>
              <a:buClr>
                <a:schemeClr val="accent2"/>
              </a:buClr>
              <a:buSzPts val="1800"/>
              <a:buChar char="○"/>
            </a:pPr>
            <a:r>
              <a:rPr lang="en" sz="1800" b="1" dirty="0">
                <a:solidFill>
                  <a:schemeClr val="accent2"/>
                </a:solidFill>
              </a:rPr>
              <a:t>Count them!</a:t>
            </a:r>
            <a:endParaRPr sz="1800" b="1" dirty="0">
              <a:solidFill>
                <a:schemeClr val="accent2"/>
              </a:solidFill>
            </a:endParaRPr>
          </a:p>
          <a:p>
            <a:pPr marL="457200" marR="0" lvl="0" indent="0" algn="just" rtl="0">
              <a:spcBef>
                <a:spcPts val="1600"/>
              </a:spcBef>
              <a:spcAft>
                <a:spcPts val="0"/>
              </a:spcAft>
              <a:buNone/>
            </a:pPr>
            <a:endParaRPr sz="1800" dirty="0">
              <a:solidFill>
                <a:srgbClr val="000000"/>
              </a:solidFill>
            </a:endParaRPr>
          </a:p>
        </p:txBody>
      </p:sp>
      <p:sp>
        <p:nvSpPr>
          <p:cNvPr id="256" name="Google Shape;256;p37"/>
          <p:cNvSpPr txBox="1">
            <a:spLocks noGrp="1"/>
          </p:cNvSpPr>
          <p:nvPr>
            <p:ph type="body" idx="2"/>
          </p:nvPr>
        </p:nvSpPr>
        <p:spPr>
          <a:xfrm>
            <a:off x="4694675" y="1266136"/>
            <a:ext cx="4545600" cy="3689400"/>
          </a:xfrm>
          <a:prstGeom prst="rect">
            <a:avLst/>
          </a:prstGeom>
        </p:spPr>
        <p:txBody>
          <a:bodyPr spcFirstLastPara="1" wrap="square" lIns="91425" tIns="91425" rIns="91425" bIns="91425" anchor="t" anchorCtr="0">
            <a:noAutofit/>
          </a:bodyPr>
          <a:lstStyle/>
          <a:p>
            <a:pPr marL="457200" marR="0" lvl="0" indent="-342900" algn="just" rtl="0">
              <a:spcBef>
                <a:spcPts val="384"/>
              </a:spcBef>
              <a:spcAft>
                <a:spcPts val="0"/>
              </a:spcAft>
              <a:buClr>
                <a:srgbClr val="000000"/>
              </a:buClr>
              <a:buSzPts val="1800"/>
              <a:buChar char="●"/>
            </a:pPr>
            <a:r>
              <a:rPr lang="en" sz="1800">
                <a:solidFill>
                  <a:srgbClr val="000000"/>
                </a:solidFill>
              </a:rPr>
              <a:t>Group quarters enumeration</a:t>
            </a:r>
            <a:endParaRPr sz="1800">
              <a:solidFill>
                <a:srgbClr val="000000"/>
              </a:solidFill>
            </a:endParaRPr>
          </a:p>
          <a:p>
            <a:pPr marL="914400" marR="0" lvl="1" indent="-342900" algn="just" rtl="0">
              <a:spcBef>
                <a:spcPts val="0"/>
              </a:spcBef>
              <a:spcAft>
                <a:spcPts val="0"/>
              </a:spcAft>
              <a:buClr>
                <a:srgbClr val="000000"/>
              </a:buClr>
              <a:buSzPts val="1800"/>
              <a:buChar char="○"/>
            </a:pPr>
            <a:r>
              <a:rPr lang="en" sz="1800">
                <a:solidFill>
                  <a:srgbClr val="000000"/>
                </a:solidFill>
              </a:rPr>
              <a:t>College dormitories</a:t>
            </a:r>
            <a:endParaRPr sz="1800">
              <a:solidFill>
                <a:srgbClr val="000000"/>
              </a:solidFill>
            </a:endParaRPr>
          </a:p>
          <a:p>
            <a:pPr marL="914400" marR="0" lvl="1" indent="-342900" algn="just" rtl="0">
              <a:spcBef>
                <a:spcPts val="0"/>
              </a:spcBef>
              <a:spcAft>
                <a:spcPts val="0"/>
              </a:spcAft>
              <a:buClr>
                <a:srgbClr val="000000"/>
              </a:buClr>
              <a:buSzPts val="1800"/>
              <a:buChar char="○"/>
            </a:pPr>
            <a:r>
              <a:rPr lang="en" sz="1800">
                <a:solidFill>
                  <a:srgbClr val="000000"/>
                </a:solidFill>
              </a:rPr>
              <a:t>Correctional facilities</a:t>
            </a:r>
            <a:endParaRPr sz="1800">
              <a:solidFill>
                <a:srgbClr val="000000"/>
              </a:solidFill>
            </a:endParaRPr>
          </a:p>
          <a:p>
            <a:pPr marL="914400" marR="0" lvl="1" indent="-342900" algn="just" rtl="0">
              <a:spcBef>
                <a:spcPts val="0"/>
              </a:spcBef>
              <a:spcAft>
                <a:spcPts val="0"/>
              </a:spcAft>
              <a:buClr>
                <a:srgbClr val="000000"/>
              </a:buClr>
              <a:buSzPts val="1800"/>
              <a:buChar char="○"/>
            </a:pPr>
            <a:r>
              <a:rPr lang="en" sz="1800">
                <a:solidFill>
                  <a:srgbClr val="000000"/>
                </a:solidFill>
              </a:rPr>
              <a:t>Nursing homes</a:t>
            </a:r>
            <a:endParaRPr sz="1800">
              <a:solidFill>
                <a:srgbClr val="000000"/>
              </a:solidFill>
            </a:endParaRPr>
          </a:p>
          <a:p>
            <a:pPr marL="914400" marR="0" lvl="1" indent="-342900" algn="just" rtl="0">
              <a:spcBef>
                <a:spcPts val="0"/>
              </a:spcBef>
              <a:spcAft>
                <a:spcPts val="0"/>
              </a:spcAft>
              <a:buClr>
                <a:srgbClr val="000000"/>
              </a:buClr>
              <a:buSzPts val="1800"/>
              <a:buChar char="○"/>
            </a:pPr>
            <a:r>
              <a:rPr lang="en" sz="1800">
                <a:solidFill>
                  <a:srgbClr val="000000"/>
                </a:solidFill>
              </a:rPr>
              <a:t>Group homes </a:t>
            </a:r>
            <a:endParaRPr sz="1800">
              <a:solidFill>
                <a:srgbClr val="000000"/>
              </a:solidFill>
            </a:endParaRPr>
          </a:p>
          <a:p>
            <a:pPr marL="914400" marR="0" lvl="1" indent="-342900" algn="just" rtl="0">
              <a:spcBef>
                <a:spcPts val="0"/>
              </a:spcBef>
              <a:spcAft>
                <a:spcPts val="0"/>
              </a:spcAft>
              <a:buClr>
                <a:srgbClr val="000000"/>
              </a:buClr>
              <a:buSzPts val="1800"/>
              <a:buChar char="○"/>
            </a:pPr>
            <a:r>
              <a:rPr lang="en" sz="1800">
                <a:solidFill>
                  <a:srgbClr val="000000"/>
                </a:solidFill>
              </a:rPr>
              <a:t>Residential treatment facilities</a:t>
            </a:r>
            <a:endParaRPr sz="1800">
              <a:solidFill>
                <a:srgbClr val="000000"/>
              </a:solidFill>
            </a:endParaRPr>
          </a:p>
          <a:p>
            <a:pPr marL="457200" marR="0" lvl="0" indent="-342900" algn="just" rtl="0">
              <a:spcBef>
                <a:spcPts val="0"/>
              </a:spcBef>
              <a:spcAft>
                <a:spcPts val="0"/>
              </a:spcAft>
              <a:buClr>
                <a:schemeClr val="accent2"/>
              </a:buClr>
              <a:buSzPts val="1800"/>
              <a:buChar char="●"/>
            </a:pPr>
            <a:r>
              <a:rPr lang="en" sz="1800">
                <a:solidFill>
                  <a:schemeClr val="accent2"/>
                </a:solidFill>
              </a:rPr>
              <a:t>Residents counted </a:t>
            </a:r>
            <a:r>
              <a:rPr lang="en" sz="1800" b="1">
                <a:solidFill>
                  <a:schemeClr val="accent2"/>
                </a:solidFill>
              </a:rPr>
              <a:t>by the facility</a:t>
            </a:r>
            <a:endParaRPr sz="1800" b="1">
              <a:solidFill>
                <a:schemeClr val="accent2"/>
              </a:solidFill>
            </a:endParaRPr>
          </a:p>
          <a:p>
            <a:pPr marL="0" lvl="0" indent="0" algn="l" rtl="0">
              <a:spcBef>
                <a:spcPts val="0"/>
              </a:spcBef>
              <a:spcAft>
                <a:spcPts val="1600"/>
              </a:spcAft>
              <a:buNone/>
            </a:pPr>
            <a:endParaRPr sz="18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11700" y="1646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Forgot to Include Someone?</a:t>
            </a:r>
            <a:endParaRPr/>
          </a:p>
        </p:txBody>
      </p:sp>
      <p:sp>
        <p:nvSpPr>
          <p:cNvPr id="262" name="Google Shape;262;p38"/>
          <p:cNvSpPr txBox="1">
            <a:spLocks noGrp="1"/>
          </p:cNvSpPr>
          <p:nvPr>
            <p:ph type="body" idx="1"/>
          </p:nvPr>
        </p:nvSpPr>
        <p:spPr>
          <a:xfrm>
            <a:off x="3373500" y="837150"/>
            <a:ext cx="5415300" cy="346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b="1" dirty="0">
                <a:solidFill>
                  <a:srgbClr val="000000"/>
                </a:solidFill>
              </a:rPr>
              <a:t>You can complete the questionnaire a second time, the same as before, but this time you will add individuals who were missed.  </a:t>
            </a:r>
            <a:endParaRPr sz="2000" b="1"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The Census Bureau will later remove any </a:t>
            </a:r>
            <a:r>
              <a:rPr lang="en" sz="1800" dirty="0" smtClean="0">
                <a:solidFill>
                  <a:srgbClr val="000000"/>
                </a:solidFill>
              </a:rPr>
              <a:t>duplicates.</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Submit your corrected response online or over the phone using your address or the original code mailed to you by the Census Bureau.</a:t>
            </a:r>
            <a:endParaRPr sz="1800" dirty="0">
              <a:solidFill>
                <a:srgbClr val="000000"/>
              </a:solidFill>
            </a:endParaRPr>
          </a:p>
        </p:txBody>
      </p:sp>
      <p:pic>
        <p:nvPicPr>
          <p:cNvPr id="263" name="Google Shape;263;p38"/>
          <p:cNvPicPr preferRelativeResize="0"/>
          <p:nvPr/>
        </p:nvPicPr>
        <p:blipFill>
          <a:blip r:embed="rId3">
            <a:alphaModFix/>
          </a:blip>
          <a:stretch>
            <a:fillRect/>
          </a:stretch>
        </p:blipFill>
        <p:spPr>
          <a:xfrm>
            <a:off x="258825" y="1420263"/>
            <a:ext cx="3068700" cy="2302964"/>
          </a:xfrm>
          <a:prstGeom prst="rect">
            <a:avLst/>
          </a:prstGeom>
          <a:noFill/>
          <a:ln w="38100"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287200" y="69525"/>
            <a:ext cx="5613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accent2"/>
                </a:solidFill>
              </a:rPr>
              <a:t>Don’t forget the baby!</a:t>
            </a:r>
            <a:endParaRPr u="sng">
              <a:solidFill>
                <a:schemeClr val="accent2"/>
              </a:solidFill>
            </a:endParaRPr>
          </a:p>
          <a:p>
            <a:pPr marL="0" lvl="0" indent="0" algn="l" rtl="0">
              <a:spcBef>
                <a:spcPts val="0"/>
              </a:spcBef>
              <a:spcAft>
                <a:spcPts val="0"/>
              </a:spcAft>
              <a:buNone/>
            </a:pPr>
            <a:endParaRPr/>
          </a:p>
        </p:txBody>
      </p:sp>
      <p:pic>
        <p:nvPicPr>
          <p:cNvPr id="269" name="Google Shape;269;p39"/>
          <p:cNvPicPr preferRelativeResize="0"/>
          <p:nvPr/>
        </p:nvPicPr>
        <p:blipFill>
          <a:blip r:embed="rId3">
            <a:alphaModFix/>
          </a:blip>
          <a:stretch>
            <a:fillRect/>
          </a:stretch>
        </p:blipFill>
        <p:spPr>
          <a:xfrm>
            <a:off x="2733413" y="2488199"/>
            <a:ext cx="3677172" cy="2451448"/>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311700" y="119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Can I Assist with Questionnaire Responses?</a:t>
            </a:r>
            <a:endParaRPr sz="3400"/>
          </a:p>
        </p:txBody>
      </p:sp>
      <p:sp>
        <p:nvSpPr>
          <p:cNvPr id="275" name="Google Shape;275;p40"/>
          <p:cNvSpPr txBox="1">
            <a:spLocks noGrp="1"/>
          </p:cNvSpPr>
          <p:nvPr>
            <p:ph type="body" idx="1"/>
          </p:nvPr>
        </p:nvSpPr>
        <p:spPr>
          <a:xfrm>
            <a:off x="200850" y="827225"/>
            <a:ext cx="3534600" cy="374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Yes, but...</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You should not enter responses for individuals.</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Only Census Bureau employees can offer confidentiality that is protected by federal law.</a:t>
            </a: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276" name="Google Shape;276;p40"/>
          <p:cNvPicPr preferRelativeResize="0"/>
          <p:nvPr/>
        </p:nvPicPr>
        <p:blipFill>
          <a:blip r:embed="rId3">
            <a:alphaModFix/>
          </a:blip>
          <a:stretch>
            <a:fillRect/>
          </a:stretch>
        </p:blipFill>
        <p:spPr>
          <a:xfrm>
            <a:off x="4165151" y="1385913"/>
            <a:ext cx="4667150" cy="2624525"/>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1"/>
          <p:cNvPicPr preferRelativeResize="0"/>
          <p:nvPr/>
        </p:nvPicPr>
        <p:blipFill>
          <a:blip r:embed="rId3">
            <a:alphaModFix/>
          </a:blip>
          <a:stretch>
            <a:fillRect/>
          </a:stretch>
        </p:blipFill>
        <p:spPr>
          <a:xfrm>
            <a:off x="3186258" y="1000897"/>
            <a:ext cx="2771484" cy="1837956"/>
          </a:xfrm>
          <a:prstGeom prst="rect">
            <a:avLst/>
          </a:prstGeom>
          <a:noFill/>
          <a:ln w="76200" cap="flat" cmpd="sng">
            <a:solidFill>
              <a:schemeClr val="accent1"/>
            </a:solidFill>
            <a:prstDash val="solid"/>
            <a:round/>
            <a:headEnd type="none" w="sm" len="sm"/>
            <a:tailEnd type="none" w="sm" len="sm"/>
          </a:ln>
        </p:spPr>
      </p:pic>
      <p:sp>
        <p:nvSpPr>
          <p:cNvPr id="282" name="Google Shape;282;p41"/>
          <p:cNvSpPr txBox="1">
            <a:spLocks noGrp="1"/>
          </p:cNvSpPr>
          <p:nvPr>
            <p:ph type="title"/>
          </p:nvPr>
        </p:nvSpPr>
        <p:spPr>
          <a:xfrm>
            <a:off x="286350" y="589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Questions?</a:t>
            </a:r>
            <a:endParaRPr sz="4800"/>
          </a:p>
        </p:txBody>
      </p:sp>
      <p:sp>
        <p:nvSpPr>
          <p:cNvPr id="283" name="Google Shape;283;p41"/>
          <p:cNvSpPr txBox="1"/>
          <p:nvPr/>
        </p:nvSpPr>
        <p:spPr>
          <a:xfrm>
            <a:off x="1263900" y="3148750"/>
            <a:ext cx="6616200" cy="169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Open Sans"/>
                <a:ea typeface="Open Sans"/>
                <a:cs typeface="Open Sans"/>
                <a:sym typeface="Open Sans"/>
              </a:rPr>
              <a:t>What we have covered so far:</a:t>
            </a: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Challenges to a Complete Count in NJ</a:t>
            </a: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Tips for Community Leaders</a:t>
            </a:r>
            <a:endParaRPr sz="1800">
              <a:latin typeface="Open Sans"/>
              <a:ea typeface="Open Sans"/>
              <a:cs typeface="Open Sans"/>
              <a:sym typeface="Open Sans"/>
            </a:endParaRPr>
          </a:p>
          <a:p>
            <a:pPr marL="457200" lvl="0" indent="0" algn="l" rtl="0">
              <a:spcBef>
                <a:spcPts val="0"/>
              </a:spcBef>
              <a:spcAft>
                <a:spcPts val="0"/>
              </a:spcAft>
              <a:buNone/>
            </a:pPr>
            <a:endParaRPr sz="1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265513" y="10227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Census 101</a:t>
            </a:r>
            <a:endParaRPr/>
          </a:p>
          <a:p>
            <a:pPr marL="0" lvl="0" indent="0" algn="ctr" rtl="0">
              <a:spcBef>
                <a:spcPts val="0"/>
              </a:spcBef>
              <a:spcAft>
                <a:spcPts val="0"/>
              </a:spcAft>
              <a:buNone/>
            </a:pPr>
            <a:endParaRPr/>
          </a:p>
        </p:txBody>
      </p:sp>
      <p:sp>
        <p:nvSpPr>
          <p:cNvPr id="83" name="Google Shape;83;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dirty="0">
                <a:solidFill>
                  <a:srgbClr val="000000"/>
                </a:solidFill>
              </a:rPr>
              <a:t>What is the Census? </a:t>
            </a:r>
            <a:r>
              <a:rPr lang="en" sz="3000" b="1" dirty="0" smtClean="0">
                <a:solidFill>
                  <a:srgbClr val="000000"/>
                </a:solidFill>
              </a:rPr>
              <a:t>Why </a:t>
            </a:r>
            <a:r>
              <a:rPr lang="en" sz="3000" b="1" dirty="0">
                <a:solidFill>
                  <a:srgbClr val="000000"/>
                </a:solidFill>
              </a:rPr>
              <a:t>is it important?</a:t>
            </a:r>
            <a:endParaRPr sz="3000" b="1" dirty="0">
              <a:solidFill>
                <a:srgbClr val="000000"/>
              </a:solidFill>
            </a:endParaRPr>
          </a:p>
        </p:txBody>
      </p:sp>
      <p:pic>
        <p:nvPicPr>
          <p:cNvPr id="84" name="Google Shape;84;p15"/>
          <p:cNvPicPr preferRelativeResize="0"/>
          <p:nvPr/>
        </p:nvPicPr>
        <p:blipFill>
          <a:blip r:embed="rId3">
            <a:alphaModFix/>
          </a:blip>
          <a:stretch>
            <a:fillRect/>
          </a:stretch>
        </p:blipFill>
        <p:spPr>
          <a:xfrm>
            <a:off x="786712" y="2123475"/>
            <a:ext cx="3002823" cy="2402549"/>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265500" y="63262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Get Involved</a:t>
            </a:r>
            <a:endParaRPr/>
          </a:p>
        </p:txBody>
      </p:sp>
      <p:sp>
        <p:nvSpPr>
          <p:cNvPr id="289" name="Google Shape;289;p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000000"/>
                </a:solidFill>
              </a:rPr>
              <a:t>Timeline</a:t>
            </a:r>
            <a:endParaRPr sz="2400" b="1">
              <a:solidFill>
                <a:srgbClr val="000000"/>
              </a:solidFill>
            </a:endParaRPr>
          </a:p>
          <a:p>
            <a:pPr marL="0" lvl="0" indent="0" algn="l" rtl="0">
              <a:spcBef>
                <a:spcPts val="1600"/>
              </a:spcBef>
              <a:spcAft>
                <a:spcPts val="0"/>
              </a:spcAft>
              <a:buNone/>
            </a:pPr>
            <a:r>
              <a:rPr lang="en" sz="2400" b="1">
                <a:solidFill>
                  <a:srgbClr val="000000"/>
                </a:solidFill>
              </a:rPr>
              <a:t>Outreach Activities</a:t>
            </a:r>
            <a:endParaRPr sz="2400" b="1">
              <a:solidFill>
                <a:srgbClr val="000000"/>
              </a:solidFill>
            </a:endParaRPr>
          </a:p>
          <a:p>
            <a:pPr marL="0" lvl="0" indent="0" algn="l" rtl="0">
              <a:spcBef>
                <a:spcPts val="1600"/>
              </a:spcBef>
              <a:spcAft>
                <a:spcPts val="1600"/>
              </a:spcAft>
              <a:buNone/>
            </a:pPr>
            <a:r>
              <a:rPr lang="en" sz="2400" b="1">
                <a:solidFill>
                  <a:srgbClr val="000000"/>
                </a:solidFill>
              </a:rPr>
              <a:t>Groups to Engage</a:t>
            </a:r>
            <a:endParaRPr sz="2400" b="1">
              <a:solidFill>
                <a:srgbClr val="000000"/>
              </a:solidFill>
            </a:endParaRPr>
          </a:p>
        </p:txBody>
      </p:sp>
      <p:pic>
        <p:nvPicPr>
          <p:cNvPr id="290" name="Google Shape;290;p42"/>
          <p:cNvPicPr preferRelativeResize="0"/>
          <p:nvPr/>
        </p:nvPicPr>
        <p:blipFill>
          <a:blip r:embed="rId3">
            <a:alphaModFix/>
          </a:blip>
          <a:stretch>
            <a:fillRect/>
          </a:stretch>
        </p:blipFill>
        <p:spPr>
          <a:xfrm>
            <a:off x="812587" y="2609725"/>
            <a:ext cx="2951025" cy="1912124"/>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Action Timeline</a:t>
            </a:r>
            <a:endParaRPr/>
          </a:p>
        </p:txBody>
      </p:sp>
      <p:pic>
        <p:nvPicPr>
          <p:cNvPr id="296" name="Google Shape;296;p43"/>
          <p:cNvPicPr preferRelativeResize="0"/>
          <p:nvPr/>
        </p:nvPicPr>
        <p:blipFill>
          <a:blip r:embed="rId3">
            <a:alphaModFix/>
          </a:blip>
          <a:stretch>
            <a:fillRect/>
          </a:stretch>
        </p:blipFill>
        <p:spPr>
          <a:xfrm>
            <a:off x="5224725" y="164300"/>
            <a:ext cx="3607575" cy="2407445"/>
          </a:xfrm>
          <a:prstGeom prst="rect">
            <a:avLst/>
          </a:prstGeom>
          <a:noFill/>
          <a:ln w="76200" cap="flat" cmpd="sng">
            <a:solidFill>
              <a:schemeClr val="accent1"/>
            </a:solidFill>
            <a:prstDash val="solid"/>
            <a:round/>
            <a:headEnd type="none" w="sm" len="sm"/>
            <a:tailEnd type="none" w="sm" len="sm"/>
          </a:ln>
        </p:spPr>
      </p:pic>
      <p:sp>
        <p:nvSpPr>
          <p:cNvPr id="297" name="Google Shape;297;p43"/>
          <p:cNvSpPr txBox="1">
            <a:spLocks noGrp="1"/>
          </p:cNvSpPr>
          <p:nvPr>
            <p:ph type="body" idx="1"/>
          </p:nvPr>
        </p:nvSpPr>
        <p:spPr>
          <a:xfrm>
            <a:off x="311700" y="1719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0000"/>
                </a:solidFill>
              </a:rPr>
              <a:t>Time is of the essence…</a:t>
            </a:r>
            <a:endParaRPr sz="2200" b="1">
              <a:solidFill>
                <a:srgbClr val="000000"/>
              </a:solidFill>
            </a:endParaRPr>
          </a:p>
          <a:p>
            <a:pPr marL="0" lvl="0" indent="0" algn="l" rtl="0">
              <a:spcBef>
                <a:spcPts val="1600"/>
              </a:spcBef>
              <a:spcAft>
                <a:spcPts val="0"/>
              </a:spcAft>
              <a:buNone/>
            </a:pPr>
            <a:endParaRPr sz="2200" b="1">
              <a:solidFill>
                <a:srgbClr val="000000"/>
              </a:solidFill>
            </a:endParaRPr>
          </a:p>
          <a:p>
            <a:pPr marL="0" lvl="0" indent="0" algn="l" rtl="0">
              <a:spcBef>
                <a:spcPts val="1600"/>
              </a:spcBef>
              <a:spcAft>
                <a:spcPts val="0"/>
              </a:spcAft>
              <a:buNone/>
            </a:pPr>
            <a:r>
              <a:rPr lang="en" sz="2200" b="1">
                <a:solidFill>
                  <a:srgbClr val="000000"/>
                </a:solidFill>
              </a:rPr>
              <a:t>...so we’ve created a schedule of events for you!</a:t>
            </a:r>
            <a:endParaRPr sz="2200" b="1">
              <a:solidFill>
                <a:srgbClr val="000000"/>
              </a:solidFill>
            </a:endParaRPr>
          </a:p>
          <a:p>
            <a:pPr marL="0" lvl="0" indent="0" algn="l" rtl="0">
              <a:spcBef>
                <a:spcPts val="1600"/>
              </a:spcBef>
              <a:spcAft>
                <a:spcPts val="0"/>
              </a:spcAft>
              <a:buNone/>
            </a:pPr>
            <a:endParaRPr sz="2200">
              <a:solidFill>
                <a:srgbClr val="FFFFFF"/>
              </a:solidFill>
              <a:highlight>
                <a:schemeClr val="accent1"/>
              </a:highlight>
            </a:endParaRPr>
          </a:p>
          <a:p>
            <a:pPr marL="0" lvl="0" indent="0" algn="l" rtl="0">
              <a:spcBef>
                <a:spcPts val="1600"/>
              </a:spcBef>
              <a:spcAft>
                <a:spcPts val="1600"/>
              </a:spcAft>
              <a:buNone/>
            </a:pPr>
            <a:endParaRPr sz="2200">
              <a:solidFill>
                <a:srgbClr val="FFFFFF"/>
              </a:solidFill>
              <a:highlight>
                <a:schemeClr val="accent1"/>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311700" y="-692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Snapshot of Outreach Activities</a:t>
            </a:r>
            <a:endParaRPr/>
          </a:p>
        </p:txBody>
      </p:sp>
      <p:grpSp>
        <p:nvGrpSpPr>
          <p:cNvPr id="303" name="Google Shape;303;p44"/>
          <p:cNvGrpSpPr/>
          <p:nvPr/>
        </p:nvGrpSpPr>
        <p:grpSpPr>
          <a:xfrm>
            <a:off x="444198" y="638200"/>
            <a:ext cx="7770217" cy="731700"/>
            <a:chOff x="444175" y="880977"/>
            <a:chExt cx="7567411" cy="731700"/>
          </a:xfrm>
        </p:grpSpPr>
        <p:sp>
          <p:nvSpPr>
            <p:cNvPr id="304" name="Google Shape;304;p44"/>
            <p:cNvSpPr txBox="1"/>
            <p:nvPr/>
          </p:nvSpPr>
          <p:spPr>
            <a:xfrm>
              <a:off x="444175" y="9311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rgbClr val="085631"/>
                  </a:solidFill>
                  <a:latin typeface="Roboto Medium"/>
                  <a:ea typeface="Roboto Medium"/>
                  <a:cs typeface="Roboto Medium"/>
                  <a:sym typeface="Roboto Medium"/>
                </a:rPr>
                <a:t>Dec. ‘19 </a:t>
              </a:r>
              <a:endParaRPr sz="4200">
                <a:solidFill>
                  <a:srgbClr val="085631"/>
                </a:solidFill>
                <a:latin typeface="Roboto Medium"/>
                <a:ea typeface="Roboto Medium"/>
                <a:cs typeface="Roboto Medium"/>
                <a:sym typeface="Roboto Medium"/>
              </a:endParaRPr>
            </a:p>
          </p:txBody>
        </p:sp>
        <p:sp>
          <p:nvSpPr>
            <p:cNvPr id="305" name="Google Shape;305;p44"/>
            <p:cNvSpPr/>
            <p:nvPr/>
          </p:nvSpPr>
          <p:spPr>
            <a:xfrm>
              <a:off x="2789785" y="880977"/>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6" name="Google Shape;306;p44"/>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a:solidFill>
                    <a:schemeClr val="lt1"/>
                  </a:solidFill>
                  <a:latin typeface="Roboto"/>
                  <a:ea typeface="Roboto"/>
                  <a:cs typeface="Roboto"/>
                  <a:sym typeface="Roboto"/>
                </a:rPr>
                <a:t>Invite Census Bureau to any community events you are involved in, especially around the holidays (pageants, fairs, toy drives, etc).</a:t>
              </a:r>
              <a:endParaRPr b="1">
                <a:solidFill>
                  <a:srgbClr val="FFFFFF"/>
                </a:solidFill>
                <a:latin typeface="Roboto"/>
                <a:ea typeface="Roboto"/>
                <a:cs typeface="Roboto"/>
                <a:sym typeface="Roboto"/>
              </a:endParaRPr>
            </a:p>
          </p:txBody>
        </p:sp>
      </p:grpSp>
      <p:grpSp>
        <p:nvGrpSpPr>
          <p:cNvPr id="307" name="Google Shape;307;p44"/>
          <p:cNvGrpSpPr/>
          <p:nvPr/>
        </p:nvGrpSpPr>
        <p:grpSpPr>
          <a:xfrm>
            <a:off x="444193" y="1443000"/>
            <a:ext cx="7404070" cy="731700"/>
            <a:chOff x="444180" y="1765338"/>
            <a:chExt cx="7205908" cy="731700"/>
          </a:xfrm>
        </p:grpSpPr>
        <p:sp>
          <p:nvSpPr>
            <p:cNvPr id="308" name="Google Shape;308;p44"/>
            <p:cNvSpPr txBox="1"/>
            <p:nvPr/>
          </p:nvSpPr>
          <p:spPr>
            <a:xfrm>
              <a:off x="444180" y="1815550"/>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rgbClr val="0B7140"/>
                  </a:solidFill>
                  <a:latin typeface="Roboto Medium"/>
                  <a:ea typeface="Roboto Medium"/>
                  <a:cs typeface="Roboto Medium"/>
                  <a:sym typeface="Roboto Medium"/>
                </a:rPr>
                <a:t>Jan. ‘20</a:t>
              </a:r>
              <a:endParaRPr sz="4200">
                <a:solidFill>
                  <a:srgbClr val="0B7140"/>
                </a:solidFill>
                <a:latin typeface="Roboto Medium"/>
                <a:ea typeface="Roboto Medium"/>
                <a:cs typeface="Roboto Medium"/>
                <a:sym typeface="Roboto Medium"/>
              </a:endParaRPr>
            </a:p>
          </p:txBody>
        </p:sp>
        <p:sp>
          <p:nvSpPr>
            <p:cNvPr id="309" name="Google Shape;309;p44"/>
            <p:cNvSpPr/>
            <p:nvPr/>
          </p:nvSpPr>
          <p:spPr>
            <a:xfrm>
              <a:off x="2789787" y="1765338"/>
              <a:ext cx="48603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0" name="Google Shape;310;p44"/>
            <p:cNvSpPr txBox="1"/>
            <p:nvPr/>
          </p:nvSpPr>
          <p:spPr>
            <a:xfrm>
              <a:off x="2789775" y="1971900"/>
              <a:ext cx="4792800" cy="350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a:solidFill>
                    <a:schemeClr val="lt1"/>
                  </a:solidFill>
                  <a:latin typeface="Roboto"/>
                  <a:ea typeface="Roboto"/>
                  <a:cs typeface="Roboto"/>
                  <a:sym typeface="Roboto"/>
                </a:rPr>
                <a:t>Use at least one Census Statistics in Schools activity in classrooms (if appropriate)</a:t>
              </a:r>
              <a:endParaRPr b="1">
                <a:solidFill>
                  <a:srgbClr val="FFFFFF"/>
                </a:solidFill>
                <a:latin typeface="Roboto"/>
                <a:ea typeface="Roboto"/>
                <a:cs typeface="Roboto"/>
                <a:sym typeface="Roboto"/>
              </a:endParaRPr>
            </a:p>
          </p:txBody>
        </p:sp>
      </p:grpSp>
      <p:grpSp>
        <p:nvGrpSpPr>
          <p:cNvPr id="311" name="Google Shape;311;p44"/>
          <p:cNvGrpSpPr/>
          <p:nvPr/>
        </p:nvGrpSpPr>
        <p:grpSpPr>
          <a:xfrm>
            <a:off x="581324" y="2247788"/>
            <a:ext cx="6765697" cy="731700"/>
            <a:chOff x="581324" y="2646438"/>
            <a:chExt cx="6765697" cy="731700"/>
          </a:xfrm>
        </p:grpSpPr>
        <p:sp>
          <p:nvSpPr>
            <p:cNvPr id="312" name="Google Shape;312;p44"/>
            <p:cNvSpPr txBox="1"/>
            <p:nvPr/>
          </p:nvSpPr>
          <p:spPr>
            <a:xfrm>
              <a:off x="581324" y="2696625"/>
              <a:ext cx="2133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rgbClr val="0B7743"/>
                  </a:solidFill>
                  <a:latin typeface="Roboto Medium"/>
                  <a:ea typeface="Roboto Medium"/>
                  <a:cs typeface="Roboto Medium"/>
                  <a:sym typeface="Roboto Medium"/>
                </a:rPr>
                <a:t>Feb. ‘20</a:t>
              </a:r>
              <a:endParaRPr sz="4200">
                <a:solidFill>
                  <a:srgbClr val="0B7743"/>
                </a:solidFill>
                <a:latin typeface="Roboto Medium"/>
                <a:ea typeface="Roboto Medium"/>
                <a:cs typeface="Roboto Medium"/>
                <a:sym typeface="Roboto Medium"/>
              </a:endParaRPr>
            </a:p>
          </p:txBody>
        </p:sp>
        <p:sp>
          <p:nvSpPr>
            <p:cNvPr id="313" name="Google Shape;313;p44"/>
            <p:cNvSpPr/>
            <p:nvPr/>
          </p:nvSpPr>
          <p:spPr>
            <a:xfrm>
              <a:off x="2849421" y="2646438"/>
              <a:ext cx="44976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4" name="Google Shape;314;p44"/>
            <p:cNvSpPr txBox="1"/>
            <p:nvPr/>
          </p:nvSpPr>
          <p:spPr>
            <a:xfrm>
              <a:off x="2974022" y="2852992"/>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dirty="0">
                  <a:solidFill>
                    <a:schemeClr val="lt1"/>
                  </a:solidFill>
                  <a:latin typeface="Roboto"/>
                  <a:ea typeface="Roboto"/>
                  <a:cs typeface="Roboto"/>
                  <a:sym typeface="Roboto"/>
                </a:rPr>
                <a:t>Add Census scripts to routine phone messages and mailings.</a:t>
              </a:r>
              <a:endParaRPr b="1" dirty="0">
                <a:solidFill>
                  <a:srgbClr val="FFFFFF"/>
                </a:solidFill>
                <a:latin typeface="Roboto"/>
                <a:ea typeface="Roboto"/>
                <a:cs typeface="Roboto"/>
                <a:sym typeface="Roboto"/>
              </a:endParaRPr>
            </a:p>
          </p:txBody>
        </p:sp>
      </p:grpSp>
      <p:grpSp>
        <p:nvGrpSpPr>
          <p:cNvPr id="315" name="Google Shape;315;p44"/>
          <p:cNvGrpSpPr/>
          <p:nvPr/>
        </p:nvGrpSpPr>
        <p:grpSpPr>
          <a:xfrm>
            <a:off x="444194" y="3052588"/>
            <a:ext cx="6546768" cy="731700"/>
            <a:chOff x="379119" y="3530813"/>
            <a:chExt cx="6546768" cy="731700"/>
          </a:xfrm>
        </p:grpSpPr>
        <p:sp>
          <p:nvSpPr>
            <p:cNvPr id="316" name="Google Shape;316;p44"/>
            <p:cNvSpPr txBox="1"/>
            <p:nvPr/>
          </p:nvSpPr>
          <p:spPr>
            <a:xfrm>
              <a:off x="379119" y="3581000"/>
              <a:ext cx="23358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rgbClr val="0C8148"/>
                  </a:solidFill>
                  <a:latin typeface="Roboto Medium"/>
                  <a:ea typeface="Roboto Medium"/>
                  <a:cs typeface="Roboto Medium"/>
                  <a:sym typeface="Roboto Medium"/>
                </a:rPr>
                <a:t>Mar. ‘20</a:t>
              </a:r>
              <a:endParaRPr sz="4200">
                <a:solidFill>
                  <a:srgbClr val="0C8148"/>
                </a:solidFill>
                <a:latin typeface="Roboto Medium"/>
                <a:ea typeface="Roboto Medium"/>
                <a:cs typeface="Roboto Medium"/>
                <a:sym typeface="Roboto Medium"/>
              </a:endParaRPr>
            </a:p>
          </p:txBody>
        </p:sp>
        <p:sp>
          <p:nvSpPr>
            <p:cNvPr id="317" name="Google Shape;317;p44"/>
            <p:cNvSpPr/>
            <p:nvPr/>
          </p:nvSpPr>
          <p:spPr>
            <a:xfrm>
              <a:off x="2789787" y="3530813"/>
              <a:ext cx="4136100" cy="731700"/>
            </a:xfrm>
            <a:prstGeom prst="rect">
              <a:avLst/>
            </a:prstGeom>
            <a:solidFill>
              <a:srgbClr val="0C814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8" name="Google Shape;318;p44"/>
            <p:cNvSpPr txBox="1"/>
            <p:nvPr/>
          </p:nvSpPr>
          <p:spPr>
            <a:xfrm>
              <a:off x="2914388" y="3737366"/>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Host a Census Action Day!</a:t>
              </a:r>
              <a:endParaRPr b="1">
                <a:solidFill>
                  <a:srgbClr val="FFFFFF"/>
                </a:solidFill>
                <a:latin typeface="Roboto"/>
                <a:ea typeface="Roboto"/>
                <a:cs typeface="Roboto"/>
                <a:sym typeface="Roboto"/>
              </a:endParaRPr>
            </a:p>
          </p:txBody>
        </p:sp>
      </p:grpSp>
      <p:sp>
        <p:nvSpPr>
          <p:cNvPr id="319" name="Google Shape;319;p44"/>
          <p:cNvSpPr txBox="1"/>
          <p:nvPr/>
        </p:nvSpPr>
        <p:spPr>
          <a:xfrm>
            <a:off x="0" y="3968600"/>
            <a:ext cx="9144000" cy="6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Open Sans"/>
                <a:ea typeface="Open Sans"/>
                <a:cs typeface="Open Sans"/>
                <a:sym typeface="Open Sans"/>
              </a:rPr>
              <a:t>Visit our website for more month to month activities from </a:t>
            </a:r>
            <a:r>
              <a:rPr lang="en" sz="1600" b="1">
                <a:solidFill>
                  <a:schemeClr val="accent1"/>
                </a:solidFill>
                <a:latin typeface="Open Sans"/>
                <a:ea typeface="Open Sans"/>
                <a:cs typeface="Open Sans"/>
                <a:sym typeface="Open Sans"/>
              </a:rPr>
              <a:t>now</a:t>
            </a:r>
            <a:r>
              <a:rPr lang="en" sz="1600">
                <a:solidFill>
                  <a:schemeClr val="accent1"/>
                </a:solidFill>
                <a:latin typeface="Open Sans"/>
                <a:ea typeface="Open Sans"/>
                <a:cs typeface="Open Sans"/>
                <a:sym typeface="Open Sans"/>
              </a:rPr>
              <a:t> through </a:t>
            </a:r>
            <a:r>
              <a:rPr lang="en" sz="1600" b="1">
                <a:solidFill>
                  <a:schemeClr val="accent1"/>
                </a:solidFill>
                <a:latin typeface="Open Sans"/>
                <a:ea typeface="Open Sans"/>
                <a:cs typeface="Open Sans"/>
                <a:sym typeface="Open Sans"/>
              </a:rPr>
              <a:t>April 2020</a:t>
            </a:r>
            <a:r>
              <a:rPr lang="en" sz="1600">
                <a:solidFill>
                  <a:schemeClr val="accent1"/>
                </a:solidFill>
                <a:latin typeface="Open Sans"/>
                <a:ea typeface="Open Sans"/>
                <a:cs typeface="Open Sans"/>
                <a:sym typeface="Open Sans"/>
              </a:rPr>
              <a:t>...</a:t>
            </a:r>
            <a:endParaRPr sz="1600">
              <a:solidFill>
                <a:schemeClr val="accent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a:spLocks noGrp="1"/>
          </p:cNvSpPr>
          <p:nvPr>
            <p:ph type="title"/>
          </p:nvPr>
        </p:nvSpPr>
        <p:spPr>
          <a:xfrm>
            <a:off x="238050" y="776575"/>
            <a:ext cx="4070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How Can You Help?</a:t>
            </a:r>
            <a:endParaRPr sz="4800"/>
          </a:p>
        </p:txBody>
      </p:sp>
      <p:sp>
        <p:nvSpPr>
          <p:cNvPr id="325" name="Google Shape;325;p45"/>
          <p:cNvSpPr txBox="1">
            <a:spLocks noGrp="1"/>
          </p:cNvSpPr>
          <p:nvPr>
            <p:ph type="body" idx="1"/>
          </p:nvPr>
        </p:nvSpPr>
        <p:spPr>
          <a:xfrm>
            <a:off x="238050" y="1868350"/>
            <a:ext cx="37515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000000"/>
                </a:solidFill>
              </a:rPr>
              <a:t>Let’s brainstorm your action plan for Census 2020.</a:t>
            </a:r>
            <a:endParaRPr sz="2400" b="1" u="sng">
              <a:solidFill>
                <a:srgbClr val="000000"/>
              </a:solidFill>
            </a:endParaRPr>
          </a:p>
          <a:p>
            <a:pPr marL="914400" lvl="0" indent="0" algn="l" rtl="0">
              <a:spcBef>
                <a:spcPts val="1600"/>
              </a:spcBef>
              <a:spcAft>
                <a:spcPts val="0"/>
              </a:spcAft>
              <a:buNone/>
            </a:pPr>
            <a:endParaRPr sz="2400">
              <a:solidFill>
                <a:srgbClr val="000000"/>
              </a:solidFill>
            </a:endParaRPr>
          </a:p>
          <a:p>
            <a:pPr marL="0" lvl="0" indent="0" algn="l" rtl="0">
              <a:spcBef>
                <a:spcPts val="1600"/>
              </a:spcBef>
              <a:spcAft>
                <a:spcPts val="1600"/>
              </a:spcAft>
              <a:buNone/>
            </a:pPr>
            <a:endParaRPr sz="2400">
              <a:solidFill>
                <a:srgbClr val="000000"/>
              </a:solidFill>
            </a:endParaRPr>
          </a:p>
        </p:txBody>
      </p:sp>
      <p:pic>
        <p:nvPicPr>
          <p:cNvPr id="326" name="Google Shape;326;p45"/>
          <p:cNvPicPr preferRelativeResize="0"/>
          <p:nvPr/>
        </p:nvPicPr>
        <p:blipFill>
          <a:blip r:embed="rId3">
            <a:alphaModFix/>
          </a:blip>
          <a:stretch>
            <a:fillRect/>
          </a:stretch>
        </p:blipFill>
        <p:spPr>
          <a:xfrm>
            <a:off x="4572000" y="1290688"/>
            <a:ext cx="3843176" cy="25621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Wrap-Up</a:t>
            </a:r>
            <a:endParaRPr/>
          </a:p>
        </p:txBody>
      </p:sp>
      <p:sp>
        <p:nvSpPr>
          <p:cNvPr id="332" name="Google Shape;332;p46"/>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33" name="Google Shape;333;p4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400" b="1">
              <a:solidFill>
                <a:srgbClr val="000000"/>
              </a:solidFill>
            </a:endParaRPr>
          </a:p>
          <a:p>
            <a:pPr marL="0" lvl="0" indent="0" algn="l" rtl="0">
              <a:spcBef>
                <a:spcPts val="1600"/>
              </a:spcBef>
              <a:spcAft>
                <a:spcPts val="0"/>
              </a:spcAft>
              <a:buNone/>
            </a:pPr>
            <a:r>
              <a:rPr lang="en" sz="2400" b="1">
                <a:solidFill>
                  <a:srgbClr val="000000"/>
                </a:solidFill>
              </a:rPr>
              <a:t>Questions</a:t>
            </a:r>
            <a:endParaRPr sz="2400" b="1">
              <a:solidFill>
                <a:srgbClr val="000000"/>
              </a:solidFill>
            </a:endParaRPr>
          </a:p>
          <a:p>
            <a:pPr marL="0" lvl="0" indent="0" algn="l" rtl="0">
              <a:spcBef>
                <a:spcPts val="1600"/>
              </a:spcBef>
              <a:spcAft>
                <a:spcPts val="0"/>
              </a:spcAft>
              <a:buNone/>
            </a:pPr>
            <a:r>
              <a:rPr lang="en" sz="2400" b="1">
                <a:solidFill>
                  <a:srgbClr val="000000"/>
                </a:solidFill>
              </a:rPr>
              <a:t>Resources</a:t>
            </a:r>
            <a:endParaRPr sz="2400" b="1">
              <a:solidFill>
                <a:srgbClr val="000000"/>
              </a:solidFill>
            </a:endParaRPr>
          </a:p>
          <a:p>
            <a:pPr marL="0" lvl="0" indent="0" algn="l" rtl="0">
              <a:spcBef>
                <a:spcPts val="1600"/>
              </a:spcBef>
              <a:spcAft>
                <a:spcPts val="1600"/>
              </a:spcAft>
              <a:buNone/>
            </a:pPr>
            <a:r>
              <a:rPr lang="en" sz="2400" b="1">
                <a:solidFill>
                  <a:srgbClr val="000000"/>
                </a:solidFill>
              </a:rPr>
              <a:t>Exit Surveys</a:t>
            </a:r>
            <a:endParaRPr sz="2400" b="1">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311700" y="3060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339" name="Google Shape;339;p4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solidFill>
                  <a:srgbClr val="000000"/>
                </a:solidFill>
              </a:rPr>
              <a:t>ACNJ Census Page (contains toolkit):</a:t>
            </a:r>
            <a:r>
              <a:rPr lang="en"/>
              <a:t> </a:t>
            </a:r>
            <a:r>
              <a:rPr lang="en" u="sng">
                <a:solidFill>
                  <a:schemeClr val="hlink"/>
                </a:solidFill>
                <a:hlinkClick r:id="rId3"/>
              </a:rPr>
              <a:t>www.census2020nj.org</a:t>
            </a:r>
            <a:r>
              <a:rPr lang="en"/>
              <a:t> </a:t>
            </a:r>
            <a:endParaRPr/>
          </a:p>
          <a:p>
            <a:pPr marL="457200" lvl="0" indent="-342900" algn="l" rtl="0">
              <a:spcBef>
                <a:spcPts val="0"/>
              </a:spcBef>
              <a:spcAft>
                <a:spcPts val="0"/>
              </a:spcAft>
              <a:buClr>
                <a:srgbClr val="000000"/>
              </a:buClr>
              <a:buSzPts val="1800"/>
              <a:buChar char="●"/>
            </a:pPr>
            <a:r>
              <a:rPr lang="en">
                <a:solidFill>
                  <a:srgbClr val="000000"/>
                </a:solidFill>
              </a:rPr>
              <a:t>Interactive maps:</a:t>
            </a:r>
            <a:endParaRPr>
              <a:solidFill>
                <a:srgbClr val="000000"/>
              </a:solidFill>
            </a:endParaRPr>
          </a:p>
          <a:p>
            <a:pPr marL="914400" lvl="1" indent="-317500" algn="l" rtl="0">
              <a:spcBef>
                <a:spcPts val="0"/>
              </a:spcBef>
              <a:spcAft>
                <a:spcPts val="0"/>
              </a:spcAft>
              <a:buSzPts val="1400"/>
              <a:buChar char="○"/>
            </a:pPr>
            <a:r>
              <a:rPr lang="en">
                <a:solidFill>
                  <a:srgbClr val="000000"/>
                </a:solidFill>
              </a:rPr>
              <a:t>CUNY Hard-to-Count Maps:</a:t>
            </a:r>
            <a:r>
              <a:rPr lang="en"/>
              <a:t> </a:t>
            </a:r>
            <a:r>
              <a:rPr lang="en" u="sng">
                <a:solidFill>
                  <a:schemeClr val="hlink"/>
                </a:solidFill>
                <a:hlinkClick r:id="rId4"/>
              </a:rPr>
              <a:t>www.censushardtocountmaps2020.us</a:t>
            </a:r>
            <a:endParaRPr/>
          </a:p>
          <a:p>
            <a:pPr marL="914400" lvl="1" indent="-317500" algn="l" rtl="0">
              <a:spcBef>
                <a:spcPts val="0"/>
              </a:spcBef>
              <a:spcAft>
                <a:spcPts val="0"/>
              </a:spcAft>
              <a:buSzPts val="1400"/>
              <a:buChar char="○"/>
            </a:pPr>
            <a:r>
              <a:rPr lang="en">
                <a:solidFill>
                  <a:srgbClr val="000000"/>
                </a:solidFill>
              </a:rPr>
              <a:t>Census ROAM:</a:t>
            </a:r>
            <a:r>
              <a:rPr lang="en"/>
              <a:t> </a:t>
            </a:r>
            <a:r>
              <a:rPr lang="en" u="sng">
                <a:solidFill>
                  <a:schemeClr val="hlink"/>
                </a:solidFill>
                <a:hlinkClick r:id="rId5"/>
              </a:rPr>
              <a:t>www.census.gov/roam</a:t>
            </a:r>
            <a:r>
              <a:rPr lang="en"/>
              <a:t> </a:t>
            </a:r>
            <a:endParaRPr/>
          </a:p>
          <a:p>
            <a:pPr marL="457200" lvl="0" indent="-342900" algn="l" rtl="0">
              <a:spcBef>
                <a:spcPts val="0"/>
              </a:spcBef>
              <a:spcAft>
                <a:spcPts val="0"/>
              </a:spcAft>
              <a:buSzPts val="1800"/>
              <a:buChar char="●"/>
            </a:pPr>
            <a:r>
              <a:rPr lang="en">
                <a:solidFill>
                  <a:srgbClr val="000000"/>
                </a:solidFill>
              </a:rPr>
              <a:t>Apply for Census jobs:</a:t>
            </a:r>
            <a:r>
              <a:rPr lang="en"/>
              <a:t> </a:t>
            </a:r>
            <a:r>
              <a:rPr lang="en" u="sng">
                <a:solidFill>
                  <a:schemeClr val="hlink"/>
                </a:solidFill>
                <a:hlinkClick r:id="rId6"/>
              </a:rPr>
              <a:t>https://2020census.gov/en/jobs.html</a:t>
            </a:r>
            <a:endParaRPr/>
          </a:p>
          <a:p>
            <a:pPr marL="457200" lvl="0" indent="-342900" algn="l" rtl="0">
              <a:spcBef>
                <a:spcPts val="0"/>
              </a:spcBef>
              <a:spcAft>
                <a:spcPts val="0"/>
              </a:spcAft>
              <a:buSzPts val="1800"/>
              <a:buChar char="●"/>
            </a:pPr>
            <a:r>
              <a:rPr lang="en">
                <a:solidFill>
                  <a:srgbClr val="000000"/>
                </a:solidFill>
              </a:rPr>
              <a:t>Census Bureau Outreach Resources: </a:t>
            </a:r>
            <a:r>
              <a:rPr lang="en" u="sng">
                <a:solidFill>
                  <a:schemeClr val="hlink"/>
                </a:solidFill>
                <a:hlinkClick r:id="rId7"/>
              </a:rPr>
              <a:t>https://2020census.gov/en/partners/outreach-materials.html</a:t>
            </a:r>
            <a:endParaRPr/>
          </a:p>
          <a:p>
            <a:pPr marL="457200" lvl="0" indent="-342900" algn="l" rtl="0">
              <a:spcBef>
                <a:spcPts val="0"/>
              </a:spcBef>
              <a:spcAft>
                <a:spcPts val="0"/>
              </a:spcAft>
              <a:buSzPts val="1800"/>
              <a:buChar char="●"/>
            </a:pPr>
            <a:r>
              <a:rPr lang="en">
                <a:solidFill>
                  <a:srgbClr val="000000"/>
                </a:solidFill>
              </a:rPr>
              <a:t>Statistics in Schools: </a:t>
            </a:r>
            <a:r>
              <a:rPr lang="en" u="sng">
                <a:solidFill>
                  <a:schemeClr val="hlink"/>
                </a:solidFill>
                <a:hlinkClick r:id="rId8"/>
              </a:rPr>
              <a:t>https://www.census.gov/schools/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 years...</a:t>
            </a:r>
            <a:endParaRPr/>
          </a:p>
        </p:txBody>
      </p:sp>
      <p:sp>
        <p:nvSpPr>
          <p:cNvPr id="345" name="Google Shape;345;p48"/>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000000"/>
                </a:solidFill>
              </a:rPr>
              <a:t>...is a </a:t>
            </a:r>
            <a:r>
              <a:rPr lang="en" u="sng">
                <a:solidFill>
                  <a:srgbClr val="000000"/>
                </a:solidFill>
              </a:rPr>
              <a:t>long time</a:t>
            </a:r>
            <a:r>
              <a:rPr lang="en">
                <a:solidFill>
                  <a:srgbClr val="000000"/>
                </a:solidFill>
              </a:rPr>
              <a:t>.  A two-year-old child missed in 2020 won’t have another chance at being counted until they are </a:t>
            </a:r>
            <a:r>
              <a:rPr lang="en" b="1">
                <a:solidFill>
                  <a:srgbClr val="000000"/>
                </a:solidFill>
              </a:rPr>
              <a:t>12</a:t>
            </a:r>
            <a:r>
              <a:rPr lang="en">
                <a:solidFill>
                  <a:srgbClr val="000000"/>
                </a:solidFill>
              </a:rPr>
              <a:t>!</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Complete Your Exit Surveys</a:t>
            </a:r>
            <a:endParaRPr/>
          </a:p>
        </p:txBody>
      </p:sp>
      <p:sp>
        <p:nvSpPr>
          <p:cNvPr id="351" name="Google Shape;351;p49"/>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u="sng"/>
          </a:p>
          <a:p>
            <a:pPr marL="0" lvl="0" indent="0" algn="l" rtl="0">
              <a:spcBef>
                <a:spcPts val="1600"/>
              </a:spcBef>
              <a:spcAft>
                <a:spcPts val="0"/>
              </a:spcAft>
              <a:buNone/>
            </a:pPr>
            <a:endParaRPr sz="2000" u="sng"/>
          </a:p>
          <a:p>
            <a:pPr marL="0" lvl="0" indent="0" algn="l" rtl="0">
              <a:spcBef>
                <a:spcPts val="1600"/>
              </a:spcBef>
              <a:spcAft>
                <a:spcPts val="1600"/>
              </a:spcAft>
              <a:buNone/>
            </a:pPr>
            <a:r>
              <a:rPr lang="en" sz="2000" u="sng">
                <a:solidFill>
                  <a:srgbClr val="000000"/>
                </a:solidFill>
              </a:rPr>
              <a:t>Your feedback is important.</a:t>
            </a:r>
            <a:endParaRPr sz="2000" u="sng">
              <a:solidFill>
                <a:srgbClr val="000000"/>
              </a:solidFill>
            </a:endParaRPr>
          </a:p>
        </p:txBody>
      </p:sp>
      <p:sp>
        <p:nvSpPr>
          <p:cNvPr id="352" name="Google Shape;352;p49"/>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Contact Us:</a:t>
            </a:r>
            <a:endParaRPr sz="2000"/>
          </a:p>
          <a:p>
            <a:pPr marL="457200" lvl="0" indent="-355600" algn="l" rtl="0">
              <a:spcBef>
                <a:spcPts val="1600"/>
              </a:spcBef>
              <a:spcAft>
                <a:spcPts val="0"/>
              </a:spcAft>
              <a:buSzPts val="2000"/>
              <a:buChar char="●"/>
            </a:pPr>
            <a:r>
              <a:rPr lang="en" sz="2000"/>
              <a:t>Peter Chen, Policy Counsel: </a:t>
            </a:r>
            <a:r>
              <a:rPr lang="en" sz="2000" u="sng">
                <a:solidFill>
                  <a:schemeClr val="hlink"/>
                </a:solidFill>
                <a:hlinkClick r:id="rId3"/>
              </a:rPr>
              <a:t>pchen@acnj.org</a:t>
            </a:r>
            <a:endParaRPr sz="2000"/>
          </a:p>
          <a:p>
            <a:pPr marL="457200" lvl="0" indent="-355600" algn="l" rtl="0">
              <a:spcBef>
                <a:spcPts val="0"/>
              </a:spcBef>
              <a:spcAft>
                <a:spcPts val="0"/>
              </a:spcAft>
              <a:buSzPts val="2000"/>
              <a:buChar char="●"/>
            </a:pPr>
            <a:r>
              <a:rPr lang="en" sz="2000"/>
              <a:t>Alana Vega, Kids Count Coordinator, </a:t>
            </a:r>
            <a:r>
              <a:rPr lang="en" sz="2000" u="sng">
                <a:solidFill>
                  <a:schemeClr val="hlink"/>
                </a:solidFill>
                <a:hlinkClick r:id="rId4"/>
              </a:rPr>
              <a:t>avega@acnj.org</a:t>
            </a:r>
            <a:endParaRPr sz="2000"/>
          </a:p>
          <a:p>
            <a:pPr marL="457200" lvl="0" indent="0" algn="l" rtl="0">
              <a:spcBef>
                <a:spcPts val="1600"/>
              </a:spcBef>
              <a:spcAft>
                <a:spcPts val="0"/>
              </a:spcAft>
              <a:buNone/>
            </a:pPr>
            <a:endParaRPr sz="2000"/>
          </a:p>
          <a:p>
            <a:pPr marL="457200" lvl="0" indent="0" algn="l" rtl="0">
              <a:spcBef>
                <a:spcPts val="1600"/>
              </a:spcBef>
              <a:spcAft>
                <a:spcPts val="1600"/>
              </a:spcAft>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Census?</a:t>
            </a:r>
            <a:endParaRPr/>
          </a:p>
          <a:p>
            <a:pPr marL="0" lvl="0" indent="0" algn="l" rtl="0">
              <a:spcBef>
                <a:spcPts val="0"/>
              </a:spcBef>
              <a:spcAft>
                <a:spcPts val="0"/>
              </a:spcAft>
              <a:buNone/>
            </a:pPr>
            <a:endParaRPr/>
          </a:p>
        </p:txBody>
      </p:sp>
      <p:sp>
        <p:nvSpPr>
          <p:cNvPr id="90" name="Google Shape;90;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dirty="0">
                <a:solidFill>
                  <a:srgbClr val="000000"/>
                </a:solidFill>
              </a:rPr>
              <a:t>The U.S. Census is a national survey conducted every ten years by the U.S. Census Bureau to count EVERY living person in the United States</a:t>
            </a:r>
            <a:endParaRPr sz="2000" dirty="0">
              <a:solidFill>
                <a:srgbClr val="000000"/>
              </a:solidFill>
            </a:endParaRPr>
          </a:p>
          <a:p>
            <a:pPr marL="914400" lvl="1" indent="-355600" algn="l" rtl="0">
              <a:spcBef>
                <a:spcPts val="0"/>
              </a:spcBef>
              <a:spcAft>
                <a:spcPts val="0"/>
              </a:spcAft>
              <a:buClr>
                <a:srgbClr val="000000"/>
              </a:buClr>
              <a:buSzPts val="2000"/>
              <a:buChar char="○"/>
            </a:pPr>
            <a:r>
              <a:rPr lang="en" sz="2000" dirty="0">
                <a:solidFill>
                  <a:srgbClr val="000000"/>
                </a:solidFill>
              </a:rPr>
              <a:t>People of all ages, races, and ethnic groups including citizens and non-citizens </a:t>
            </a:r>
            <a:r>
              <a:rPr lang="en" sz="2000" u="sng" dirty="0">
                <a:solidFill>
                  <a:srgbClr val="000000"/>
                </a:solidFill>
              </a:rPr>
              <a:t>must be </a:t>
            </a:r>
            <a:r>
              <a:rPr lang="en" sz="2000" u="sng" dirty="0" smtClean="0">
                <a:solidFill>
                  <a:srgbClr val="000000"/>
                </a:solidFill>
              </a:rPr>
              <a:t>counted</a:t>
            </a:r>
            <a:r>
              <a:rPr lang="en" sz="2000" dirty="0" smtClean="0">
                <a:solidFill>
                  <a:srgbClr val="000000"/>
                </a:solidFill>
              </a:rPr>
              <a:t>.</a:t>
            </a:r>
            <a:endParaRPr sz="2000" u="sng" dirty="0">
              <a:solidFill>
                <a:srgbClr val="000000"/>
              </a:solidFill>
            </a:endParaRPr>
          </a:p>
          <a:p>
            <a:pPr marL="457200" lvl="0" indent="0" algn="l" rtl="0">
              <a:spcBef>
                <a:spcPts val="1600"/>
              </a:spcBef>
              <a:spcAft>
                <a:spcPts val="0"/>
              </a:spcAft>
              <a:buNone/>
            </a:pPr>
            <a:endParaRPr sz="20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the Census Important?</a:t>
            </a:r>
            <a:endParaRPr/>
          </a:p>
        </p:txBody>
      </p:sp>
      <p:sp>
        <p:nvSpPr>
          <p:cNvPr id="96" name="Google Shape;96;p17"/>
          <p:cNvSpPr txBox="1">
            <a:spLocks noGrp="1"/>
          </p:cNvSpPr>
          <p:nvPr>
            <p:ph type="body" idx="1"/>
          </p:nvPr>
        </p:nvSpPr>
        <p:spPr>
          <a:xfrm>
            <a:off x="153575" y="1152425"/>
            <a:ext cx="8520600" cy="1227900"/>
          </a:xfrm>
          <a:prstGeom prst="rect">
            <a:avLst/>
          </a:prstGeom>
        </p:spPr>
        <p:txBody>
          <a:bodyPr spcFirstLastPara="1" wrap="square" lIns="91425" tIns="91425" rIns="91425" bIns="91425" anchor="t" anchorCtr="0">
            <a:noAutofit/>
          </a:bodyPr>
          <a:lstStyle/>
          <a:p>
            <a:pPr marL="457200" lvl="0" indent="0" algn="l" rtl="0">
              <a:lnSpc>
                <a:spcPct val="107916"/>
              </a:lnSpc>
              <a:spcBef>
                <a:spcPts val="0"/>
              </a:spcBef>
              <a:spcAft>
                <a:spcPts val="0"/>
              </a:spcAft>
              <a:buNone/>
            </a:pPr>
            <a:r>
              <a:rPr lang="en" sz="2400">
                <a:solidFill>
                  <a:srgbClr val="000000"/>
                </a:solidFill>
              </a:rPr>
              <a:t>The Census is so much more than just a head count. Its results will impact New Jersey for the </a:t>
            </a:r>
            <a:r>
              <a:rPr lang="en" sz="2400" b="1">
                <a:solidFill>
                  <a:srgbClr val="000000"/>
                </a:solidFill>
              </a:rPr>
              <a:t>next ten years</a:t>
            </a:r>
            <a:r>
              <a:rPr lang="en" sz="2400">
                <a:solidFill>
                  <a:srgbClr val="000000"/>
                </a:solidFill>
              </a:rPr>
              <a:t>.</a:t>
            </a:r>
            <a:endParaRPr sz="2400">
              <a:solidFill>
                <a:srgbClr val="000000"/>
              </a:solidFill>
            </a:endParaRPr>
          </a:p>
          <a:p>
            <a:pPr marL="457200" lvl="0" indent="0" algn="l" rtl="0">
              <a:lnSpc>
                <a:spcPct val="107916"/>
              </a:lnSpc>
              <a:spcBef>
                <a:spcPts val="0"/>
              </a:spcBef>
              <a:spcAft>
                <a:spcPts val="0"/>
              </a:spcAft>
              <a:buNone/>
            </a:pPr>
            <a:endParaRPr sz="1400" b="1">
              <a:solidFill>
                <a:srgbClr val="000000"/>
              </a:solidFill>
              <a:latin typeface="Calibri"/>
              <a:ea typeface="Calibri"/>
              <a:cs typeface="Calibri"/>
              <a:sym typeface="Calibri"/>
            </a:endParaRPr>
          </a:p>
          <a:p>
            <a:pPr marL="457200" lvl="0" indent="0" algn="l" rtl="0">
              <a:lnSpc>
                <a:spcPct val="107916"/>
              </a:lnSpc>
              <a:spcBef>
                <a:spcPts val="0"/>
              </a:spcBef>
              <a:spcAft>
                <a:spcPts val="0"/>
              </a:spcAft>
              <a:buNone/>
            </a:pPr>
            <a:endParaRPr sz="1400"/>
          </a:p>
        </p:txBody>
      </p:sp>
      <p:sp>
        <p:nvSpPr>
          <p:cNvPr id="97" name="Google Shape;97;p17"/>
          <p:cNvSpPr txBox="1"/>
          <p:nvPr/>
        </p:nvSpPr>
        <p:spPr>
          <a:xfrm>
            <a:off x="311700" y="2319550"/>
            <a:ext cx="3638100" cy="2249400"/>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000000"/>
              </a:buClr>
              <a:buSzPts val="1800"/>
              <a:buFont typeface="Open Sans"/>
              <a:buChar char="●"/>
            </a:pPr>
            <a:r>
              <a:rPr lang="en" sz="1800">
                <a:latin typeface="Open Sans"/>
                <a:ea typeface="Open Sans"/>
                <a:cs typeface="Open Sans"/>
                <a:sym typeface="Open Sans"/>
              </a:rPr>
              <a:t>Distribution of more than </a:t>
            </a:r>
            <a:r>
              <a:rPr lang="en" sz="1800" b="1">
                <a:latin typeface="Open Sans"/>
                <a:ea typeface="Open Sans"/>
                <a:cs typeface="Open Sans"/>
                <a:sym typeface="Open Sans"/>
              </a:rPr>
              <a:t>$22.7 billion</a:t>
            </a:r>
            <a:r>
              <a:rPr lang="en" sz="1800">
                <a:latin typeface="Open Sans"/>
                <a:ea typeface="Open Sans"/>
                <a:cs typeface="Open Sans"/>
                <a:sym typeface="Open Sans"/>
              </a:rPr>
              <a:t> in federal funds within NJ annually to support important programs and services like Medicaid, Head Start, schools, hospitals, roads, and more.</a:t>
            </a:r>
            <a:endParaRPr sz="1800">
              <a:latin typeface="Open Sans"/>
              <a:ea typeface="Open Sans"/>
              <a:cs typeface="Open Sans"/>
              <a:sym typeface="Open Sans"/>
            </a:endParaRPr>
          </a:p>
        </p:txBody>
      </p:sp>
      <p:sp>
        <p:nvSpPr>
          <p:cNvPr id="98" name="Google Shape;98;p17"/>
          <p:cNvSpPr txBox="1"/>
          <p:nvPr/>
        </p:nvSpPr>
        <p:spPr>
          <a:xfrm>
            <a:off x="4896600" y="2403115"/>
            <a:ext cx="3638100" cy="2249400"/>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000000"/>
              </a:buClr>
              <a:buSzPts val="1800"/>
              <a:buFont typeface="Calibri"/>
              <a:buChar char="●"/>
            </a:pPr>
            <a:r>
              <a:rPr lang="en" sz="1800" dirty="0">
                <a:latin typeface="Open Sans"/>
                <a:ea typeface="Open Sans"/>
                <a:cs typeface="Open Sans"/>
                <a:sym typeface="Open Sans"/>
              </a:rPr>
              <a:t>Helps determine New Jersey’s </a:t>
            </a:r>
            <a:r>
              <a:rPr lang="en" sz="1800" b="1" dirty="0">
                <a:latin typeface="Open Sans"/>
                <a:ea typeface="Open Sans"/>
                <a:cs typeface="Open Sans"/>
                <a:sym typeface="Open Sans"/>
              </a:rPr>
              <a:t>number of seats</a:t>
            </a:r>
            <a:r>
              <a:rPr lang="en" sz="1800" dirty="0">
                <a:latin typeface="Open Sans"/>
                <a:ea typeface="Open Sans"/>
                <a:cs typeface="Open Sans"/>
                <a:sym typeface="Open Sans"/>
              </a:rPr>
              <a:t> in the house of representatives, its number of </a:t>
            </a:r>
            <a:r>
              <a:rPr lang="en" sz="1800" b="1" dirty="0">
                <a:latin typeface="Open Sans"/>
                <a:ea typeface="Open Sans"/>
                <a:cs typeface="Open Sans"/>
                <a:sym typeface="Open Sans"/>
              </a:rPr>
              <a:t>votes in the electoral college</a:t>
            </a:r>
            <a:r>
              <a:rPr lang="en" sz="1800" dirty="0">
                <a:latin typeface="Open Sans"/>
                <a:ea typeface="Open Sans"/>
                <a:cs typeface="Open Sans"/>
                <a:sym typeface="Open Sans"/>
              </a:rPr>
              <a:t>, and our </a:t>
            </a:r>
            <a:r>
              <a:rPr lang="en" sz="1800" b="1" dirty="0">
                <a:latin typeface="Open Sans"/>
                <a:ea typeface="Open Sans"/>
                <a:cs typeface="Open Sans"/>
                <a:sym typeface="Open Sans"/>
              </a:rPr>
              <a:t>voting district boundaries</a:t>
            </a:r>
            <a:r>
              <a:rPr lang="en" sz="1800" dirty="0">
                <a:latin typeface="Open Sans"/>
                <a:ea typeface="Open Sans"/>
                <a:cs typeface="Open Sans"/>
                <a:sym typeface="Open Sans"/>
              </a:rPr>
              <a:t>. </a:t>
            </a:r>
            <a:endParaRPr sz="1800" dirty="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05850" y="163800"/>
            <a:ext cx="8532300" cy="11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Annual Federal Funding Received by NJ:</a:t>
            </a:r>
            <a:endParaRPr/>
          </a:p>
        </p:txBody>
      </p:sp>
      <p:sp>
        <p:nvSpPr>
          <p:cNvPr id="104" name="Google Shape;104;p18"/>
          <p:cNvSpPr txBox="1"/>
          <p:nvPr/>
        </p:nvSpPr>
        <p:spPr>
          <a:xfrm>
            <a:off x="7239750" y="2204788"/>
            <a:ext cx="1394700" cy="13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accent1"/>
                </a:solidFill>
                <a:latin typeface="PT Sans Narrow"/>
                <a:ea typeface="PT Sans Narrow"/>
                <a:cs typeface="PT Sans Narrow"/>
                <a:sym typeface="PT Sans Narrow"/>
              </a:rPr>
              <a:t>$22.7 Billion</a:t>
            </a:r>
            <a:endParaRPr>
              <a:latin typeface="Open Sans"/>
              <a:ea typeface="Open Sans"/>
              <a:cs typeface="Open Sans"/>
              <a:sym typeface="Open Sans"/>
            </a:endParaRPr>
          </a:p>
        </p:txBody>
      </p:sp>
      <p:graphicFrame>
        <p:nvGraphicFramePr>
          <p:cNvPr id="105" name="Google Shape;105;p18"/>
          <p:cNvGraphicFramePr/>
          <p:nvPr/>
        </p:nvGraphicFramePr>
        <p:xfrm>
          <a:off x="166625" y="886763"/>
          <a:ext cx="7191550" cy="3931680"/>
        </p:xfrm>
        <a:graphic>
          <a:graphicData uri="http://schemas.openxmlformats.org/drawingml/2006/table">
            <a:tbl>
              <a:tblPr>
                <a:noFill/>
                <a:tableStyleId>{F2CFA767-A9A8-4380-A6EA-60401F512331}</a:tableStyleId>
              </a:tblPr>
              <a:tblGrid>
                <a:gridCol w="3595775">
                  <a:extLst>
                    <a:ext uri="{9D8B030D-6E8A-4147-A177-3AD203B41FA5}">
                      <a16:colId xmlns:a16="http://schemas.microsoft.com/office/drawing/2014/main" val="20000"/>
                    </a:ext>
                  </a:extLst>
                </a:gridCol>
                <a:gridCol w="3595775">
                  <a:extLst>
                    <a:ext uri="{9D8B030D-6E8A-4147-A177-3AD203B41FA5}">
                      <a16:colId xmlns:a16="http://schemas.microsoft.com/office/drawing/2014/main" val="20001"/>
                    </a:ext>
                  </a:extLst>
                </a:gridCol>
              </a:tblGrid>
              <a:tr h="397725">
                <a:tc>
                  <a:txBody>
                    <a:bodyPr/>
                    <a:lstStyle/>
                    <a:p>
                      <a:pPr marL="0" lvl="0" indent="0" algn="r" rtl="0">
                        <a:spcBef>
                          <a:spcPts val="0"/>
                        </a:spcBef>
                        <a:spcAft>
                          <a:spcPts val="0"/>
                        </a:spcAft>
                        <a:buNone/>
                      </a:pPr>
                      <a:r>
                        <a:rPr lang="en" sz="1800">
                          <a:solidFill>
                            <a:schemeClr val="accent3"/>
                          </a:solidFill>
                          <a:latin typeface="Open Sans"/>
                          <a:ea typeface="Open Sans"/>
                          <a:cs typeface="Open Sans"/>
                          <a:sym typeface="Open Sans"/>
                        </a:rPr>
                        <a:t>NJ FamilyCare*:</a:t>
                      </a:r>
                      <a:endParaRPr sz="1800">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3"/>
                          </a:solidFill>
                          <a:latin typeface="Open Sans"/>
                          <a:ea typeface="Open Sans"/>
                          <a:cs typeface="Open Sans"/>
                          <a:sym typeface="Open Sans"/>
                        </a:rPr>
                        <a:t>$9.6B</a:t>
                      </a:r>
                      <a:endParaRPr sz="1800" b="1">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97725">
                <a:tc>
                  <a:txBody>
                    <a:bodyPr/>
                    <a:lstStyle/>
                    <a:p>
                      <a:pPr marL="0" lvl="0" indent="0" algn="r" rtl="0">
                        <a:spcBef>
                          <a:spcPts val="0"/>
                        </a:spcBef>
                        <a:spcAft>
                          <a:spcPts val="0"/>
                        </a:spcAft>
                        <a:buNone/>
                      </a:pPr>
                      <a:r>
                        <a:rPr lang="en" sz="1800">
                          <a:solidFill>
                            <a:schemeClr val="accent1"/>
                          </a:solidFill>
                          <a:latin typeface="Open Sans"/>
                          <a:ea typeface="Open Sans"/>
                          <a:cs typeface="Open Sans"/>
                          <a:sym typeface="Open Sans"/>
                        </a:rPr>
                        <a:t>SNAP:</a:t>
                      </a:r>
                      <a:endParaRPr sz="1800">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1"/>
                          </a:solidFill>
                          <a:latin typeface="Open Sans"/>
                          <a:ea typeface="Open Sans"/>
                          <a:cs typeface="Open Sans"/>
                          <a:sym typeface="Open Sans"/>
                        </a:rPr>
                        <a:t>$1.2B</a:t>
                      </a:r>
                      <a:endParaRPr sz="1800" b="1">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7725">
                <a:tc>
                  <a:txBody>
                    <a:bodyPr/>
                    <a:lstStyle/>
                    <a:p>
                      <a:pPr marL="0" lvl="0" indent="0" algn="r" rtl="0">
                        <a:spcBef>
                          <a:spcPts val="0"/>
                        </a:spcBef>
                        <a:spcAft>
                          <a:spcPts val="0"/>
                        </a:spcAft>
                        <a:buNone/>
                      </a:pPr>
                      <a:r>
                        <a:rPr lang="en" sz="1800">
                          <a:solidFill>
                            <a:srgbClr val="A64D79"/>
                          </a:solidFill>
                          <a:latin typeface="Open Sans"/>
                          <a:ea typeface="Open Sans"/>
                          <a:cs typeface="Open Sans"/>
                          <a:sym typeface="Open Sans"/>
                        </a:rPr>
                        <a:t>Section 8 Housing Vouchers:</a:t>
                      </a:r>
                      <a:endParaRPr sz="1800">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A64D79"/>
                          </a:solidFill>
                          <a:latin typeface="Open Sans"/>
                          <a:ea typeface="Open Sans"/>
                          <a:cs typeface="Open Sans"/>
                          <a:sym typeface="Open Sans"/>
                        </a:rPr>
                        <a:t>$741M</a:t>
                      </a:r>
                      <a:endParaRPr sz="1800" b="1">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7725">
                <a:tc>
                  <a:txBody>
                    <a:bodyPr/>
                    <a:lstStyle/>
                    <a:p>
                      <a:pPr marL="0" lvl="0" indent="0" algn="r" rtl="0">
                        <a:spcBef>
                          <a:spcPts val="0"/>
                        </a:spcBef>
                        <a:spcAft>
                          <a:spcPts val="0"/>
                        </a:spcAft>
                        <a:buNone/>
                      </a:pPr>
                      <a:r>
                        <a:rPr lang="en" sz="1800">
                          <a:solidFill>
                            <a:srgbClr val="38761D"/>
                          </a:solidFill>
                          <a:latin typeface="Open Sans"/>
                          <a:ea typeface="Open Sans"/>
                          <a:cs typeface="Open Sans"/>
                          <a:sym typeface="Open Sans"/>
                        </a:rPr>
                        <a:t>Special Education Grants:</a:t>
                      </a:r>
                      <a:endParaRPr sz="1800">
                        <a:solidFill>
                          <a:srgbClr val="38761D"/>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38761D"/>
                          </a:solidFill>
                          <a:latin typeface="Open Sans"/>
                          <a:ea typeface="Open Sans"/>
                          <a:cs typeface="Open Sans"/>
                          <a:sym typeface="Open Sans"/>
                        </a:rPr>
                        <a:t>$370M</a:t>
                      </a:r>
                      <a:endParaRPr sz="1800" b="1">
                        <a:solidFill>
                          <a:srgbClr val="38761D"/>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637050">
                <a:tc>
                  <a:txBody>
                    <a:bodyPr/>
                    <a:lstStyle/>
                    <a:p>
                      <a:pPr marL="0" lvl="0" indent="0" algn="r" rtl="0">
                        <a:spcBef>
                          <a:spcPts val="0"/>
                        </a:spcBef>
                        <a:spcAft>
                          <a:spcPts val="0"/>
                        </a:spcAft>
                        <a:buNone/>
                      </a:pPr>
                      <a:r>
                        <a:rPr lang="en" sz="1800">
                          <a:solidFill>
                            <a:srgbClr val="1C4587"/>
                          </a:solidFill>
                          <a:latin typeface="Open Sans"/>
                          <a:ea typeface="Open Sans"/>
                          <a:cs typeface="Open Sans"/>
                          <a:sym typeface="Open Sans"/>
                        </a:rPr>
                        <a:t>National School Lunch Program:</a:t>
                      </a:r>
                      <a:endParaRPr sz="1800">
                        <a:solidFill>
                          <a:srgbClr val="1C4587"/>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1C4587"/>
                          </a:solidFill>
                          <a:latin typeface="Open Sans"/>
                          <a:ea typeface="Open Sans"/>
                          <a:cs typeface="Open Sans"/>
                          <a:sym typeface="Open Sans"/>
                        </a:rPr>
                        <a:t>$261M</a:t>
                      </a:r>
                      <a:endParaRPr sz="1800" b="1">
                        <a:solidFill>
                          <a:srgbClr val="1C4587"/>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97725">
                <a:tc>
                  <a:txBody>
                    <a:bodyPr/>
                    <a:lstStyle/>
                    <a:p>
                      <a:pPr marL="0" lvl="0" indent="0" algn="r" rtl="0">
                        <a:spcBef>
                          <a:spcPts val="0"/>
                        </a:spcBef>
                        <a:spcAft>
                          <a:spcPts val="0"/>
                        </a:spcAft>
                        <a:buNone/>
                      </a:pPr>
                      <a:r>
                        <a:rPr lang="en" sz="1800">
                          <a:solidFill>
                            <a:schemeClr val="accent3"/>
                          </a:solidFill>
                          <a:latin typeface="Open Sans"/>
                          <a:ea typeface="Open Sans"/>
                          <a:cs typeface="Open Sans"/>
                          <a:sym typeface="Open Sans"/>
                        </a:rPr>
                        <a:t>Head Start:</a:t>
                      </a:r>
                      <a:endParaRPr sz="1800">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3"/>
                          </a:solidFill>
                          <a:latin typeface="Open Sans"/>
                          <a:ea typeface="Open Sans"/>
                          <a:cs typeface="Open Sans"/>
                          <a:sym typeface="Open Sans"/>
                        </a:rPr>
                        <a:t>$164M</a:t>
                      </a:r>
                      <a:endParaRPr sz="1800" b="1">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97725">
                <a:tc>
                  <a:txBody>
                    <a:bodyPr/>
                    <a:lstStyle/>
                    <a:p>
                      <a:pPr marL="0" lvl="0" indent="0" algn="r" rtl="0">
                        <a:spcBef>
                          <a:spcPts val="0"/>
                        </a:spcBef>
                        <a:spcAft>
                          <a:spcPts val="0"/>
                        </a:spcAft>
                        <a:buNone/>
                      </a:pPr>
                      <a:r>
                        <a:rPr lang="en" sz="1800">
                          <a:solidFill>
                            <a:schemeClr val="accent1"/>
                          </a:solidFill>
                          <a:latin typeface="Open Sans"/>
                          <a:ea typeface="Open Sans"/>
                          <a:cs typeface="Open Sans"/>
                          <a:sym typeface="Open Sans"/>
                        </a:rPr>
                        <a:t>WIC:</a:t>
                      </a:r>
                      <a:endParaRPr sz="1800">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1"/>
                          </a:solidFill>
                          <a:latin typeface="Open Sans"/>
                          <a:ea typeface="Open Sans"/>
                          <a:cs typeface="Open Sans"/>
                          <a:sym typeface="Open Sans"/>
                        </a:rPr>
                        <a:t>$151M</a:t>
                      </a:r>
                      <a:endParaRPr sz="1800" b="1">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97725">
                <a:tc>
                  <a:txBody>
                    <a:bodyPr/>
                    <a:lstStyle/>
                    <a:p>
                      <a:pPr marL="0" lvl="0" indent="0" algn="r" rtl="0">
                        <a:spcBef>
                          <a:spcPts val="0"/>
                        </a:spcBef>
                        <a:spcAft>
                          <a:spcPts val="0"/>
                        </a:spcAft>
                        <a:buNone/>
                      </a:pPr>
                      <a:r>
                        <a:rPr lang="en" sz="1800">
                          <a:solidFill>
                            <a:srgbClr val="A64D79"/>
                          </a:solidFill>
                          <a:latin typeface="Open Sans"/>
                          <a:ea typeface="Open Sans"/>
                          <a:cs typeface="Open Sans"/>
                          <a:sym typeface="Open Sans"/>
                        </a:rPr>
                        <a:t>Child Care: </a:t>
                      </a:r>
                      <a:endParaRPr sz="1800">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A64D79"/>
                          </a:solidFill>
                          <a:latin typeface="Open Sans"/>
                          <a:ea typeface="Open Sans"/>
                          <a:cs typeface="Open Sans"/>
                          <a:sym typeface="Open Sans"/>
                        </a:rPr>
                        <a:t>$120M</a:t>
                      </a:r>
                      <a:endParaRPr sz="1800" b="1">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cxnSp>
        <p:nvCxnSpPr>
          <p:cNvPr id="106" name="Google Shape;106;p18"/>
          <p:cNvCxnSpPr>
            <a:endCxn id="104" idx="2"/>
          </p:cNvCxnSpPr>
          <p:nvPr/>
        </p:nvCxnSpPr>
        <p:spPr>
          <a:xfrm rot="10800000" flipH="1">
            <a:off x="4854300" y="3517588"/>
            <a:ext cx="3082800" cy="972000"/>
          </a:xfrm>
          <a:prstGeom prst="bentConnector2">
            <a:avLst/>
          </a:prstGeom>
          <a:noFill/>
          <a:ln w="9525" cap="flat" cmpd="sng">
            <a:solidFill>
              <a:schemeClr val="dk2"/>
            </a:solidFill>
            <a:prstDash val="solid"/>
            <a:round/>
            <a:headEnd type="none" w="med" len="med"/>
            <a:tailEnd type="none" w="med" len="med"/>
          </a:ln>
        </p:spPr>
      </p:cxnSp>
      <p:cxnSp>
        <p:nvCxnSpPr>
          <p:cNvPr id="107" name="Google Shape;107;p18"/>
          <p:cNvCxnSpPr/>
          <p:nvPr/>
        </p:nvCxnSpPr>
        <p:spPr>
          <a:xfrm>
            <a:off x="4879675" y="1187400"/>
            <a:ext cx="3082800" cy="972000"/>
          </a:xfrm>
          <a:prstGeom prst="bentConnector2">
            <a:avLst/>
          </a:prstGeom>
          <a:noFill/>
          <a:ln w="9525" cap="flat" cmpd="sng">
            <a:solidFill>
              <a:schemeClr val="dk2"/>
            </a:solidFill>
            <a:prstDash val="solid"/>
            <a:round/>
            <a:headEnd type="none" w="med" len="med"/>
            <a:tailEnd type="none" w="med" len="med"/>
          </a:ln>
        </p:spPr>
      </p:cxnSp>
      <p:sp>
        <p:nvSpPr>
          <p:cNvPr id="108" name="Google Shape;108;p18"/>
          <p:cNvSpPr txBox="1"/>
          <p:nvPr/>
        </p:nvSpPr>
        <p:spPr>
          <a:xfrm>
            <a:off x="5084325" y="2443000"/>
            <a:ext cx="1761300" cy="836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Open Sans"/>
              <a:buChar char="+"/>
            </a:pPr>
            <a:r>
              <a:rPr lang="en" b="1">
                <a:solidFill>
                  <a:schemeClr val="accent1"/>
                </a:solidFill>
                <a:latin typeface="Open Sans"/>
                <a:ea typeface="Open Sans"/>
                <a:cs typeface="Open Sans"/>
                <a:sym typeface="Open Sans"/>
              </a:rPr>
              <a:t>many more federal programs</a:t>
            </a:r>
            <a:endParaRPr b="1">
              <a:solidFill>
                <a:schemeClr val="accent1"/>
              </a:solidFill>
              <a:latin typeface="Open Sans"/>
              <a:ea typeface="Open Sans"/>
              <a:cs typeface="Open Sans"/>
              <a:sym typeface="Open Sans"/>
            </a:endParaRPr>
          </a:p>
        </p:txBody>
      </p:sp>
      <p:sp>
        <p:nvSpPr>
          <p:cNvPr id="109" name="Google Shape;109;p18"/>
          <p:cNvSpPr txBox="1"/>
          <p:nvPr/>
        </p:nvSpPr>
        <p:spPr>
          <a:xfrm>
            <a:off x="2277450" y="4727800"/>
            <a:ext cx="6560700" cy="2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3"/>
                </a:solidFill>
                <a:latin typeface="Open Sans"/>
                <a:ea typeface="Open Sans"/>
                <a:cs typeface="Open Sans"/>
                <a:sym typeface="Open Sans"/>
              </a:rPr>
              <a:t>*Includes Medicaid and State Children’s Health Insurance Program (SCHIP)</a:t>
            </a:r>
            <a:endParaRPr sz="1200">
              <a:solidFill>
                <a:schemeClr val="accent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265513" y="72420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Census Operations</a:t>
            </a:r>
            <a:endParaRPr/>
          </a:p>
        </p:txBody>
      </p:sp>
      <p:sp>
        <p:nvSpPr>
          <p:cNvPr id="115" name="Google Shape;115;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0000"/>
                </a:solidFill>
              </a:rPr>
              <a:t>What questions will be asked?</a:t>
            </a:r>
            <a:endParaRPr sz="3000" b="1">
              <a:solidFill>
                <a:srgbClr val="000000"/>
              </a:solidFill>
            </a:endParaRPr>
          </a:p>
          <a:p>
            <a:pPr marL="0" lvl="0" indent="0" algn="l" rtl="0">
              <a:spcBef>
                <a:spcPts val="1600"/>
              </a:spcBef>
              <a:spcAft>
                <a:spcPts val="1600"/>
              </a:spcAft>
              <a:buNone/>
            </a:pPr>
            <a:r>
              <a:rPr lang="en" sz="3000" b="1">
                <a:solidFill>
                  <a:srgbClr val="000000"/>
                </a:solidFill>
              </a:rPr>
              <a:t>When will I receive my questionnaire?</a:t>
            </a:r>
            <a:endParaRPr sz="3000" b="1">
              <a:solidFill>
                <a:srgbClr val="000000"/>
              </a:solidFill>
            </a:endParaRPr>
          </a:p>
        </p:txBody>
      </p:sp>
      <p:pic>
        <p:nvPicPr>
          <p:cNvPr id="116" name="Google Shape;116;p19"/>
          <p:cNvPicPr preferRelativeResize="0"/>
          <p:nvPr/>
        </p:nvPicPr>
        <p:blipFill>
          <a:blip r:embed="rId3">
            <a:alphaModFix/>
          </a:blip>
          <a:stretch>
            <a:fillRect/>
          </a:stretch>
        </p:blipFill>
        <p:spPr>
          <a:xfrm>
            <a:off x="763975" y="2400000"/>
            <a:ext cx="3184834" cy="2123222"/>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I Complete My Questionnaire?</a:t>
            </a:r>
            <a:endParaRPr/>
          </a:p>
        </p:txBody>
      </p:sp>
      <p:sp>
        <p:nvSpPr>
          <p:cNvPr id="122" name="Google Shape;122;p20"/>
          <p:cNvSpPr txBox="1">
            <a:spLocks noGrp="1"/>
          </p:cNvSpPr>
          <p:nvPr>
            <p:ph type="body" idx="1"/>
          </p:nvPr>
        </p:nvSpPr>
        <p:spPr>
          <a:xfrm>
            <a:off x="179500" y="1507700"/>
            <a:ext cx="5466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There will be three ways to complete the Census:</a:t>
            </a: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Online (including with a mobile device)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Over the phone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By mail</a:t>
            </a:r>
            <a:endParaRPr>
              <a:solidFill>
                <a:srgbClr val="000000"/>
              </a:solidFill>
            </a:endParaRPr>
          </a:p>
          <a:p>
            <a:pPr marL="0" lvl="0" indent="0" algn="l" rtl="0">
              <a:spcBef>
                <a:spcPts val="1600"/>
              </a:spcBef>
              <a:spcAft>
                <a:spcPts val="0"/>
              </a:spcAft>
              <a:buNone/>
            </a:pPr>
            <a:endParaRPr/>
          </a:p>
          <a:p>
            <a:pPr marL="0" lvl="0" indent="0" algn="l" rtl="0">
              <a:lnSpc>
                <a:spcPct val="100000"/>
              </a:lnSpc>
              <a:spcBef>
                <a:spcPts val="1600"/>
              </a:spcBef>
              <a:spcAft>
                <a:spcPts val="0"/>
              </a:spcAft>
              <a:buNone/>
            </a:pPr>
            <a:endParaRPr>
              <a:solidFill>
                <a:schemeClr val="accent2"/>
              </a:solidFill>
            </a:endParaRPr>
          </a:p>
        </p:txBody>
      </p:sp>
      <p:pic>
        <p:nvPicPr>
          <p:cNvPr id="123" name="Google Shape;123;p20"/>
          <p:cNvPicPr preferRelativeResize="0"/>
          <p:nvPr/>
        </p:nvPicPr>
        <p:blipFill>
          <a:blip r:embed="rId3">
            <a:alphaModFix/>
          </a:blip>
          <a:stretch>
            <a:fillRect/>
          </a:stretch>
        </p:blipFill>
        <p:spPr>
          <a:xfrm>
            <a:off x="5683825" y="1217375"/>
            <a:ext cx="3190875" cy="3676650"/>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74875" y="972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Census Initial Contact</a:t>
            </a:r>
            <a:endParaRPr/>
          </a:p>
        </p:txBody>
      </p:sp>
      <p:sp>
        <p:nvSpPr>
          <p:cNvPr id="129" name="Google Shape;129;p21"/>
          <p:cNvSpPr txBox="1"/>
          <p:nvPr/>
        </p:nvSpPr>
        <p:spPr>
          <a:xfrm>
            <a:off x="150725" y="1043500"/>
            <a:ext cx="3845700" cy="32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Open Sans"/>
                <a:ea typeface="Open Sans"/>
                <a:cs typeface="Open Sans"/>
                <a:sym typeface="Open Sans"/>
              </a:rPr>
              <a:t>Visit </a:t>
            </a:r>
            <a:r>
              <a:rPr lang="en" sz="2400" u="sng">
                <a:solidFill>
                  <a:schemeClr val="hlink"/>
                </a:solidFill>
                <a:latin typeface="Open Sans"/>
                <a:ea typeface="Open Sans"/>
                <a:cs typeface="Open Sans"/>
                <a:sym typeface="Open Sans"/>
                <a:hlinkClick r:id="rId3"/>
              </a:rPr>
              <a:t>www.censushardtocountmaps2020.us</a:t>
            </a:r>
            <a:r>
              <a:rPr lang="en" sz="2400">
                <a:latin typeface="Open Sans"/>
                <a:ea typeface="Open Sans"/>
                <a:cs typeface="Open Sans"/>
                <a:sym typeface="Open Sans"/>
              </a:rPr>
              <a:t> </a:t>
            </a:r>
            <a:endParaRPr sz="2400">
              <a:latin typeface="Open Sans"/>
              <a:ea typeface="Open Sans"/>
              <a:cs typeface="Open Sans"/>
              <a:sym typeface="Open Sans"/>
            </a:endParaRPr>
          </a:p>
          <a:p>
            <a:pPr marL="0" lvl="0" indent="0" algn="ctr" rtl="0">
              <a:spcBef>
                <a:spcPts val="0"/>
              </a:spcBef>
              <a:spcAft>
                <a:spcPts val="0"/>
              </a:spcAft>
              <a:buNone/>
            </a:pPr>
            <a:r>
              <a:rPr lang="en" sz="2400">
                <a:latin typeface="Open Sans"/>
                <a:ea typeface="Open Sans"/>
                <a:cs typeface="Open Sans"/>
                <a:sym typeface="Open Sans"/>
              </a:rPr>
              <a:t>to view how the Census will reach out to households in March 2020.</a:t>
            </a:r>
            <a:endParaRPr sz="2400">
              <a:latin typeface="Open Sans"/>
              <a:ea typeface="Open Sans"/>
              <a:cs typeface="Open Sans"/>
              <a:sym typeface="Open Sans"/>
            </a:endParaRPr>
          </a:p>
        </p:txBody>
      </p:sp>
      <p:pic>
        <p:nvPicPr>
          <p:cNvPr id="130" name="Google Shape;130;p21"/>
          <p:cNvPicPr preferRelativeResize="0"/>
          <p:nvPr/>
        </p:nvPicPr>
        <p:blipFill>
          <a:blip r:embed="rId4">
            <a:alphaModFix/>
          </a:blip>
          <a:stretch>
            <a:fillRect/>
          </a:stretch>
        </p:blipFill>
        <p:spPr>
          <a:xfrm>
            <a:off x="4446175" y="886000"/>
            <a:ext cx="2206775" cy="3968635"/>
          </a:xfrm>
          <a:prstGeom prst="rect">
            <a:avLst/>
          </a:prstGeom>
          <a:noFill/>
          <a:ln w="38100" cap="flat" cmpd="sng">
            <a:solidFill>
              <a:schemeClr val="accent1"/>
            </a:solidFill>
            <a:prstDash val="solid"/>
            <a:round/>
            <a:headEnd type="none" w="sm" len="sm"/>
            <a:tailEnd type="none" w="sm" len="sm"/>
          </a:ln>
        </p:spPr>
      </p:pic>
      <p:pic>
        <p:nvPicPr>
          <p:cNvPr id="131" name="Google Shape;131;p21"/>
          <p:cNvPicPr preferRelativeResize="0"/>
          <p:nvPr/>
        </p:nvPicPr>
        <p:blipFill>
          <a:blip r:embed="rId5">
            <a:alphaModFix/>
          </a:blip>
          <a:stretch>
            <a:fillRect/>
          </a:stretch>
        </p:blipFill>
        <p:spPr>
          <a:xfrm>
            <a:off x="6860163" y="1798750"/>
            <a:ext cx="2047875" cy="2143125"/>
          </a:xfrm>
          <a:prstGeom prst="rect">
            <a:avLst/>
          </a:prstGeom>
          <a:noFill/>
          <a:ln w="38100" cap="flat" cmpd="sng">
            <a:solidFill>
              <a:srgbClr val="EF6C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3740</Words>
  <Application>Microsoft Office PowerPoint</Application>
  <PresentationFormat>On-screen Show (16:9)</PresentationFormat>
  <Paragraphs>331</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Noto Sans Symbols</vt:lpstr>
      <vt:lpstr>PT Sans Narrow</vt:lpstr>
      <vt:lpstr>Arial</vt:lpstr>
      <vt:lpstr>Open Sans</vt:lpstr>
      <vt:lpstr>Roboto</vt:lpstr>
      <vt:lpstr>Calibri</vt:lpstr>
      <vt:lpstr>Roboto Medium</vt:lpstr>
      <vt:lpstr>Tropic</vt:lpstr>
      <vt:lpstr>New Jersey Counts 2020</vt:lpstr>
      <vt:lpstr>Topics for Today:</vt:lpstr>
      <vt:lpstr>Census 101 </vt:lpstr>
      <vt:lpstr>What is the Census? </vt:lpstr>
      <vt:lpstr>Why is the Census Important?</vt:lpstr>
      <vt:lpstr>Annual Federal Funding Received by NJ:</vt:lpstr>
      <vt:lpstr>Census Operations</vt:lpstr>
      <vt:lpstr>How Do I Complete My Questionnaire?</vt:lpstr>
      <vt:lpstr>2020 Census Initial Contact</vt:lpstr>
      <vt:lpstr>Census Operations Timeline</vt:lpstr>
      <vt:lpstr>Door to Door Census Enumerators</vt:lpstr>
      <vt:lpstr>What Will The Census Ask?</vt:lpstr>
      <vt:lpstr>What WON’T the Census ask?</vt:lpstr>
      <vt:lpstr>Language Support</vt:lpstr>
      <vt:lpstr>Questions?</vt:lpstr>
      <vt:lpstr>Challenges to a Complete Count in NJ</vt:lpstr>
      <vt:lpstr>Specific Challenges for 2020 Census</vt:lpstr>
      <vt:lpstr>NJ Hard-To-Count Groups</vt:lpstr>
      <vt:lpstr>What are the barriers to a complete count?</vt:lpstr>
      <vt:lpstr>What is a Complex Household?</vt:lpstr>
      <vt:lpstr>HTC areas where you live</vt:lpstr>
      <vt:lpstr>Tips for Community Leaders</vt:lpstr>
      <vt:lpstr>Reassure Community Members: </vt:lpstr>
      <vt:lpstr>Who Counts Where? Rule of Thumb:</vt:lpstr>
      <vt:lpstr>Who Counts Where? Important Tips</vt:lpstr>
      <vt:lpstr>Forgot to Include Someone?</vt:lpstr>
      <vt:lpstr>Don’t forget the baby! </vt:lpstr>
      <vt:lpstr>Can I Assist with Questionnaire Responses?</vt:lpstr>
      <vt:lpstr>Questions?</vt:lpstr>
      <vt:lpstr>How to Get Involved</vt:lpstr>
      <vt:lpstr>Action Timeline</vt:lpstr>
      <vt:lpstr>Snapshot of Outreach Activities</vt:lpstr>
      <vt:lpstr>How Can You Help?</vt:lpstr>
      <vt:lpstr>Wrap-Up</vt:lpstr>
      <vt:lpstr>Resources</vt:lpstr>
      <vt:lpstr>10 years...</vt:lpstr>
      <vt:lpstr>Complete Your Exit 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Counts 2020</dc:title>
  <dc:creator>Eloisa</dc:creator>
  <cp:lastModifiedBy>Alana Vega.</cp:lastModifiedBy>
  <cp:revision>5</cp:revision>
  <dcterms:modified xsi:type="dcterms:W3CDTF">2020-02-13T21:49:50Z</dcterms:modified>
</cp:coreProperties>
</file>