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 id="2147483703" r:id="rId6"/>
    <p:sldMasterId id="2147483713" r:id="rId7"/>
  </p:sldMasterIdLst>
  <p:notesMasterIdLst>
    <p:notesMasterId r:id="rId33"/>
  </p:notesMasterIdLst>
  <p:sldIdLst>
    <p:sldId id="259" r:id="rId8"/>
    <p:sldId id="1075" r:id="rId9"/>
    <p:sldId id="1054" r:id="rId10"/>
    <p:sldId id="1053" r:id="rId11"/>
    <p:sldId id="271" r:id="rId12"/>
    <p:sldId id="937" r:id="rId13"/>
    <p:sldId id="919" r:id="rId14"/>
    <p:sldId id="1018" r:id="rId15"/>
    <p:sldId id="1032" r:id="rId16"/>
    <p:sldId id="1022" r:id="rId17"/>
    <p:sldId id="1021" r:id="rId18"/>
    <p:sldId id="1009" r:id="rId19"/>
    <p:sldId id="1074" r:id="rId20"/>
    <p:sldId id="979" r:id="rId21"/>
    <p:sldId id="1076" r:id="rId22"/>
    <p:sldId id="977" r:id="rId23"/>
    <p:sldId id="1077" r:id="rId24"/>
    <p:sldId id="982" r:id="rId25"/>
    <p:sldId id="1078" r:id="rId26"/>
    <p:sldId id="980" r:id="rId27"/>
    <p:sldId id="1079" r:id="rId28"/>
    <p:sldId id="945" r:id="rId29"/>
    <p:sldId id="1001" r:id="rId30"/>
    <p:sldId id="1080" r:id="rId31"/>
    <p:sldId id="10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mela Tew" initials="PT" lastIdx="9" clrIdx="0">
    <p:extLst>
      <p:ext uri="{19B8F6BF-5375-455C-9EA6-DF929625EA0E}">
        <p15:presenceInfo xmlns:p15="http://schemas.microsoft.com/office/powerpoint/2012/main" userId="S::ptew@zerotothree.org::affc83f2-5618-4a2c-b727-d8902dfa3d3b" providerId="AD"/>
      </p:ext>
    </p:extLst>
  </p:cmAuthor>
  <p:cmAuthor id="2" name="Jennifer Tracey" initials="JT" lastIdx="6" clrIdx="1">
    <p:extLst>
      <p:ext uri="{19B8F6BF-5375-455C-9EA6-DF929625EA0E}">
        <p15:presenceInfo xmlns:p15="http://schemas.microsoft.com/office/powerpoint/2012/main" userId="S::JTracey@zerotothree.org::1b1da0e0-6d2d-494c-9c92-c793d99163aa" providerId="AD"/>
      </p:ext>
    </p:extLst>
  </p:cmAuthor>
  <p:cmAuthor id="3" name="Danielle Robbio" initials="DR" lastIdx="7" clrIdx="2">
    <p:extLst>
      <p:ext uri="{19B8F6BF-5375-455C-9EA6-DF929625EA0E}">
        <p15:presenceInfo xmlns:p15="http://schemas.microsoft.com/office/powerpoint/2012/main" userId="S::drobbio@zerotothree.org::d8cde589-ac82-41ed-a63d-07f5b505f5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69" autoAdjust="0"/>
  </p:normalViewPr>
  <p:slideViewPr>
    <p:cSldViewPr snapToGrid="0">
      <p:cViewPr varScale="1">
        <p:scale>
          <a:sx n="57" d="100"/>
          <a:sy n="57" d="100"/>
        </p:scale>
        <p:origin x="108" y="6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A1B99-726A-4A7E-8A4C-AB98052DFD7C}"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3E1B6-3A98-46DE-9224-3D2B01A7D5DE}" type="slidenum">
              <a:rPr lang="en-US" smtClean="0"/>
              <a:t>‹#›</a:t>
            </a:fld>
            <a:endParaRPr lang="en-US"/>
          </a:p>
        </p:txBody>
      </p:sp>
    </p:spTree>
    <p:extLst>
      <p:ext uri="{BB962C8B-B14F-4D97-AF65-F5344CB8AC3E}">
        <p14:creationId xmlns:p14="http://schemas.microsoft.com/office/powerpoint/2010/main" val="258339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042393-131B-CE4F-920F-68E9FBD3274F}" type="slidenum">
              <a:rPr lang="en-US" smtClean="0"/>
              <a:t>1</a:t>
            </a:fld>
            <a:endParaRPr lang="en-US"/>
          </a:p>
        </p:txBody>
      </p:sp>
    </p:spTree>
    <p:extLst>
      <p:ext uri="{BB962C8B-B14F-4D97-AF65-F5344CB8AC3E}">
        <p14:creationId xmlns:p14="http://schemas.microsoft.com/office/powerpoint/2010/main" val="59993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3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592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38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24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45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7651" indent="-349415">
              <a:spcAft>
                <a:spcPts val="433"/>
              </a:spcAft>
              <a:buFont typeface="Arial" panose="020B0604020202020204" pitchFamily="34" charset="0"/>
              <a:buChar char="•"/>
            </a:pPr>
            <a:endParaRPr lang="en-US" altLang="en-US" dirty="0">
              <a:cs typeface="Arial Bold" panose="020B0704020202020204" pitchFamily="34" charset="0"/>
              <a:sym typeface="Arial Bold" panose="020B0704020202020204" pitchFamily="34" charset="0"/>
            </a:endParaRPr>
          </a:p>
        </p:txBody>
      </p:sp>
      <p:sp>
        <p:nvSpPr>
          <p:cNvPr id="4" name="Slide Number Placeholder 3"/>
          <p:cNvSpPr>
            <a:spLocks noGrp="1"/>
          </p:cNvSpPr>
          <p:nvPr>
            <p:ph type="sldNum" sz="quarter" idx="5"/>
          </p:nvPr>
        </p:nvSpPr>
        <p:spPr/>
        <p:txBody>
          <a:bodyPr/>
          <a:lstStyle/>
          <a:p>
            <a:fld id="{7C042393-131B-CE4F-920F-68E9FBD3274F}" type="slidenum">
              <a:rPr lang="en-US" smtClean="0"/>
              <a:t>22</a:t>
            </a:fld>
            <a:endParaRPr lang="en-US"/>
          </a:p>
        </p:txBody>
      </p:sp>
    </p:spTree>
    <p:extLst>
      <p:ext uri="{BB962C8B-B14F-4D97-AF65-F5344CB8AC3E}">
        <p14:creationId xmlns:p14="http://schemas.microsoft.com/office/powerpoint/2010/main" val="153245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E1B6-3A98-46DE-9224-3D2B01A7D5DE}" type="slidenum">
              <a:rPr lang="en-US" smtClean="0"/>
              <a:t>24</a:t>
            </a:fld>
            <a:endParaRPr lang="en-US"/>
          </a:p>
        </p:txBody>
      </p:sp>
    </p:spTree>
    <p:extLst>
      <p:ext uri="{BB962C8B-B14F-4D97-AF65-F5344CB8AC3E}">
        <p14:creationId xmlns:p14="http://schemas.microsoft.com/office/powerpoint/2010/main" val="1443432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7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88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042393-131B-CE4F-920F-68E9FBD3274F}" type="slidenum">
              <a:rPr lang="en-US" smtClean="0"/>
              <a:t>5</a:t>
            </a:fld>
            <a:endParaRPr lang="en-US"/>
          </a:p>
        </p:txBody>
      </p:sp>
    </p:spTree>
    <p:extLst>
      <p:ext uri="{BB962C8B-B14F-4D97-AF65-F5344CB8AC3E}">
        <p14:creationId xmlns:p14="http://schemas.microsoft.com/office/powerpoint/2010/main" val="36270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042393-131B-CE4F-920F-68E9FBD3274F}" type="slidenum">
              <a:rPr lang="en-US" smtClean="0"/>
              <a:t>6</a:t>
            </a:fld>
            <a:endParaRPr lang="en-US"/>
          </a:p>
        </p:txBody>
      </p:sp>
    </p:spTree>
    <p:extLst>
      <p:ext uri="{BB962C8B-B14F-4D97-AF65-F5344CB8AC3E}">
        <p14:creationId xmlns:p14="http://schemas.microsoft.com/office/powerpoint/2010/main" val="29485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6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44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E1B6-3A98-46DE-9224-3D2B01A7D5DE}" type="slidenum">
              <a:rPr lang="en-US" smtClean="0"/>
              <a:t>9</a:t>
            </a:fld>
            <a:endParaRPr lang="en-US"/>
          </a:p>
        </p:txBody>
      </p:sp>
    </p:spTree>
    <p:extLst>
      <p:ext uri="{BB962C8B-B14F-4D97-AF65-F5344CB8AC3E}">
        <p14:creationId xmlns:p14="http://schemas.microsoft.com/office/powerpoint/2010/main" val="358065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E1B6-3A98-46DE-9224-3D2B01A7D5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57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E1B6-3A98-46DE-9224-3D2B01A7D5DE}" type="slidenum">
              <a:rPr lang="en-US" smtClean="0"/>
              <a:t>12</a:t>
            </a:fld>
            <a:endParaRPr lang="en-US"/>
          </a:p>
        </p:txBody>
      </p:sp>
    </p:spTree>
    <p:extLst>
      <p:ext uri="{BB962C8B-B14F-4D97-AF65-F5344CB8AC3E}">
        <p14:creationId xmlns:p14="http://schemas.microsoft.com/office/powerpoint/2010/main" val="2848143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0632B8CA-3A83-0A46-98CE-B08B067178D1}"/>
              </a:ext>
            </a:extLst>
          </p:cNvPr>
          <p:cNvSpPr>
            <a:spLocks noGrp="1"/>
          </p:cNvSpPr>
          <p:nvPr>
            <p:ph type="pic" sz="quarter" idx="12" hasCustomPrompt="1"/>
          </p:nvPr>
        </p:nvSpPr>
        <p:spPr>
          <a:xfrm>
            <a:off x="0" y="0"/>
            <a:ext cx="4967288" cy="6767999"/>
          </a:xfrm>
        </p:spPr>
        <p:txBody>
          <a:bodyPr lIns="576000" tIns="216000" rIns="827999" anchor="t"/>
          <a:lstStyle>
            <a:lvl1pPr marL="0" indent="0" algn="l">
              <a:buNone/>
              <a:defRPr/>
            </a:lvl1pPr>
          </a:lstStyle>
          <a:p>
            <a:r>
              <a:rPr lang="en-US"/>
              <a:t>To add a photo, drag image onto the slide</a:t>
            </a:r>
          </a:p>
        </p:txBody>
      </p:sp>
      <p:sp>
        <p:nvSpPr>
          <p:cNvPr id="93" name="Title 1">
            <a:extLst>
              <a:ext uri="{FF2B5EF4-FFF2-40B4-BE49-F238E27FC236}">
                <a16:creationId xmlns:a16="http://schemas.microsoft.com/office/drawing/2014/main" id="{FD621A87-7617-514A-8FCC-ACB66049D172}"/>
              </a:ext>
            </a:extLst>
          </p:cNvPr>
          <p:cNvSpPr>
            <a:spLocks noGrp="1"/>
          </p:cNvSpPr>
          <p:nvPr>
            <p:ph type="title" hasCustomPrompt="1"/>
          </p:nvPr>
        </p:nvSpPr>
        <p:spPr>
          <a:xfrm>
            <a:off x="0" y="0"/>
            <a:ext cx="4967288" cy="6768000"/>
          </a:xfrm>
          <a:solidFill>
            <a:schemeClr val="accent1">
              <a:alpha val="71000"/>
            </a:schemeClr>
          </a:solidFill>
          <a:effectLst/>
        </p:spPr>
        <p:txBody>
          <a:bodyPr lIns="540000" rIns="360000" bIns="2844000" anchor="b">
            <a:noAutofit/>
          </a:bodyPr>
          <a:lstStyle>
            <a:lvl1pPr>
              <a:defRPr sz="4400" b="0" i="0">
                <a:solidFill>
                  <a:schemeClr val="bg1"/>
                </a:solidFill>
                <a:effectLst>
                  <a:outerShdw blurRad="203200" algn="ctr" rotWithShape="0">
                    <a:prstClr val="black">
                      <a:alpha val="24000"/>
                    </a:prstClr>
                  </a:outerShdw>
                </a:effectLst>
                <a:latin typeface="Calibri" panose="020F0502020204030204" pitchFamily="34" charset="0"/>
                <a:cs typeface="Calibri" panose="020F0502020204030204" pitchFamily="34" charset="0"/>
              </a:defRPr>
            </a:lvl1pPr>
          </a:lstStyle>
          <a:p>
            <a:r>
              <a:rPr lang="en-US"/>
              <a:t>Click to edit</a:t>
            </a:r>
            <a:br>
              <a:rPr lang="en-US"/>
            </a:br>
            <a:r>
              <a:rPr lang="en-US"/>
              <a:t>Master title style</a:t>
            </a:r>
          </a:p>
        </p:txBody>
      </p:sp>
      <p:sp>
        <p:nvSpPr>
          <p:cNvPr id="100" name="Rectangle 99">
            <a:extLst>
              <a:ext uri="{FF2B5EF4-FFF2-40B4-BE49-F238E27FC236}">
                <a16:creationId xmlns:a16="http://schemas.microsoft.com/office/drawing/2014/main" id="{986433A5-0DBC-5246-8588-03D6F796197B}"/>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16">
            <a:extLst>
              <a:ext uri="{FF2B5EF4-FFF2-40B4-BE49-F238E27FC236}">
                <a16:creationId xmlns:a16="http://schemas.microsoft.com/office/drawing/2014/main" id="{3D07E31D-1AE8-B148-86EB-67C2BA6C5E85}"/>
              </a:ext>
            </a:extLst>
          </p:cNvPr>
          <p:cNvSpPr>
            <a:spLocks noGrp="1"/>
          </p:cNvSpPr>
          <p:nvPr>
            <p:ph type="body" sz="quarter" idx="19"/>
          </p:nvPr>
        </p:nvSpPr>
        <p:spPr>
          <a:xfrm>
            <a:off x="5445278" y="45157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61" name="Picture Placeholder 60">
            <a:extLst>
              <a:ext uri="{FF2B5EF4-FFF2-40B4-BE49-F238E27FC236}">
                <a16:creationId xmlns:a16="http://schemas.microsoft.com/office/drawing/2014/main" id="{B3759C0E-FCC8-394C-B398-946116395174}"/>
              </a:ext>
            </a:extLst>
          </p:cNvPr>
          <p:cNvSpPr>
            <a:spLocks noGrp="1"/>
          </p:cNvSpPr>
          <p:nvPr>
            <p:ph type="pic" sz="quarter" idx="16" hasCustomPrompt="1"/>
          </p:nvPr>
        </p:nvSpPr>
        <p:spPr>
          <a:xfrm>
            <a:off x="5770563"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 name="Footer Placeholder 2">
            <a:extLst>
              <a:ext uri="{FF2B5EF4-FFF2-40B4-BE49-F238E27FC236}">
                <a16:creationId xmlns:a16="http://schemas.microsoft.com/office/drawing/2014/main" id="{A661E37D-C1FF-B249-9D2B-363385BA1674}"/>
              </a:ext>
            </a:extLst>
          </p:cNvPr>
          <p:cNvSpPr>
            <a:spLocks noGrp="1"/>
          </p:cNvSpPr>
          <p:nvPr>
            <p:ph type="ftr" sz="quarter" idx="10"/>
          </p:nvPr>
        </p:nvSpPr>
        <p:spPr>
          <a:xfrm>
            <a:off x="909711" y="6283324"/>
            <a:ext cx="3618746" cy="211456"/>
          </a:xfrm>
        </p:spPr>
        <p:txBody>
          <a:bodyPr/>
          <a:lstStyle>
            <a:lvl1pPr>
              <a:defRPr>
                <a:solidFill>
                  <a:schemeClr val="bg1"/>
                </a:solidFill>
              </a:defRPr>
            </a:lvl1pPr>
          </a:lstStyle>
          <a:p>
            <a:r>
              <a:rPr lang="en-US"/>
              <a:t>© 2020 ZERO TO THREE. All rights reserved.</a:t>
            </a:r>
          </a:p>
        </p:txBody>
      </p:sp>
      <p:sp>
        <p:nvSpPr>
          <p:cNvPr id="4" name="Slide Number Placeholder 3">
            <a:extLst>
              <a:ext uri="{FF2B5EF4-FFF2-40B4-BE49-F238E27FC236}">
                <a16:creationId xmlns:a16="http://schemas.microsoft.com/office/drawing/2014/main" id="{FAB5C912-E90F-994C-AE2F-EF654AA27C98}"/>
              </a:ext>
            </a:extLst>
          </p:cNvPr>
          <p:cNvSpPr>
            <a:spLocks noGrp="1"/>
          </p:cNvSpPr>
          <p:nvPr>
            <p:ph type="sldNum" sz="quarter" idx="11"/>
          </p:nvPr>
        </p:nvSpPr>
        <p:spPr/>
        <p:txBody>
          <a:bodyPr/>
          <a:lstStyle>
            <a:lvl1pPr>
              <a:defRPr>
                <a:solidFill>
                  <a:schemeClr val="bg1"/>
                </a:solidFill>
              </a:defRPr>
            </a:lvl1pPr>
          </a:lstStyle>
          <a:p>
            <a:fld id="{4B6E93A8-FE64-9044-AC94-BAC1817EA472}" type="slidenum">
              <a:rPr lang="en-US" smtClean="0"/>
              <a:pPr/>
              <a:t>‹#›</a:t>
            </a:fld>
            <a:endParaRPr lang="en-US"/>
          </a:p>
        </p:txBody>
      </p:sp>
      <p:sp>
        <p:nvSpPr>
          <p:cNvPr id="23" name="Text Placeholder 116">
            <a:extLst>
              <a:ext uri="{FF2B5EF4-FFF2-40B4-BE49-F238E27FC236}">
                <a16:creationId xmlns:a16="http://schemas.microsoft.com/office/drawing/2014/main" id="{E0B234C0-2EB4-214E-BF96-DD035D5A86DC}"/>
              </a:ext>
            </a:extLst>
          </p:cNvPr>
          <p:cNvSpPr>
            <a:spLocks noGrp="1"/>
          </p:cNvSpPr>
          <p:nvPr>
            <p:ph type="body" sz="quarter" idx="20"/>
          </p:nvPr>
        </p:nvSpPr>
        <p:spPr>
          <a:xfrm>
            <a:off x="5445278" y="190409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4" name="Picture Placeholder 60">
            <a:extLst>
              <a:ext uri="{FF2B5EF4-FFF2-40B4-BE49-F238E27FC236}">
                <a16:creationId xmlns:a16="http://schemas.microsoft.com/office/drawing/2014/main" id="{DDE3C8B8-279C-4C4B-8F00-F8968CF092BF}"/>
              </a:ext>
            </a:extLst>
          </p:cNvPr>
          <p:cNvSpPr>
            <a:spLocks noGrp="1"/>
          </p:cNvSpPr>
          <p:nvPr>
            <p:ph type="pic" sz="quarter" idx="21" hasCustomPrompt="1"/>
          </p:nvPr>
        </p:nvSpPr>
        <p:spPr>
          <a:xfrm>
            <a:off x="5770563"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25" name="Text Placeholder 116">
            <a:extLst>
              <a:ext uri="{FF2B5EF4-FFF2-40B4-BE49-F238E27FC236}">
                <a16:creationId xmlns:a16="http://schemas.microsoft.com/office/drawing/2014/main" id="{DC759E68-4AB6-544C-8C18-ECECF5A73FA4}"/>
              </a:ext>
            </a:extLst>
          </p:cNvPr>
          <p:cNvSpPr>
            <a:spLocks noGrp="1"/>
          </p:cNvSpPr>
          <p:nvPr>
            <p:ph type="body" sz="quarter" idx="22"/>
          </p:nvPr>
        </p:nvSpPr>
        <p:spPr>
          <a:xfrm>
            <a:off x="5445278" y="335662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6" name="Picture Placeholder 60">
            <a:extLst>
              <a:ext uri="{FF2B5EF4-FFF2-40B4-BE49-F238E27FC236}">
                <a16:creationId xmlns:a16="http://schemas.microsoft.com/office/drawing/2014/main" id="{D28A2EAE-5421-E04C-A521-D6C2DAF4CBBF}"/>
              </a:ext>
            </a:extLst>
          </p:cNvPr>
          <p:cNvSpPr>
            <a:spLocks noGrp="1"/>
          </p:cNvSpPr>
          <p:nvPr>
            <p:ph type="pic" sz="quarter" idx="23" hasCustomPrompt="1"/>
          </p:nvPr>
        </p:nvSpPr>
        <p:spPr>
          <a:xfrm>
            <a:off x="5770563"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27" name="Text Placeholder 116">
            <a:extLst>
              <a:ext uri="{FF2B5EF4-FFF2-40B4-BE49-F238E27FC236}">
                <a16:creationId xmlns:a16="http://schemas.microsoft.com/office/drawing/2014/main" id="{FADB2F3E-EA60-8F41-8138-391C7CE7A5FE}"/>
              </a:ext>
            </a:extLst>
          </p:cNvPr>
          <p:cNvSpPr>
            <a:spLocks noGrp="1"/>
          </p:cNvSpPr>
          <p:nvPr>
            <p:ph type="body" sz="quarter" idx="24"/>
          </p:nvPr>
        </p:nvSpPr>
        <p:spPr>
          <a:xfrm>
            <a:off x="5445278" y="480914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8" name="Picture Placeholder 60">
            <a:extLst>
              <a:ext uri="{FF2B5EF4-FFF2-40B4-BE49-F238E27FC236}">
                <a16:creationId xmlns:a16="http://schemas.microsoft.com/office/drawing/2014/main" id="{390E7D50-B181-5B4F-8182-9889AC51425C}"/>
              </a:ext>
            </a:extLst>
          </p:cNvPr>
          <p:cNvSpPr>
            <a:spLocks noGrp="1"/>
          </p:cNvSpPr>
          <p:nvPr>
            <p:ph type="pic" sz="quarter" idx="25" hasCustomPrompt="1"/>
          </p:nvPr>
        </p:nvSpPr>
        <p:spPr>
          <a:xfrm>
            <a:off x="5770563" y="5083817"/>
            <a:ext cx="397049" cy="397049"/>
          </a:xfrm>
          <a:ln>
            <a:noFill/>
          </a:ln>
        </p:spPr>
        <p:txBody>
          <a:bodyPr wrap="none" lIns="0" rIns="0" anchor="ctr">
            <a:normAutofit/>
          </a:bodyPr>
          <a:lstStyle>
            <a:lvl1pPr marL="0" indent="0" algn="ctr">
              <a:buNone/>
              <a:defRPr sz="1400"/>
            </a:lvl1pPr>
          </a:lstStyle>
          <a:p>
            <a:r>
              <a:rPr lang="en-US"/>
              <a:t>Icon</a:t>
            </a:r>
          </a:p>
        </p:txBody>
      </p:sp>
      <p:sp>
        <p:nvSpPr>
          <p:cNvPr id="29" name="Text Placeholder 116">
            <a:extLst>
              <a:ext uri="{FF2B5EF4-FFF2-40B4-BE49-F238E27FC236}">
                <a16:creationId xmlns:a16="http://schemas.microsoft.com/office/drawing/2014/main" id="{C4EB0F5F-E848-3442-BD3F-1532C1E1FA2E}"/>
              </a:ext>
            </a:extLst>
          </p:cNvPr>
          <p:cNvSpPr>
            <a:spLocks noGrp="1"/>
          </p:cNvSpPr>
          <p:nvPr>
            <p:ph type="body" sz="quarter" idx="26"/>
          </p:nvPr>
        </p:nvSpPr>
        <p:spPr>
          <a:xfrm>
            <a:off x="8676872" y="45157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0" name="Picture Placeholder 60">
            <a:extLst>
              <a:ext uri="{FF2B5EF4-FFF2-40B4-BE49-F238E27FC236}">
                <a16:creationId xmlns:a16="http://schemas.microsoft.com/office/drawing/2014/main" id="{D5893132-46AC-3B4B-A101-552779456164}"/>
              </a:ext>
            </a:extLst>
          </p:cNvPr>
          <p:cNvSpPr>
            <a:spLocks noGrp="1"/>
          </p:cNvSpPr>
          <p:nvPr>
            <p:ph type="pic" sz="quarter" idx="27" hasCustomPrompt="1"/>
          </p:nvPr>
        </p:nvSpPr>
        <p:spPr>
          <a:xfrm>
            <a:off x="9002157"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1" name="Text Placeholder 116">
            <a:extLst>
              <a:ext uri="{FF2B5EF4-FFF2-40B4-BE49-F238E27FC236}">
                <a16:creationId xmlns:a16="http://schemas.microsoft.com/office/drawing/2014/main" id="{5341AD37-28DF-E840-A87E-BE10C193F462}"/>
              </a:ext>
            </a:extLst>
          </p:cNvPr>
          <p:cNvSpPr>
            <a:spLocks noGrp="1"/>
          </p:cNvSpPr>
          <p:nvPr>
            <p:ph type="body" sz="quarter" idx="28"/>
          </p:nvPr>
        </p:nvSpPr>
        <p:spPr>
          <a:xfrm>
            <a:off x="8676872" y="190409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2" name="Picture Placeholder 60">
            <a:extLst>
              <a:ext uri="{FF2B5EF4-FFF2-40B4-BE49-F238E27FC236}">
                <a16:creationId xmlns:a16="http://schemas.microsoft.com/office/drawing/2014/main" id="{72995C60-681B-4E4D-BD05-506DE9CE2514}"/>
              </a:ext>
            </a:extLst>
          </p:cNvPr>
          <p:cNvSpPr>
            <a:spLocks noGrp="1"/>
          </p:cNvSpPr>
          <p:nvPr>
            <p:ph type="pic" sz="quarter" idx="29" hasCustomPrompt="1"/>
          </p:nvPr>
        </p:nvSpPr>
        <p:spPr>
          <a:xfrm>
            <a:off x="9002157"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33" name="Text Placeholder 116">
            <a:extLst>
              <a:ext uri="{FF2B5EF4-FFF2-40B4-BE49-F238E27FC236}">
                <a16:creationId xmlns:a16="http://schemas.microsoft.com/office/drawing/2014/main" id="{EEB499E1-EEAA-084A-ABB5-C5C3D3B16359}"/>
              </a:ext>
            </a:extLst>
          </p:cNvPr>
          <p:cNvSpPr>
            <a:spLocks noGrp="1"/>
          </p:cNvSpPr>
          <p:nvPr>
            <p:ph type="body" sz="quarter" idx="30"/>
          </p:nvPr>
        </p:nvSpPr>
        <p:spPr>
          <a:xfrm>
            <a:off x="8676872" y="335662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4" name="Picture Placeholder 60">
            <a:extLst>
              <a:ext uri="{FF2B5EF4-FFF2-40B4-BE49-F238E27FC236}">
                <a16:creationId xmlns:a16="http://schemas.microsoft.com/office/drawing/2014/main" id="{C9429DAC-726A-BE41-A874-F3D252D20AB3}"/>
              </a:ext>
            </a:extLst>
          </p:cNvPr>
          <p:cNvSpPr>
            <a:spLocks noGrp="1"/>
          </p:cNvSpPr>
          <p:nvPr>
            <p:ph type="pic" sz="quarter" idx="31" hasCustomPrompt="1"/>
          </p:nvPr>
        </p:nvSpPr>
        <p:spPr>
          <a:xfrm>
            <a:off x="9002157"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35" name="Text Placeholder 116">
            <a:extLst>
              <a:ext uri="{FF2B5EF4-FFF2-40B4-BE49-F238E27FC236}">
                <a16:creationId xmlns:a16="http://schemas.microsoft.com/office/drawing/2014/main" id="{990057E5-6DA1-1640-BC22-017547523ABF}"/>
              </a:ext>
            </a:extLst>
          </p:cNvPr>
          <p:cNvSpPr>
            <a:spLocks noGrp="1"/>
          </p:cNvSpPr>
          <p:nvPr>
            <p:ph type="body" sz="quarter" idx="32"/>
          </p:nvPr>
        </p:nvSpPr>
        <p:spPr>
          <a:xfrm>
            <a:off x="8676872" y="480914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6" name="Picture Placeholder 60">
            <a:extLst>
              <a:ext uri="{FF2B5EF4-FFF2-40B4-BE49-F238E27FC236}">
                <a16:creationId xmlns:a16="http://schemas.microsoft.com/office/drawing/2014/main" id="{20F3D9B6-7886-364D-9AC5-CB38107C891D}"/>
              </a:ext>
            </a:extLst>
          </p:cNvPr>
          <p:cNvSpPr>
            <a:spLocks noGrp="1"/>
          </p:cNvSpPr>
          <p:nvPr>
            <p:ph type="pic" sz="quarter" idx="33" hasCustomPrompt="1"/>
          </p:nvPr>
        </p:nvSpPr>
        <p:spPr>
          <a:xfrm>
            <a:off x="9002157" y="5083817"/>
            <a:ext cx="397049" cy="397049"/>
          </a:xfrm>
          <a:ln>
            <a:noFill/>
          </a:ln>
        </p:spPr>
        <p:txBody>
          <a:bodyPr wrap="none" lIns="0" rIns="0" anchor="ctr">
            <a:normAutofit/>
          </a:bodyPr>
          <a:lstStyle>
            <a:lvl1pPr marL="0" indent="0" algn="ctr">
              <a:buNone/>
              <a:defRPr sz="1400"/>
            </a:lvl1pPr>
          </a:lstStyle>
          <a:p>
            <a:r>
              <a:rPr lang="en-US"/>
              <a:t>Icon</a:t>
            </a:r>
          </a:p>
        </p:txBody>
      </p:sp>
    </p:spTree>
    <p:extLst>
      <p:ext uri="{BB962C8B-B14F-4D97-AF65-F5344CB8AC3E}">
        <p14:creationId xmlns:p14="http://schemas.microsoft.com/office/powerpoint/2010/main" val="322343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a:t>© 2020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
        <p:nvSpPr>
          <p:cNvPr id="6" name="Oval 5">
            <a:extLst>
              <a:ext uri="{FF2B5EF4-FFF2-40B4-BE49-F238E27FC236}">
                <a16:creationId xmlns:a16="http://schemas.microsoft.com/office/drawing/2014/main" id="{1677EB7A-154F-4959-BDC7-50921D64C8CE}"/>
              </a:ext>
            </a:extLst>
          </p:cNvPr>
          <p:cNvSpPr/>
          <p:nvPr userDrawn="1"/>
        </p:nvSpPr>
        <p:spPr>
          <a:xfrm>
            <a:off x="9976972" y="-374314"/>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6486D449-CAED-44E3-B8E5-19D4CCEB7EAF}"/>
              </a:ext>
            </a:extLst>
          </p:cNvPr>
          <p:cNvSpPr/>
          <p:nvPr userDrawn="1"/>
        </p:nvSpPr>
        <p:spPr>
          <a:xfrm>
            <a:off x="-16887" y="5543884"/>
            <a:ext cx="1009665" cy="100966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1680C267-7C53-4E76-9207-3B0B4F1809BB}"/>
              </a:ext>
            </a:extLst>
          </p:cNvPr>
          <p:cNvSpPr/>
          <p:nvPr userDrawn="1"/>
        </p:nvSpPr>
        <p:spPr>
          <a:xfrm>
            <a:off x="11174656" y="5190739"/>
            <a:ext cx="447536" cy="4475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99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 2020 ZERO TO THREE. All rights reserved.</a:t>
            </a:r>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389729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dirty="0"/>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16" name="Picture 15" descr="A picture containing person, outdoor, table, sitting&#10;&#10;Description automatically generated">
            <a:extLst>
              <a:ext uri="{FF2B5EF4-FFF2-40B4-BE49-F238E27FC236}">
                <a16:creationId xmlns:a16="http://schemas.microsoft.com/office/drawing/2014/main" id="{99314FB0-9C51-405E-B77A-4540D7D08A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12191999" cy="5694523"/>
          </a:xfrm>
          <a:prstGeom prst="rect">
            <a:avLst/>
          </a:prstGeom>
        </p:spPr>
      </p:pic>
      <p:sp>
        <p:nvSpPr>
          <p:cNvPr id="17" name="Rectangle 16">
            <a:extLst>
              <a:ext uri="{FF2B5EF4-FFF2-40B4-BE49-F238E27FC236}">
                <a16:creationId xmlns:a16="http://schemas.microsoft.com/office/drawing/2014/main" id="{ACCEC8CE-B90A-419B-8206-0F0A495B3A45}"/>
              </a:ext>
            </a:extLst>
          </p:cNvPr>
          <p:cNvSpPr/>
          <p:nvPr userDrawn="1"/>
        </p:nvSpPr>
        <p:spPr>
          <a:xfrm>
            <a:off x="3" y="-1"/>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57D9E74-23F0-493B-86A8-0E8F40B79599}"/>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10">
            <a:extLst>
              <a:ext uri="{FF2B5EF4-FFF2-40B4-BE49-F238E27FC236}">
                <a16:creationId xmlns:a16="http://schemas.microsoft.com/office/drawing/2014/main" id="{A4DF25D8-C8D1-427A-920D-E034E45122D7}"/>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1057653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123ACC73-4ACC-49D8-908D-3B59A90C2041}"/>
              </a:ext>
            </a:extLst>
          </p:cNvPr>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2020 ZERO TO THREE. All rights reserved.</a:t>
            </a:r>
          </a:p>
        </p:txBody>
      </p:sp>
      <p:sp>
        <p:nvSpPr>
          <p:cNvPr id="8" name="Slide Number Placeholder 5">
            <a:extLst>
              <a:ext uri="{FF2B5EF4-FFF2-40B4-BE49-F238E27FC236}">
                <a16:creationId xmlns:a16="http://schemas.microsoft.com/office/drawing/2014/main" id="{106BA957-061A-42C9-9EE1-8060B3324BF3}"/>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
        <p:nvSpPr>
          <p:cNvPr id="9" name="Title Placeholder 1">
            <a:extLst>
              <a:ext uri="{FF2B5EF4-FFF2-40B4-BE49-F238E27FC236}">
                <a16:creationId xmlns:a16="http://schemas.microsoft.com/office/drawing/2014/main" id="{64A40B07-F3B3-43F6-A203-3AFF64D1718C}"/>
              </a:ext>
            </a:extLst>
          </p:cNvPr>
          <p:cNvSpPr>
            <a:spLocks noGrp="1"/>
          </p:cNvSpPr>
          <p:nvPr>
            <p:ph type="title"/>
          </p:nvPr>
        </p:nvSpPr>
        <p:spPr>
          <a:xfrm>
            <a:off x="487325" y="36322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1369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6" name="Picture 5">
            <a:extLst>
              <a:ext uri="{FF2B5EF4-FFF2-40B4-BE49-F238E27FC236}">
                <a16:creationId xmlns:a16="http://schemas.microsoft.com/office/drawing/2014/main" id="{FC5A4300-110A-469A-8144-347970780F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597701"/>
          </a:xfrm>
          <a:prstGeom prst="rect">
            <a:avLst/>
          </a:prstGeom>
        </p:spPr>
      </p:pic>
      <p:sp>
        <p:nvSpPr>
          <p:cNvPr id="7" name="Rectangle 6">
            <a:extLst>
              <a:ext uri="{FF2B5EF4-FFF2-40B4-BE49-F238E27FC236}">
                <a16:creationId xmlns:a16="http://schemas.microsoft.com/office/drawing/2014/main" id="{CE9D41F0-48AE-4615-B79E-168191608BEF}"/>
              </a:ext>
            </a:extLst>
          </p:cNvPr>
          <p:cNvSpPr/>
          <p:nvPr userDrawn="1"/>
        </p:nvSpPr>
        <p:spPr>
          <a:xfrm>
            <a:off x="0" y="-1"/>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E4843B-8B05-423C-96F0-B78D1C8659DD}"/>
              </a:ext>
            </a:extLst>
          </p:cNvPr>
          <p:cNvSpPr/>
          <p:nvPr userDrawn="1"/>
        </p:nvSpPr>
        <p:spPr>
          <a:xfrm>
            <a:off x="1930399" y="7539199"/>
            <a:ext cx="6850743" cy="310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D2146D-D6B2-4122-8AB7-43C36774CB3F}"/>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5F63D5E-811E-4F6B-8DDD-C9E228F455E7}"/>
              </a:ext>
            </a:extLst>
          </p:cNvPr>
          <p:cNvSpPr txBox="1">
            <a:spLocks/>
          </p:cNvSpPr>
          <p:nvPr userDrawn="1"/>
        </p:nvSpPr>
        <p:spPr>
          <a:xfrm>
            <a:off x="633046" y="5436150"/>
            <a:ext cx="3392676" cy="9769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1" spc="200">
                <a:solidFill>
                  <a:schemeClr val="bg1"/>
                </a:solidFill>
                <a:latin typeface="Calibri" panose="020F0502020204030204" pitchFamily="34" charset="0"/>
                <a:cs typeface="Calibri" panose="020F0502020204030204" pitchFamily="34" charset="0"/>
              </a:rPr>
              <a:t>Name</a:t>
            </a:r>
          </a:p>
          <a:p>
            <a:pPr marL="0" indent="0">
              <a:spcBef>
                <a:spcPts val="0"/>
              </a:spcBef>
              <a:buNone/>
            </a:pPr>
            <a:r>
              <a:rPr lang="en-US" sz="1800" spc="300">
                <a:solidFill>
                  <a:schemeClr val="bg1"/>
                </a:solidFill>
              </a:rPr>
              <a:t>TITLE</a:t>
            </a:r>
          </a:p>
        </p:txBody>
      </p:sp>
      <p:sp>
        <p:nvSpPr>
          <p:cNvPr id="11" name="Oval 10">
            <a:extLst>
              <a:ext uri="{FF2B5EF4-FFF2-40B4-BE49-F238E27FC236}">
                <a16:creationId xmlns:a16="http://schemas.microsoft.com/office/drawing/2014/main" id="{484B5877-CEAE-4FEB-9B81-3C0354A5582B}"/>
              </a:ext>
            </a:extLst>
          </p:cNvPr>
          <p:cNvSpPr/>
          <p:nvPr userDrawn="1"/>
        </p:nvSpPr>
        <p:spPr>
          <a:xfrm rot="18000000">
            <a:off x="6182926" y="734500"/>
            <a:ext cx="5249475" cy="5249485"/>
          </a:xfrm>
          <a:prstGeom prst="ellipse">
            <a:avLst/>
          </a:prstGeom>
          <a:gradFill flip="none" rotWithShape="1">
            <a:gsLst>
              <a:gs pos="13000">
                <a:srgbClr val="0083C1"/>
              </a:gs>
              <a:gs pos="100000">
                <a:srgbClr val="7CC483"/>
              </a:gs>
            </a:gsLst>
            <a:path path="circle">
              <a:fillToRect l="100000" t="100000"/>
            </a:path>
            <a:tileRect r="-100000" b="-100000"/>
          </a:gradFill>
          <a:ln>
            <a:noFill/>
          </a:ln>
          <a:effectLst>
            <a:outerShdw blurRad="304800" sx="101000" sy="101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2931FF3-1BE7-40F8-98A4-7A626826EF6E}"/>
              </a:ext>
            </a:extLst>
          </p:cNvPr>
          <p:cNvPicPr>
            <a:picLocks noChangeAspect="1"/>
          </p:cNvPicPr>
          <p:nvPr userDrawn="1"/>
        </p:nvPicPr>
        <p:blipFill>
          <a:blip r:embed="rId3"/>
          <a:srcRect/>
          <a:stretch/>
        </p:blipFill>
        <p:spPr>
          <a:xfrm>
            <a:off x="6842739" y="2130599"/>
            <a:ext cx="3927957" cy="2450237"/>
          </a:xfrm>
          <a:prstGeom prst="rect">
            <a:avLst/>
          </a:prstGeom>
        </p:spPr>
      </p:pic>
      <p:sp>
        <p:nvSpPr>
          <p:cNvPr id="13" name="Oval 12">
            <a:extLst>
              <a:ext uri="{FF2B5EF4-FFF2-40B4-BE49-F238E27FC236}">
                <a16:creationId xmlns:a16="http://schemas.microsoft.com/office/drawing/2014/main" id="{3F1553BC-4457-4A95-B719-95D2D5BA4292}"/>
              </a:ext>
            </a:extLst>
          </p:cNvPr>
          <p:cNvSpPr/>
          <p:nvPr userDrawn="1"/>
        </p:nvSpPr>
        <p:spPr>
          <a:xfrm>
            <a:off x="5738663" y="289515"/>
            <a:ext cx="6138000" cy="6139454"/>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4BFDF2-0121-4251-9E76-CAC2F7A5CBCA}"/>
              </a:ext>
            </a:extLst>
          </p:cNvPr>
          <p:cNvSpPr/>
          <p:nvPr userDrawn="1"/>
        </p:nvSpPr>
        <p:spPr>
          <a:xfrm>
            <a:off x="6338063" y="889642"/>
            <a:ext cx="4939200" cy="4939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15C137-E6AC-478D-A55F-040C1C0F4C70}"/>
              </a:ext>
            </a:extLst>
          </p:cNvPr>
          <p:cNvSpPr/>
          <p:nvPr userDrawn="1"/>
        </p:nvSpPr>
        <p:spPr>
          <a:xfrm>
            <a:off x="1" y="6592850"/>
            <a:ext cx="12191999" cy="17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4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2000" fill="hold"/>
                                        <p:tgtEl>
                                          <p:spTgt spid="7"/>
                                        </p:tgtEl>
                                      </p:cBhvr>
                                      <p:by x="103000" y="103000"/>
                                    </p:animScale>
                                  </p:childTnLst>
                                </p:cTn>
                              </p:par>
                              <p:par>
                                <p:cTn id="7" presetID="6" presetClass="emph" presetSubtype="0" accel="50000" decel="50000" fill="hold" nodeType="withEffect">
                                  <p:stCondLst>
                                    <p:cond delay="0"/>
                                  </p:stCondLst>
                                  <p:childTnLst>
                                    <p:animScale>
                                      <p:cBhvr>
                                        <p:cTn id="8" dur="2000" fill="hold"/>
                                        <p:tgtEl>
                                          <p:spTgt spid="6"/>
                                        </p:tgtEl>
                                      </p:cBhvr>
                                      <p:by x="103000" y="103000"/>
                                    </p:animScale>
                                  </p:childTnLst>
                                </p:cTn>
                              </p:par>
                              <p:par>
                                <p:cTn id="9" presetID="6" presetClass="emph" presetSubtype="0" accel="50000" decel="50000" autoRev="1" fill="hold" grpId="0" nodeType="withEffect">
                                  <p:stCondLst>
                                    <p:cond delay="0"/>
                                  </p:stCondLst>
                                  <p:childTnLst>
                                    <p:animScale>
                                      <p:cBhvr>
                                        <p:cTn id="10" dur="500" fill="hold"/>
                                        <p:tgtEl>
                                          <p:spTgt spid="14"/>
                                        </p:tgtEl>
                                      </p:cBhvr>
                                      <p:by x="103000" y="103000"/>
                                    </p:animScale>
                                  </p:childTnLst>
                                </p:cTn>
                              </p:par>
                              <p:par>
                                <p:cTn id="11" presetID="6" presetClass="emph" presetSubtype="0" accel="50000" decel="50000" autoRev="1" fill="hold" grpId="0" nodeType="withEffect">
                                  <p:stCondLst>
                                    <p:cond delay="0"/>
                                  </p:stCondLst>
                                  <p:childTnLst>
                                    <p:animScale>
                                      <p:cBhvr>
                                        <p:cTn id="12" dur="500" fill="hold"/>
                                        <p:tgtEl>
                                          <p:spTgt spid="11"/>
                                        </p:tgtEl>
                                      </p:cBhvr>
                                      <p:by x="105000" y="105000"/>
                                    </p:animScale>
                                  </p:childTnLst>
                                </p:cTn>
                              </p:par>
                              <p:par>
                                <p:cTn id="13" presetID="6" presetClass="emph" presetSubtype="0" accel="50000" decel="50000" autoRev="1" fill="hold" grpId="0" nodeType="withEffect">
                                  <p:stCondLst>
                                    <p:cond delay="0"/>
                                  </p:stCondLst>
                                  <p:childTnLst>
                                    <p:animScale>
                                      <p:cBhvr>
                                        <p:cTn id="14" dur="700" fill="hold"/>
                                        <p:tgtEl>
                                          <p:spTgt spid="13"/>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3" grpId="0" animBg="1"/>
      <p:bldP spid="1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16" name="Freeform 15">
            <a:extLst>
              <a:ext uri="{FF2B5EF4-FFF2-40B4-BE49-F238E27FC236}">
                <a16:creationId xmlns:a16="http://schemas.microsoft.com/office/drawing/2014/main" id="{A68AE2FC-EC8E-466B-9D0D-946BF12047BA}"/>
              </a:ext>
            </a:extLst>
          </p:cNvPr>
          <p:cNvSpPr/>
          <p:nvPr userDrawn="1"/>
        </p:nvSpPr>
        <p:spPr>
          <a:xfrm>
            <a:off x="4783016" y="0"/>
            <a:ext cx="7408984" cy="6597701"/>
          </a:xfrm>
          <a:custGeom>
            <a:avLst/>
            <a:gdLst>
              <a:gd name="connsiteX0" fmla="*/ 1550831 w 4648740"/>
              <a:gd name="connsiteY0" fmla="*/ 0 h 6597701"/>
              <a:gd name="connsiteX1" fmla="*/ 4648740 w 4648740"/>
              <a:gd name="connsiteY1" fmla="*/ 0 h 6597701"/>
              <a:gd name="connsiteX2" fmla="*/ 4648740 w 4648740"/>
              <a:gd name="connsiteY2" fmla="*/ 6597701 h 6597701"/>
              <a:gd name="connsiteX3" fmla="*/ 0 w 4648740"/>
              <a:gd name="connsiteY3" fmla="*/ 6597701 h 6597701"/>
            </a:gdLst>
            <a:ahLst/>
            <a:cxnLst>
              <a:cxn ang="0">
                <a:pos x="connsiteX0" y="connsiteY0"/>
              </a:cxn>
              <a:cxn ang="0">
                <a:pos x="connsiteX1" y="connsiteY1"/>
              </a:cxn>
              <a:cxn ang="0">
                <a:pos x="connsiteX2" y="connsiteY2"/>
              </a:cxn>
              <a:cxn ang="0">
                <a:pos x="connsiteX3" y="connsiteY3"/>
              </a:cxn>
            </a:cxnLst>
            <a:rect l="l" t="t" r="r" b="b"/>
            <a:pathLst>
              <a:path w="4648740" h="6597701">
                <a:moveTo>
                  <a:pt x="1550831" y="0"/>
                </a:moveTo>
                <a:lnTo>
                  <a:pt x="4648740" y="0"/>
                </a:lnTo>
                <a:lnTo>
                  <a:pt x="4648740" y="6597701"/>
                </a:lnTo>
                <a:lnTo>
                  <a:pt x="0" y="6597701"/>
                </a:lnTo>
                <a:close/>
              </a:path>
            </a:pathLst>
          </a:custGeom>
          <a:solidFill>
            <a:srgbClr val="FFC000"/>
          </a:soli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927A7803-B5BD-4D26-864D-BB03F47944DC}"/>
              </a:ext>
            </a:extLst>
          </p:cNvPr>
          <p:cNvSpPr txBox="1">
            <a:spLocks/>
          </p:cNvSpPr>
          <p:nvPr userDrawn="1"/>
        </p:nvSpPr>
        <p:spPr>
          <a:xfrm>
            <a:off x="8795208" y="5601051"/>
            <a:ext cx="2909928" cy="65065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a:buNone/>
              <a:tabLst/>
              <a:defRPr/>
            </a:pPr>
            <a:r>
              <a:rPr kumimoji="0" lang="en-US" sz="1600" b="1" i="0" u="none" strike="noStrike" kern="1200" cap="none" spc="200" normalizeH="0" baseline="0" noProof="0">
                <a:ln>
                  <a:noFill/>
                </a:ln>
                <a:solidFill>
                  <a:srgbClr val="000000"/>
                </a:solidFill>
                <a:effectLst/>
                <a:uLnTx/>
                <a:uFillTx/>
                <a:latin typeface="Calibri" panose="020F0502020204030204" pitchFamily="34" charset="0"/>
                <a:ea typeface="Roboto Light" panose="02000000000000000000" pitchFamily="2" charset="0"/>
                <a:cs typeface="Calibri" panose="020F0502020204030204" pitchFamily="34" charset="0"/>
              </a:rPr>
              <a:t>Name</a:t>
            </a:r>
          </a:p>
          <a:p>
            <a:pPr marL="0" marR="0" lvl="0" indent="0" algn="r" defTabSz="914400" rtl="0" eaLnBrk="1" fontAlgn="auto" latinLnBrk="0" hangingPunct="1">
              <a:lnSpc>
                <a:spcPct val="90000"/>
              </a:lnSpc>
              <a:spcBef>
                <a:spcPts val="0"/>
              </a:spcBef>
              <a:spcAft>
                <a:spcPts val="0"/>
              </a:spcAft>
              <a:buClrTx/>
              <a:buSzTx/>
              <a:buFont typeface="Arial"/>
              <a:buNone/>
              <a:tabLst/>
              <a:defRPr/>
            </a:pPr>
            <a:r>
              <a:rPr kumimoji="0" lang="en-US" sz="1400" b="0" i="0" u="none" strike="noStrike" kern="1200" cap="none" spc="300" normalizeH="0" baseline="0" noProof="0">
                <a:ln>
                  <a:noFill/>
                </a:ln>
                <a:solidFill>
                  <a:srgbClr val="000000"/>
                </a:solidFill>
                <a:effectLst/>
                <a:uLnTx/>
                <a:uFillTx/>
                <a:latin typeface="Calibri Light" panose="020F0302020204030204" pitchFamily="34" charset="0"/>
                <a:ea typeface="Roboto Light" panose="02000000000000000000" pitchFamily="2" charset="0"/>
                <a:cs typeface="Calibri Light" panose="020F0302020204030204" pitchFamily="34" charset="0"/>
              </a:rPr>
              <a:t>TITLE</a:t>
            </a:r>
          </a:p>
        </p:txBody>
      </p:sp>
      <p:pic>
        <p:nvPicPr>
          <p:cNvPr id="18" name="Picture 17">
            <a:extLst>
              <a:ext uri="{FF2B5EF4-FFF2-40B4-BE49-F238E27FC236}">
                <a16:creationId xmlns:a16="http://schemas.microsoft.com/office/drawing/2014/main" id="{0EEC6A99-659B-45F5-85FA-90C3467ADC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7408983" cy="6597702"/>
          </a:xfrm>
          <a:custGeom>
            <a:avLst/>
            <a:gdLst>
              <a:gd name="connsiteX0" fmla="*/ 13313 w 7163940"/>
              <a:gd name="connsiteY0" fmla="*/ 0 h 6597702"/>
              <a:gd name="connsiteX1" fmla="*/ 7163940 w 7163940"/>
              <a:gd name="connsiteY1" fmla="*/ 0 h 6597702"/>
              <a:gd name="connsiteX2" fmla="*/ 4693365 w 7163940"/>
              <a:gd name="connsiteY2" fmla="*/ 6594818 h 6597702"/>
              <a:gd name="connsiteX3" fmla="*/ 4774256 w 7163940"/>
              <a:gd name="connsiteY3" fmla="*/ 6594818 h 6597702"/>
              <a:gd name="connsiteX4" fmla="*/ 4773058 w 7163940"/>
              <a:gd name="connsiteY4" fmla="*/ 6597702 h 6597702"/>
              <a:gd name="connsiteX5" fmla="*/ 0 w 7163940"/>
              <a:gd name="connsiteY5" fmla="*/ 6597702 h 6597702"/>
              <a:gd name="connsiteX6" fmla="*/ 0 w 7163940"/>
              <a:gd name="connsiteY6" fmla="*/ 32052 h 659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3940" h="6597702">
                <a:moveTo>
                  <a:pt x="13313" y="0"/>
                </a:moveTo>
                <a:lnTo>
                  <a:pt x="7163940" y="0"/>
                </a:lnTo>
                <a:lnTo>
                  <a:pt x="4693365" y="6594818"/>
                </a:lnTo>
                <a:lnTo>
                  <a:pt x="4774256" y="6594818"/>
                </a:lnTo>
                <a:lnTo>
                  <a:pt x="4773058" y="6597702"/>
                </a:lnTo>
                <a:lnTo>
                  <a:pt x="0" y="6597702"/>
                </a:lnTo>
                <a:lnTo>
                  <a:pt x="0" y="32052"/>
                </a:lnTo>
                <a:close/>
              </a:path>
            </a:pathLst>
          </a:custGeom>
        </p:spPr>
      </p:pic>
      <p:sp>
        <p:nvSpPr>
          <p:cNvPr id="19" name="Freeform 37">
            <a:extLst>
              <a:ext uri="{FF2B5EF4-FFF2-40B4-BE49-F238E27FC236}">
                <a16:creationId xmlns:a16="http://schemas.microsoft.com/office/drawing/2014/main" id="{B09A4149-27F5-4F78-90A0-54D9390B2DAA}"/>
              </a:ext>
            </a:extLst>
          </p:cNvPr>
          <p:cNvSpPr/>
          <p:nvPr userDrawn="1"/>
        </p:nvSpPr>
        <p:spPr>
          <a:xfrm>
            <a:off x="-6331" y="-11053"/>
            <a:ext cx="7415313" cy="6611770"/>
          </a:xfrm>
          <a:custGeom>
            <a:avLst/>
            <a:gdLst>
              <a:gd name="connsiteX0" fmla="*/ 6331 w 7415313"/>
              <a:gd name="connsiteY0" fmla="*/ 0 h 6611770"/>
              <a:gd name="connsiteX1" fmla="*/ 7415313 w 7415313"/>
              <a:gd name="connsiteY1" fmla="*/ 0 h 6611770"/>
              <a:gd name="connsiteX2" fmla="*/ 4814098 w 7415313"/>
              <a:gd name="connsiteY2" fmla="*/ 6611770 h 6611770"/>
              <a:gd name="connsiteX3" fmla="*/ 0 w 7415313"/>
              <a:gd name="connsiteY3" fmla="*/ 6597702 h 6611770"/>
              <a:gd name="connsiteX4" fmla="*/ 0 w 7415313"/>
              <a:gd name="connsiteY4" fmla="*/ 435595 h 6611770"/>
              <a:gd name="connsiteX5" fmla="*/ 6331 w 7415313"/>
              <a:gd name="connsiteY5" fmla="*/ 435595 h 661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313" h="6611770">
                <a:moveTo>
                  <a:pt x="6331" y="0"/>
                </a:moveTo>
                <a:lnTo>
                  <a:pt x="7415313" y="0"/>
                </a:lnTo>
                <a:lnTo>
                  <a:pt x="4814098" y="6611770"/>
                </a:lnTo>
                <a:lnTo>
                  <a:pt x="0" y="6597702"/>
                </a:lnTo>
                <a:lnTo>
                  <a:pt x="0" y="435595"/>
                </a:lnTo>
                <a:lnTo>
                  <a:pt x="6331" y="435595"/>
                </a:lnTo>
                <a:close/>
              </a:path>
            </a:pathLst>
          </a:cu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89822A-1ECC-4BBB-BACA-BF463E39EE77}"/>
              </a:ext>
            </a:extLst>
          </p:cNvPr>
          <p:cNvSpPr/>
          <p:nvPr userDrawn="1"/>
        </p:nvSpPr>
        <p:spPr>
          <a:xfrm>
            <a:off x="2230429" y="-361313"/>
            <a:ext cx="7372800" cy="73728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1D2BE56-DDDF-43AF-B1B2-0FE8885EF4DA}"/>
              </a:ext>
            </a:extLst>
          </p:cNvPr>
          <p:cNvSpPr/>
          <p:nvPr userDrawn="1"/>
        </p:nvSpPr>
        <p:spPr>
          <a:xfrm>
            <a:off x="1" y="6592850"/>
            <a:ext cx="12191999" cy="17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0B9B991-B967-4BD7-A825-44A62083C09C}"/>
              </a:ext>
            </a:extLst>
          </p:cNvPr>
          <p:cNvSpPr/>
          <p:nvPr userDrawn="1"/>
        </p:nvSpPr>
        <p:spPr>
          <a:xfrm rot="18000000">
            <a:off x="2765368" y="173620"/>
            <a:ext cx="6302923" cy="6302934"/>
          </a:xfrm>
          <a:prstGeom prst="ellipse">
            <a:avLst/>
          </a:prstGeom>
          <a:gradFill>
            <a:gsLst>
              <a:gs pos="13000">
                <a:srgbClr val="EC5E38"/>
              </a:gs>
              <a:gs pos="100000">
                <a:srgbClr val="FFAC00"/>
              </a:gs>
            </a:gsLst>
            <a:lin ang="5400000" scaled="0"/>
          </a:gradFill>
          <a:ln>
            <a:noFill/>
          </a:ln>
          <a:effectLst>
            <a:outerShdw blurRad="304800" sx="101000" sy="101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08D1768-8212-4FFA-A04F-A327001EABA4}"/>
              </a:ext>
            </a:extLst>
          </p:cNvPr>
          <p:cNvPicPr>
            <a:picLocks noChangeAspect="1"/>
          </p:cNvPicPr>
          <p:nvPr userDrawn="1"/>
        </p:nvPicPr>
        <p:blipFill>
          <a:blip r:embed="rId3"/>
          <a:srcRect/>
          <a:stretch/>
        </p:blipFill>
        <p:spPr>
          <a:xfrm>
            <a:off x="3557591" y="1958028"/>
            <a:ext cx="4716207" cy="2941943"/>
          </a:xfrm>
          <a:prstGeom prst="rect">
            <a:avLst/>
          </a:prstGeom>
        </p:spPr>
      </p:pic>
      <p:sp>
        <p:nvSpPr>
          <p:cNvPr id="24" name="Oval 23">
            <a:extLst>
              <a:ext uri="{FF2B5EF4-FFF2-40B4-BE49-F238E27FC236}">
                <a16:creationId xmlns:a16="http://schemas.microsoft.com/office/drawing/2014/main" id="{DA1279EA-1556-4464-B133-4015D32D04E9}"/>
              </a:ext>
            </a:extLst>
          </p:cNvPr>
          <p:cNvSpPr/>
          <p:nvPr userDrawn="1"/>
        </p:nvSpPr>
        <p:spPr>
          <a:xfrm>
            <a:off x="2948629" y="356887"/>
            <a:ext cx="5936400" cy="593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9C26301-A998-4059-93DA-5C5290BAB753}"/>
              </a:ext>
            </a:extLst>
          </p:cNvPr>
          <p:cNvSpPr/>
          <p:nvPr userDrawn="1"/>
        </p:nvSpPr>
        <p:spPr>
          <a:xfrm>
            <a:off x="0" y="6768000"/>
            <a:ext cx="12191999" cy="122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18"/>
                                        </p:tgtEl>
                                      </p:cBhvr>
                                      <p:by x="103000" y="103000"/>
                                    </p:animScale>
                                  </p:childTnLst>
                                </p:cTn>
                              </p:par>
                              <p:par>
                                <p:cTn id="7" presetID="6" presetClass="emph" presetSubtype="0" accel="50000" decel="50000" fill="hold" grpId="0" nodeType="withEffect">
                                  <p:stCondLst>
                                    <p:cond delay="0"/>
                                  </p:stCondLst>
                                  <p:childTnLst>
                                    <p:animScale>
                                      <p:cBhvr>
                                        <p:cTn id="8" dur="2000" fill="hold"/>
                                        <p:tgtEl>
                                          <p:spTgt spid="19"/>
                                        </p:tgtEl>
                                      </p:cBhvr>
                                      <p:by x="103000" y="103000"/>
                                    </p:animScale>
                                  </p:childTnLst>
                                </p:cTn>
                              </p:par>
                              <p:par>
                                <p:cTn id="9" presetID="6" presetClass="emph" presetSubtype="0" accel="50000" decel="50000" autoRev="1" fill="hold" grpId="0" nodeType="withEffect">
                                  <p:stCondLst>
                                    <p:cond delay="0"/>
                                  </p:stCondLst>
                                  <p:childTnLst>
                                    <p:animScale>
                                      <p:cBhvr>
                                        <p:cTn id="10" dur="1000" fill="hold"/>
                                        <p:tgtEl>
                                          <p:spTgt spid="20"/>
                                        </p:tgtEl>
                                      </p:cBhvr>
                                      <p:by x="106000" y="106000"/>
                                    </p:animScale>
                                  </p:childTnLst>
                                </p:cTn>
                              </p:par>
                              <p:par>
                                <p:cTn id="11" presetID="8" presetClass="emph" presetSubtype="0" repeatCount="0" accel="50000" decel="50000" fill="hold" grpId="0" nodeType="withEffect">
                                  <p:stCondLst>
                                    <p:cond delay="0"/>
                                  </p:stCondLst>
                                  <p:childTnLst>
                                    <p:animRot by="16200000">
                                      <p:cBhvr>
                                        <p:cTn id="12" dur="3000" fill="hold"/>
                                        <p:tgtEl>
                                          <p:spTgt spid="22"/>
                                        </p:tgtEl>
                                        <p:attrNameLst>
                                          <p:attrName>r</p:attrName>
                                        </p:attrNameLst>
                                      </p:cBhvr>
                                    </p:animRo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descr="A picture containing person, outdoor, table, sitting&#10;&#10;Description automatically generated">
            <a:extLst>
              <a:ext uri="{FF2B5EF4-FFF2-40B4-BE49-F238E27FC236}">
                <a16:creationId xmlns:a16="http://schemas.microsoft.com/office/drawing/2014/main" id="{99314FB0-9C51-405E-B77A-4540D7D08A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12191999" cy="5694523"/>
          </a:xfrm>
          <a:prstGeom prst="rect">
            <a:avLst/>
          </a:prstGeom>
        </p:spPr>
      </p:pic>
      <p:sp>
        <p:nvSpPr>
          <p:cNvPr id="17" name="Rectangle 16">
            <a:extLst>
              <a:ext uri="{FF2B5EF4-FFF2-40B4-BE49-F238E27FC236}">
                <a16:creationId xmlns:a16="http://schemas.microsoft.com/office/drawing/2014/main" id="{ACCEC8CE-B90A-419B-8206-0F0A495B3A45}"/>
              </a:ext>
            </a:extLst>
          </p:cNvPr>
          <p:cNvSpPr/>
          <p:nvPr userDrawn="1"/>
        </p:nvSpPr>
        <p:spPr>
          <a:xfrm>
            <a:off x="3" y="-1"/>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7D9E74-23F0-493B-86A8-0E8F40B79599}"/>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A4DF25D8-C8D1-427A-920D-E034E45122D7}"/>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7086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a:extLst>
              <a:ext uri="{FF2B5EF4-FFF2-40B4-BE49-F238E27FC236}">
                <a16:creationId xmlns:a16="http://schemas.microsoft.com/office/drawing/2014/main" id="{3F63457F-5C42-45ED-BEEB-F991D0342C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5694523"/>
          </a:xfrm>
          <a:prstGeom prst="rect">
            <a:avLst/>
          </a:prstGeom>
        </p:spPr>
      </p:pic>
      <p:sp>
        <p:nvSpPr>
          <p:cNvPr id="17" name="Rectangle 16">
            <a:extLst>
              <a:ext uri="{FF2B5EF4-FFF2-40B4-BE49-F238E27FC236}">
                <a16:creationId xmlns:a16="http://schemas.microsoft.com/office/drawing/2014/main" id="{E4DFDC74-DCE9-494B-B0DA-5B25E0D4C017}"/>
              </a:ext>
            </a:extLst>
          </p:cNvPr>
          <p:cNvSpPr/>
          <p:nvPr userDrawn="1"/>
        </p:nvSpPr>
        <p:spPr>
          <a:xfrm>
            <a:off x="1" y="0"/>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2B8A51-F827-494F-A7CA-2A287BF1655E}"/>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4996E01E-6F1E-456C-8CD3-E882E74432C0}"/>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698512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a:extLst>
              <a:ext uri="{FF2B5EF4-FFF2-40B4-BE49-F238E27FC236}">
                <a16:creationId xmlns:a16="http://schemas.microsoft.com/office/drawing/2014/main" id="{C927A65B-7C3A-40A9-B176-8B918FE9B6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133"/>
          <a:stretch/>
        </p:blipFill>
        <p:spPr>
          <a:xfrm>
            <a:off x="0" y="0"/>
            <a:ext cx="12323928" cy="5664233"/>
          </a:xfrm>
          <a:prstGeom prst="rect">
            <a:avLst/>
          </a:prstGeom>
        </p:spPr>
      </p:pic>
      <p:sp>
        <p:nvSpPr>
          <p:cNvPr id="17" name="Rectangle 16">
            <a:extLst>
              <a:ext uri="{FF2B5EF4-FFF2-40B4-BE49-F238E27FC236}">
                <a16:creationId xmlns:a16="http://schemas.microsoft.com/office/drawing/2014/main" id="{6FCC890C-1552-4D86-B3B2-8DC3DCD40591}"/>
              </a:ext>
            </a:extLst>
          </p:cNvPr>
          <p:cNvSpPr/>
          <p:nvPr userDrawn="1"/>
        </p:nvSpPr>
        <p:spPr>
          <a:xfrm>
            <a:off x="-2" y="0"/>
            <a:ext cx="12192001" cy="566423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7E3A28-83F4-461B-A108-2E6A2A2369BC}"/>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2BEC3597-133B-42F9-9108-DFBFBC48D1D4}"/>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1724278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a:extLst>
              <a:ext uri="{FF2B5EF4-FFF2-40B4-BE49-F238E27FC236}">
                <a16:creationId xmlns:a16="http://schemas.microsoft.com/office/drawing/2014/main" id="{B0F5DDB4-55BD-4EEF-BE0D-A16D79EFFA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66746"/>
            <a:ext cx="12188952" cy="6597701"/>
          </a:xfrm>
          <a:prstGeom prst="rect">
            <a:avLst/>
          </a:prstGeom>
        </p:spPr>
      </p:pic>
      <p:sp>
        <p:nvSpPr>
          <p:cNvPr id="6" name="Rectangle 5">
            <a:extLst>
              <a:ext uri="{FF2B5EF4-FFF2-40B4-BE49-F238E27FC236}">
                <a16:creationId xmlns:a16="http://schemas.microsoft.com/office/drawing/2014/main" id="{C6EFBF36-BEAD-4E0B-AA79-96AB112B9DE0}"/>
              </a:ext>
            </a:extLst>
          </p:cNvPr>
          <p:cNvSpPr/>
          <p:nvPr userDrawn="1"/>
        </p:nvSpPr>
        <p:spPr>
          <a:xfrm>
            <a:off x="-3050" y="-866746"/>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EA0F14-BB86-4205-A201-5DEF75C29876}"/>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10B763-4B2F-4B39-B136-EB73B32BD468}"/>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412345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bwMode="blackGray">
      <p:bgRef idx="1001">
        <a:schemeClr val="bg1"/>
      </p:bgRef>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B4AE9F8-5B2A-0F4A-BBDA-E94B516DB199}"/>
              </a:ext>
            </a:extLst>
          </p:cNvPr>
          <p:cNvSpPr/>
          <p:nvPr userDrawn="1"/>
        </p:nvSpPr>
        <p:spPr>
          <a:xfrm flipH="1">
            <a:off x="-16820" y="2769253"/>
            <a:ext cx="4093177" cy="4043747"/>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2">
              <a:lumMod val="9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CFA0A1DA-7E94-274E-BE75-76B8C3342EF1}"/>
              </a:ext>
            </a:extLst>
          </p:cNvPr>
          <p:cNvSpPr/>
          <p:nvPr userDrawn="1"/>
        </p:nvSpPr>
        <p:spPr>
          <a:xfrm>
            <a:off x="10566254" y="5229854"/>
            <a:ext cx="1648048" cy="1628146"/>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964B9AD6-A462-7A44-90B4-3BA912343213}"/>
              </a:ext>
            </a:extLst>
          </p:cNvPr>
          <p:cNvSpPr/>
          <p:nvPr userDrawn="1"/>
        </p:nvSpPr>
        <p:spPr>
          <a:xfrm>
            <a:off x="11364227" y="4978866"/>
            <a:ext cx="447536" cy="4475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9C276D-8A55-3F4B-957D-8C058C8EE45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BF24B85-0213-B746-9D90-9670556DA700}"/>
              </a:ext>
            </a:extLst>
          </p:cNvPr>
          <p:cNvSpPr>
            <a:spLocks noGrp="1"/>
          </p:cNvSpPr>
          <p:nvPr>
            <p:ph type="ftr" sz="quarter" idx="10"/>
          </p:nvPr>
        </p:nvSpPr>
        <p:spPr>
          <a:xfrm>
            <a:off x="900185" y="6283324"/>
            <a:ext cx="9350991" cy="211456"/>
          </a:xfrm>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13A26CE-19DA-8143-B09F-7488C52ADF4F}"/>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49AAD3A3-855F-554D-9DA6-A00A223DD920}"/>
              </a:ext>
            </a:extLst>
          </p:cNvPr>
          <p:cNvSpPr/>
          <p:nvPr userDrawn="1"/>
        </p:nvSpPr>
        <p:spPr>
          <a:xfrm>
            <a:off x="10977721" y="1102606"/>
            <a:ext cx="1009665" cy="100966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962982-86A8-484A-8B9F-48B25D606890}"/>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2259306-3B73-E148-B925-492C1268614C}"/>
              </a:ext>
            </a:extLst>
          </p:cNvPr>
          <p:cNvSpPr/>
          <p:nvPr/>
        </p:nvSpPr>
        <p:spPr>
          <a:xfrm>
            <a:off x="598514" y="1723470"/>
            <a:ext cx="829069" cy="829069"/>
          </a:xfrm>
          <a:prstGeom prst="ellipse">
            <a:avLst/>
          </a:prstGeom>
          <a:solidFill>
            <a:schemeClr val="bg1"/>
          </a:solidFill>
          <a:ln w="31750">
            <a:solidFill>
              <a:srgbClr val="5AB3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B628CAB-B501-904E-9907-39D116784F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5897" y="5989902"/>
            <a:ext cx="1607617" cy="676683"/>
          </a:xfrm>
          <a:prstGeom prst="rect">
            <a:avLst/>
          </a:prstGeom>
        </p:spPr>
      </p:pic>
      <p:sp>
        <p:nvSpPr>
          <p:cNvPr id="38" name="Text Placeholder 11">
            <a:extLst>
              <a:ext uri="{FF2B5EF4-FFF2-40B4-BE49-F238E27FC236}">
                <a16:creationId xmlns:a16="http://schemas.microsoft.com/office/drawing/2014/main" id="{276BEF0D-7819-F747-9977-7AAEE81AF94F}"/>
              </a:ext>
            </a:extLst>
          </p:cNvPr>
          <p:cNvSpPr>
            <a:spLocks noGrp="1"/>
          </p:cNvSpPr>
          <p:nvPr>
            <p:ph type="body" sz="quarter" idx="16"/>
          </p:nvPr>
        </p:nvSpPr>
        <p:spPr>
          <a:xfrm>
            <a:off x="1717820" y="2016238"/>
            <a:ext cx="3953427" cy="126728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9" name="Text Placeholder 11">
            <a:extLst>
              <a:ext uri="{FF2B5EF4-FFF2-40B4-BE49-F238E27FC236}">
                <a16:creationId xmlns:a16="http://schemas.microsoft.com/office/drawing/2014/main" id="{AB2477BA-9C64-6D44-9433-6EB02E7C6692}"/>
              </a:ext>
            </a:extLst>
          </p:cNvPr>
          <p:cNvSpPr>
            <a:spLocks noGrp="1"/>
          </p:cNvSpPr>
          <p:nvPr>
            <p:ph type="body" sz="quarter" idx="17"/>
          </p:nvPr>
        </p:nvSpPr>
        <p:spPr>
          <a:xfrm>
            <a:off x="1717820" y="1661560"/>
            <a:ext cx="3953427" cy="353183"/>
          </a:xfrm>
        </p:spPr>
        <p:txBody>
          <a:bodyPr anchor="b">
            <a:normAutofit/>
          </a:bodyPr>
          <a:lstStyle>
            <a:lvl1pPr marL="0" indent="0">
              <a:buFont typeface="Arial" panose="020B0604020202020204" pitchFamily="34" charset="0"/>
              <a:buNone/>
              <a:defRPr sz="1600" b="1" i="0" cap="all"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Picture Placeholder 60">
            <a:extLst>
              <a:ext uri="{FF2B5EF4-FFF2-40B4-BE49-F238E27FC236}">
                <a16:creationId xmlns:a16="http://schemas.microsoft.com/office/drawing/2014/main" id="{9FE31600-2C09-B743-A3F2-FB6C0A97D62C}"/>
              </a:ext>
            </a:extLst>
          </p:cNvPr>
          <p:cNvSpPr>
            <a:spLocks noGrp="1"/>
          </p:cNvSpPr>
          <p:nvPr>
            <p:ph type="pic" sz="quarter" idx="18" hasCustomPrompt="1"/>
          </p:nvPr>
        </p:nvSpPr>
        <p:spPr>
          <a:xfrm>
            <a:off x="814523" y="1947712"/>
            <a:ext cx="397049" cy="397049"/>
          </a:xfrm>
          <a:ln>
            <a:noFill/>
          </a:ln>
        </p:spPr>
        <p:txBody>
          <a:bodyPr wrap="none" lIns="0" rIns="0" anchor="ctr">
            <a:normAutofit/>
          </a:bodyPr>
          <a:lstStyle>
            <a:lvl1pPr marL="0" indent="0" algn="ctr">
              <a:buNone/>
              <a:defRPr sz="1400"/>
            </a:lvl1pPr>
          </a:lstStyle>
          <a:p>
            <a:r>
              <a:rPr lang="en-US"/>
              <a:t>Icon</a:t>
            </a:r>
          </a:p>
        </p:txBody>
      </p:sp>
      <p:sp>
        <p:nvSpPr>
          <p:cNvPr id="43" name="Oval 42">
            <a:extLst>
              <a:ext uri="{FF2B5EF4-FFF2-40B4-BE49-F238E27FC236}">
                <a16:creationId xmlns:a16="http://schemas.microsoft.com/office/drawing/2014/main" id="{CF9E769F-1BE1-9744-AB31-B0C60FA934F8}"/>
              </a:ext>
            </a:extLst>
          </p:cNvPr>
          <p:cNvSpPr/>
          <p:nvPr userDrawn="1"/>
        </p:nvSpPr>
        <p:spPr>
          <a:xfrm>
            <a:off x="598514" y="3967907"/>
            <a:ext cx="829069" cy="829069"/>
          </a:xfrm>
          <a:prstGeom prst="ellipse">
            <a:avLst/>
          </a:prstGeom>
          <a:solidFill>
            <a:schemeClr val="bg1"/>
          </a:solidFill>
          <a:ln w="31750">
            <a:solidFill>
              <a:srgbClr val="7F418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 Placeholder 11">
            <a:extLst>
              <a:ext uri="{FF2B5EF4-FFF2-40B4-BE49-F238E27FC236}">
                <a16:creationId xmlns:a16="http://schemas.microsoft.com/office/drawing/2014/main" id="{1A5326A7-4C6F-F14D-BC36-5F03C35C0BC2}"/>
              </a:ext>
            </a:extLst>
          </p:cNvPr>
          <p:cNvSpPr>
            <a:spLocks noGrp="1"/>
          </p:cNvSpPr>
          <p:nvPr>
            <p:ph type="body" sz="quarter" idx="19"/>
          </p:nvPr>
        </p:nvSpPr>
        <p:spPr>
          <a:xfrm>
            <a:off x="1717820" y="4260675"/>
            <a:ext cx="3953427" cy="126728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5" name="Text Placeholder 11">
            <a:extLst>
              <a:ext uri="{FF2B5EF4-FFF2-40B4-BE49-F238E27FC236}">
                <a16:creationId xmlns:a16="http://schemas.microsoft.com/office/drawing/2014/main" id="{B670FD98-E704-3444-A0B3-436EA4DD261B}"/>
              </a:ext>
            </a:extLst>
          </p:cNvPr>
          <p:cNvSpPr>
            <a:spLocks noGrp="1"/>
          </p:cNvSpPr>
          <p:nvPr>
            <p:ph type="body" sz="quarter" idx="20"/>
          </p:nvPr>
        </p:nvSpPr>
        <p:spPr>
          <a:xfrm>
            <a:off x="1717820" y="3905997"/>
            <a:ext cx="3953427" cy="353183"/>
          </a:xfrm>
        </p:spPr>
        <p:txBody>
          <a:bodyPr anchor="b">
            <a:normAutofit/>
          </a:bodyPr>
          <a:lstStyle>
            <a:lvl1pPr marL="0" indent="0">
              <a:buFont typeface="Arial" panose="020B0604020202020204" pitchFamily="34" charset="0"/>
              <a:buNone/>
              <a:defRPr sz="1600" b="1" i="0" cap="all"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Picture Placeholder 60">
            <a:extLst>
              <a:ext uri="{FF2B5EF4-FFF2-40B4-BE49-F238E27FC236}">
                <a16:creationId xmlns:a16="http://schemas.microsoft.com/office/drawing/2014/main" id="{AF203A80-BB18-334E-B24D-3AAFE4520129}"/>
              </a:ext>
            </a:extLst>
          </p:cNvPr>
          <p:cNvSpPr>
            <a:spLocks noGrp="1"/>
          </p:cNvSpPr>
          <p:nvPr>
            <p:ph type="pic" sz="quarter" idx="21" hasCustomPrompt="1"/>
          </p:nvPr>
        </p:nvSpPr>
        <p:spPr>
          <a:xfrm>
            <a:off x="814523" y="4192149"/>
            <a:ext cx="397049" cy="397049"/>
          </a:xfrm>
          <a:ln>
            <a:noFill/>
          </a:ln>
        </p:spPr>
        <p:txBody>
          <a:bodyPr wrap="none" lIns="0" rIns="0" anchor="ctr">
            <a:normAutofit/>
          </a:bodyPr>
          <a:lstStyle>
            <a:lvl1pPr marL="0" indent="0" algn="ctr">
              <a:buNone/>
              <a:defRPr sz="1400"/>
            </a:lvl1pPr>
          </a:lstStyle>
          <a:p>
            <a:r>
              <a:rPr lang="en-US"/>
              <a:t>Icon</a:t>
            </a:r>
          </a:p>
        </p:txBody>
      </p:sp>
      <p:sp>
        <p:nvSpPr>
          <p:cNvPr id="47" name="Oval 46">
            <a:extLst>
              <a:ext uri="{FF2B5EF4-FFF2-40B4-BE49-F238E27FC236}">
                <a16:creationId xmlns:a16="http://schemas.microsoft.com/office/drawing/2014/main" id="{9DC0043E-BBF3-C64D-9D21-FD55220210F0}"/>
              </a:ext>
            </a:extLst>
          </p:cNvPr>
          <p:cNvSpPr/>
          <p:nvPr userDrawn="1"/>
        </p:nvSpPr>
        <p:spPr>
          <a:xfrm>
            <a:off x="6209605" y="1723470"/>
            <a:ext cx="829069" cy="829069"/>
          </a:xfrm>
          <a:prstGeom prst="ellipse">
            <a:avLst/>
          </a:prstGeom>
          <a:solidFill>
            <a:schemeClr val="bg1"/>
          </a:solidFill>
          <a:ln w="317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11">
            <a:extLst>
              <a:ext uri="{FF2B5EF4-FFF2-40B4-BE49-F238E27FC236}">
                <a16:creationId xmlns:a16="http://schemas.microsoft.com/office/drawing/2014/main" id="{41A6B877-7E4D-CA40-B084-38D74424E7EA}"/>
              </a:ext>
            </a:extLst>
          </p:cNvPr>
          <p:cNvSpPr>
            <a:spLocks noGrp="1"/>
          </p:cNvSpPr>
          <p:nvPr>
            <p:ph type="body" sz="quarter" idx="22"/>
          </p:nvPr>
        </p:nvSpPr>
        <p:spPr>
          <a:xfrm>
            <a:off x="7328911" y="2016238"/>
            <a:ext cx="3953427" cy="126728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9" name="Text Placeholder 11">
            <a:extLst>
              <a:ext uri="{FF2B5EF4-FFF2-40B4-BE49-F238E27FC236}">
                <a16:creationId xmlns:a16="http://schemas.microsoft.com/office/drawing/2014/main" id="{94485361-56CA-FE48-864D-3A83784C7001}"/>
              </a:ext>
            </a:extLst>
          </p:cNvPr>
          <p:cNvSpPr>
            <a:spLocks noGrp="1"/>
          </p:cNvSpPr>
          <p:nvPr>
            <p:ph type="body" sz="quarter" idx="23"/>
          </p:nvPr>
        </p:nvSpPr>
        <p:spPr>
          <a:xfrm>
            <a:off x="7328911" y="1661560"/>
            <a:ext cx="3953427" cy="353183"/>
          </a:xfrm>
        </p:spPr>
        <p:txBody>
          <a:bodyPr anchor="b">
            <a:normAutofit/>
          </a:bodyPr>
          <a:lstStyle>
            <a:lvl1pPr marL="0" indent="0">
              <a:buFont typeface="Arial" panose="020B0604020202020204" pitchFamily="34" charset="0"/>
              <a:buNone/>
              <a:defRPr sz="1600" b="1" i="0" cap="all"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Picture Placeholder 60">
            <a:extLst>
              <a:ext uri="{FF2B5EF4-FFF2-40B4-BE49-F238E27FC236}">
                <a16:creationId xmlns:a16="http://schemas.microsoft.com/office/drawing/2014/main" id="{0763D6B6-3B17-AC46-BC5D-1D7A4A68F388}"/>
              </a:ext>
            </a:extLst>
          </p:cNvPr>
          <p:cNvSpPr>
            <a:spLocks noGrp="1"/>
          </p:cNvSpPr>
          <p:nvPr>
            <p:ph type="pic" sz="quarter" idx="24" hasCustomPrompt="1"/>
          </p:nvPr>
        </p:nvSpPr>
        <p:spPr>
          <a:xfrm>
            <a:off x="6425614" y="1947712"/>
            <a:ext cx="397049" cy="397049"/>
          </a:xfrm>
          <a:ln>
            <a:noFill/>
          </a:ln>
        </p:spPr>
        <p:txBody>
          <a:bodyPr wrap="none" lIns="0" rIns="0" anchor="ctr">
            <a:normAutofit/>
          </a:bodyPr>
          <a:lstStyle>
            <a:lvl1pPr marL="0" indent="0" algn="ctr">
              <a:buNone/>
              <a:defRPr sz="1400"/>
            </a:lvl1pPr>
          </a:lstStyle>
          <a:p>
            <a:r>
              <a:rPr lang="en-US"/>
              <a:t>Icon</a:t>
            </a:r>
          </a:p>
        </p:txBody>
      </p:sp>
      <p:sp>
        <p:nvSpPr>
          <p:cNvPr id="51" name="Oval 50">
            <a:extLst>
              <a:ext uri="{FF2B5EF4-FFF2-40B4-BE49-F238E27FC236}">
                <a16:creationId xmlns:a16="http://schemas.microsoft.com/office/drawing/2014/main" id="{C1389EA1-E98B-414B-97B2-5D047C3DF752}"/>
              </a:ext>
            </a:extLst>
          </p:cNvPr>
          <p:cNvSpPr/>
          <p:nvPr userDrawn="1"/>
        </p:nvSpPr>
        <p:spPr>
          <a:xfrm>
            <a:off x="6209605" y="3967907"/>
            <a:ext cx="829069" cy="829069"/>
          </a:xfrm>
          <a:prstGeom prst="ellipse">
            <a:avLst/>
          </a:prstGeom>
          <a:solidFill>
            <a:schemeClr val="bg1"/>
          </a:solidFill>
          <a:ln w="31750">
            <a:solidFill>
              <a:srgbClr val="5AB3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 Placeholder 11">
            <a:extLst>
              <a:ext uri="{FF2B5EF4-FFF2-40B4-BE49-F238E27FC236}">
                <a16:creationId xmlns:a16="http://schemas.microsoft.com/office/drawing/2014/main" id="{7AC84D11-3249-994E-941D-6AB713114379}"/>
              </a:ext>
            </a:extLst>
          </p:cNvPr>
          <p:cNvSpPr>
            <a:spLocks noGrp="1"/>
          </p:cNvSpPr>
          <p:nvPr>
            <p:ph type="body" sz="quarter" idx="25"/>
          </p:nvPr>
        </p:nvSpPr>
        <p:spPr>
          <a:xfrm>
            <a:off x="7328911" y="4260675"/>
            <a:ext cx="3953427" cy="126728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53" name="Text Placeholder 11">
            <a:extLst>
              <a:ext uri="{FF2B5EF4-FFF2-40B4-BE49-F238E27FC236}">
                <a16:creationId xmlns:a16="http://schemas.microsoft.com/office/drawing/2014/main" id="{F621A344-7E4A-1F47-8D85-DD6E412A8DA5}"/>
              </a:ext>
            </a:extLst>
          </p:cNvPr>
          <p:cNvSpPr>
            <a:spLocks noGrp="1"/>
          </p:cNvSpPr>
          <p:nvPr>
            <p:ph type="body" sz="quarter" idx="26"/>
          </p:nvPr>
        </p:nvSpPr>
        <p:spPr>
          <a:xfrm>
            <a:off x="7328911" y="3905997"/>
            <a:ext cx="3953427" cy="353183"/>
          </a:xfrm>
        </p:spPr>
        <p:txBody>
          <a:bodyPr anchor="b">
            <a:normAutofit/>
          </a:bodyPr>
          <a:lstStyle>
            <a:lvl1pPr marL="0" indent="0">
              <a:buFont typeface="Arial" panose="020B0604020202020204" pitchFamily="34" charset="0"/>
              <a:buNone/>
              <a:defRPr sz="1600" b="1" i="0" cap="all"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Picture Placeholder 60">
            <a:extLst>
              <a:ext uri="{FF2B5EF4-FFF2-40B4-BE49-F238E27FC236}">
                <a16:creationId xmlns:a16="http://schemas.microsoft.com/office/drawing/2014/main" id="{100B78F4-5B7E-384D-9D56-47010CD1835E}"/>
              </a:ext>
            </a:extLst>
          </p:cNvPr>
          <p:cNvSpPr>
            <a:spLocks noGrp="1"/>
          </p:cNvSpPr>
          <p:nvPr>
            <p:ph type="pic" sz="quarter" idx="27" hasCustomPrompt="1"/>
          </p:nvPr>
        </p:nvSpPr>
        <p:spPr>
          <a:xfrm>
            <a:off x="6425614" y="4192149"/>
            <a:ext cx="397049" cy="397049"/>
          </a:xfrm>
          <a:ln>
            <a:noFill/>
          </a:ln>
        </p:spPr>
        <p:txBody>
          <a:bodyPr wrap="none" lIns="0" rIns="0" anchor="ctr">
            <a:normAutofit/>
          </a:bodyPr>
          <a:lstStyle>
            <a:lvl1pPr marL="0" indent="0" algn="ctr">
              <a:buNone/>
              <a:defRPr sz="1400"/>
            </a:lvl1pPr>
          </a:lstStyle>
          <a:p>
            <a:r>
              <a:rPr lang="en-US"/>
              <a:t>Icon</a:t>
            </a:r>
          </a:p>
        </p:txBody>
      </p:sp>
    </p:spTree>
    <p:extLst>
      <p:ext uri="{BB962C8B-B14F-4D97-AF65-F5344CB8AC3E}">
        <p14:creationId xmlns:p14="http://schemas.microsoft.com/office/powerpoint/2010/main" val="25757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Effect transition="in" filter="fade">
                                      <p:cBhvr>
                                        <p:cTn id="14" dur="1000"/>
                                        <p:tgtEl>
                                          <p:spTgt spid="36"/>
                                        </p:tgtEl>
                                      </p:cBhvr>
                                    </p:animEffect>
                                  </p:childTnLst>
                                </p:cTn>
                              </p:par>
                            </p:childTnLst>
                          </p:cTn>
                        </p:par>
                        <p:par>
                          <p:cTn id="15" fill="hold">
                            <p:stCondLst>
                              <p:cond delay="1300"/>
                            </p:stCondLst>
                            <p:childTnLst>
                              <p:par>
                                <p:cTn id="16" presetID="10" presetClass="entr" presetSubtype="0" fill="hold" grpId="0" nodeType="after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fade">
                                      <p:cBhvr>
                                        <p:cTn id="21" dur="500"/>
                                        <p:tgtEl>
                                          <p:spTgt spid="38">
                                            <p:txEl>
                                              <p:pRg st="0" end="0"/>
                                            </p:txEl>
                                          </p:spTgt>
                                        </p:tgtEl>
                                      </p:cBhvr>
                                    </p:animEffect>
                                  </p:childTnLst>
                                </p:cTn>
                              </p:par>
                            </p:childTnLst>
                          </p:cTn>
                        </p:par>
                        <p:par>
                          <p:cTn id="22" fill="hold">
                            <p:stCondLst>
                              <p:cond delay="1800"/>
                            </p:stCondLst>
                            <p:childTnLst>
                              <p:par>
                                <p:cTn id="23" presetID="10" presetClass="entr" presetSubtype="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fade">
                                      <p:cBhvr>
                                        <p:cTn id="25" dur="500"/>
                                        <p:tgtEl>
                                          <p:spTgt spid="4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xEl>
                                              <p:pRg st="0" end="0"/>
                                            </p:txEl>
                                          </p:spTgt>
                                        </p:tgtEl>
                                        <p:attrNameLst>
                                          <p:attrName>style.visibility</p:attrName>
                                        </p:attrNameLst>
                                      </p:cBhvr>
                                      <p:to>
                                        <p:strVal val="visible"/>
                                      </p:to>
                                    </p:set>
                                    <p:animEffect transition="in" filter="fade">
                                      <p:cBhvr>
                                        <p:cTn id="28" dur="500"/>
                                        <p:tgtEl>
                                          <p:spTgt spid="44">
                                            <p:txEl>
                                              <p:pRg st="0" end="0"/>
                                            </p:txEl>
                                          </p:spTgt>
                                        </p:tgtEl>
                                      </p:cBhvr>
                                    </p:animEffect>
                                  </p:childTnLst>
                                </p:cTn>
                              </p:par>
                            </p:childTnLst>
                          </p:cTn>
                        </p:par>
                        <p:par>
                          <p:cTn id="29" fill="hold">
                            <p:stCondLst>
                              <p:cond delay="2300"/>
                            </p:stCondLst>
                            <p:childTnLst>
                              <p:par>
                                <p:cTn id="30" presetID="10" presetClass="entr" presetSubtype="0" fill="hold" grpId="0" nodeType="afterEffect">
                                  <p:stCondLst>
                                    <p:cond delay="0"/>
                                  </p:stCondLst>
                                  <p:childTnLst>
                                    <p:set>
                                      <p:cBhvr>
                                        <p:cTn id="31" dur="1" fill="hold">
                                          <p:stCondLst>
                                            <p:cond delay="0"/>
                                          </p:stCondLst>
                                        </p:cTn>
                                        <p:tgtEl>
                                          <p:spTgt spid="49">
                                            <p:txEl>
                                              <p:pRg st="0" end="0"/>
                                            </p:txEl>
                                          </p:spTgt>
                                        </p:tgtEl>
                                        <p:attrNameLst>
                                          <p:attrName>style.visibility</p:attrName>
                                        </p:attrNameLst>
                                      </p:cBhvr>
                                      <p:to>
                                        <p:strVal val="visible"/>
                                      </p:to>
                                    </p:set>
                                    <p:animEffect transition="in" filter="fade">
                                      <p:cBhvr>
                                        <p:cTn id="32" dur="500"/>
                                        <p:tgtEl>
                                          <p:spTgt spid="4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animEffect transition="in" filter="fade">
                                      <p:cBhvr>
                                        <p:cTn id="35" dur="500"/>
                                        <p:tgtEl>
                                          <p:spTgt spid="48">
                                            <p:txEl>
                                              <p:pRg st="0" end="0"/>
                                            </p:txEl>
                                          </p:spTgt>
                                        </p:tgtEl>
                                      </p:cBhvr>
                                    </p:animEffect>
                                  </p:childTnLst>
                                </p:cTn>
                              </p:par>
                            </p:childTnLst>
                          </p:cTn>
                        </p:par>
                        <p:par>
                          <p:cTn id="36" fill="hold">
                            <p:stCondLst>
                              <p:cond delay="2800"/>
                            </p:stCondLst>
                            <p:childTnLst>
                              <p:par>
                                <p:cTn id="37" presetID="10" presetClass="entr" presetSubtype="0" fill="hold" grpId="0" nodeType="afterEffect">
                                  <p:stCondLst>
                                    <p:cond delay="0"/>
                                  </p:stCondLst>
                                  <p:childTnLst>
                                    <p:set>
                                      <p:cBhvr>
                                        <p:cTn id="38" dur="1" fill="hold">
                                          <p:stCondLst>
                                            <p:cond delay="0"/>
                                          </p:stCondLst>
                                        </p:cTn>
                                        <p:tgtEl>
                                          <p:spTgt spid="53">
                                            <p:txEl>
                                              <p:pRg st="0" end="0"/>
                                            </p:txEl>
                                          </p:spTgt>
                                        </p:tgtEl>
                                        <p:attrNameLst>
                                          <p:attrName>style.visibility</p:attrName>
                                        </p:attrNameLst>
                                      </p:cBhvr>
                                      <p:to>
                                        <p:strVal val="visible"/>
                                      </p:to>
                                    </p:set>
                                    <p:animEffect transition="in" filter="fade">
                                      <p:cBhvr>
                                        <p:cTn id="39" dur="500"/>
                                        <p:tgtEl>
                                          <p:spTgt spid="5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xEl>
                                              <p:pRg st="0" end="0"/>
                                            </p:txEl>
                                          </p:spTgt>
                                        </p:tgtEl>
                                        <p:attrNameLst>
                                          <p:attrName>style.visibility</p:attrName>
                                        </p:attrNameLst>
                                      </p:cBhvr>
                                      <p:to>
                                        <p:strVal val="visible"/>
                                      </p:to>
                                    </p:set>
                                    <p:animEffect transition="in" filter="fade">
                                      <p:cBhvr>
                                        <p:cTn id="42"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 grpId="0" animBg="1"/>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a:extLst>
              <a:ext uri="{FF2B5EF4-FFF2-40B4-BE49-F238E27FC236}">
                <a16:creationId xmlns:a16="http://schemas.microsoft.com/office/drawing/2014/main" id="{F7FEB848-8F7B-4CDD-93F0-B4EFE83E83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689801"/>
            <a:ext cx="12188952" cy="6601452"/>
          </a:xfrm>
          <a:prstGeom prst="rect">
            <a:avLst/>
          </a:prstGeom>
        </p:spPr>
      </p:pic>
      <p:sp>
        <p:nvSpPr>
          <p:cNvPr id="6" name="Rectangle 5">
            <a:extLst>
              <a:ext uri="{FF2B5EF4-FFF2-40B4-BE49-F238E27FC236}">
                <a16:creationId xmlns:a16="http://schemas.microsoft.com/office/drawing/2014/main" id="{75EF61F4-1076-4CF5-B0F0-DC0488DA1FB4}"/>
              </a:ext>
            </a:extLst>
          </p:cNvPr>
          <p:cNvSpPr/>
          <p:nvPr userDrawn="1"/>
        </p:nvSpPr>
        <p:spPr>
          <a:xfrm>
            <a:off x="-3049" y="-686050"/>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5D4AEB-B080-4B68-B0EF-86A86781654B}"/>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CDE6B93C-B91C-4523-A4E8-83BA2FA13D4A}"/>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393682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pic>
        <p:nvPicPr>
          <p:cNvPr id="12" name="Picture 11" descr="A picture containing person, indoor, holding, striped&#10;&#10;Description automatically generated">
            <a:extLst>
              <a:ext uri="{FF2B5EF4-FFF2-40B4-BE49-F238E27FC236}">
                <a16:creationId xmlns:a16="http://schemas.microsoft.com/office/drawing/2014/main" id="{AECB24FB-310B-4DCA-9F9B-DCC62EBF58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a:off x="1" y="0"/>
            <a:ext cx="12192001" cy="5781979"/>
          </a:xfrm>
          <a:prstGeom prst="rect">
            <a:avLst/>
          </a:prstGeom>
        </p:spPr>
      </p:pic>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Rectangle 5">
            <a:extLst>
              <a:ext uri="{FF2B5EF4-FFF2-40B4-BE49-F238E27FC236}">
                <a16:creationId xmlns:a16="http://schemas.microsoft.com/office/drawing/2014/main" id="{75EF61F4-1076-4CF5-B0F0-DC0488DA1FB4}"/>
              </a:ext>
            </a:extLst>
          </p:cNvPr>
          <p:cNvSpPr/>
          <p:nvPr userDrawn="1"/>
        </p:nvSpPr>
        <p:spPr>
          <a:xfrm>
            <a:off x="1" y="8334"/>
            <a:ext cx="12192001" cy="5781979"/>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5D4AEB-B080-4B68-B0EF-86A86781654B}"/>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CDE6B93C-B91C-4523-A4E8-83BA2FA13D4A}"/>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155736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0A5274D-BDB9-084C-9B94-0C688447A573}"/>
              </a:ext>
            </a:extLst>
          </p:cNvPr>
          <p:cNvSpPr>
            <a:spLocks noGrp="1"/>
          </p:cNvSpPr>
          <p:nvPr>
            <p:ph type="ftr" sz="quarter" idx="3"/>
          </p:nvPr>
        </p:nvSpPr>
        <p:spPr>
          <a:xfrm>
            <a:off x="909710" y="6283324"/>
            <a:ext cx="9509760"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2021 ZERO TO THREE. All rights reserved.</a:t>
            </a:r>
          </a:p>
        </p:txBody>
      </p:sp>
      <p:sp>
        <p:nvSpPr>
          <p:cNvPr id="8" name="Slide Number Placeholder 5">
            <a:extLst>
              <a:ext uri="{FF2B5EF4-FFF2-40B4-BE49-F238E27FC236}">
                <a16:creationId xmlns:a16="http://schemas.microsoft.com/office/drawing/2014/main" id="{FAC6EF20-838D-B747-B65F-3BEF5295DB56}"/>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Tree>
    <p:extLst>
      <p:ext uri="{BB962C8B-B14F-4D97-AF65-F5344CB8AC3E}">
        <p14:creationId xmlns:p14="http://schemas.microsoft.com/office/powerpoint/2010/main" val="2265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a:t>© 2021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4179931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2021 ZERO TO THREE. All rights reserved.</a:t>
            </a:r>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964122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570572"/>
            <a:ext cx="10169913" cy="8177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634189"/>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r>
              <a:rPr lang="en-US"/>
              <a:t>© 2021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362763"/>
            <a:ext cx="1201389" cy="1201389"/>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C352F60-B4CE-3C4E-B2D7-89BB568239E4}"/>
              </a:ext>
            </a:extLst>
          </p:cNvPr>
          <p:cNvSpPr/>
          <p:nvPr userDrawn="1"/>
        </p:nvSpPr>
        <p:spPr>
          <a:xfrm>
            <a:off x="574675" y="1590907"/>
            <a:ext cx="4227784" cy="4503544"/>
          </a:xfrm>
          <a:prstGeom prst="roundRect">
            <a:avLst>
              <a:gd name="adj" fmla="val 49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595447"/>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4159404"/>
            <a:ext cx="6510337" cy="171357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847493" y="1791630"/>
            <a:ext cx="3687336" cy="4081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77097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2185884"/>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79745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399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0632B8CA-3A83-0A46-98CE-B08B067178D1}"/>
              </a:ext>
            </a:extLst>
          </p:cNvPr>
          <p:cNvSpPr>
            <a:spLocks noGrp="1"/>
          </p:cNvSpPr>
          <p:nvPr>
            <p:ph type="pic" sz="quarter" idx="12" hasCustomPrompt="1"/>
          </p:nvPr>
        </p:nvSpPr>
        <p:spPr>
          <a:xfrm>
            <a:off x="0" y="0"/>
            <a:ext cx="4967288" cy="6767999"/>
          </a:xfrm>
        </p:spPr>
        <p:txBody>
          <a:bodyPr lIns="576000" tIns="216000" rIns="827999" anchor="t"/>
          <a:lstStyle>
            <a:lvl1pPr marL="0" indent="0" algn="l">
              <a:buNone/>
              <a:defRPr/>
            </a:lvl1pPr>
          </a:lstStyle>
          <a:p>
            <a:r>
              <a:rPr lang="en-US"/>
              <a:t>To add a photo, drag image onto the slide</a:t>
            </a:r>
          </a:p>
        </p:txBody>
      </p:sp>
      <p:sp>
        <p:nvSpPr>
          <p:cNvPr id="93" name="Title 1">
            <a:extLst>
              <a:ext uri="{FF2B5EF4-FFF2-40B4-BE49-F238E27FC236}">
                <a16:creationId xmlns:a16="http://schemas.microsoft.com/office/drawing/2014/main" id="{FD621A87-7617-514A-8FCC-ACB66049D172}"/>
              </a:ext>
            </a:extLst>
          </p:cNvPr>
          <p:cNvSpPr>
            <a:spLocks noGrp="1"/>
          </p:cNvSpPr>
          <p:nvPr>
            <p:ph type="title" hasCustomPrompt="1"/>
          </p:nvPr>
        </p:nvSpPr>
        <p:spPr>
          <a:xfrm>
            <a:off x="0" y="0"/>
            <a:ext cx="4967288" cy="6768000"/>
          </a:xfrm>
          <a:solidFill>
            <a:schemeClr val="accent1">
              <a:alpha val="71000"/>
            </a:schemeClr>
          </a:solidFill>
          <a:effectLst/>
        </p:spPr>
        <p:txBody>
          <a:bodyPr lIns="540000" rIns="360000" bIns="2844000" anchor="b">
            <a:noAutofit/>
          </a:bodyPr>
          <a:lstStyle>
            <a:lvl1pPr>
              <a:defRPr sz="4400" b="0" i="0">
                <a:solidFill>
                  <a:schemeClr val="bg1"/>
                </a:solidFill>
                <a:effectLst>
                  <a:outerShdw blurRad="203200" algn="ctr" rotWithShape="0">
                    <a:prstClr val="black">
                      <a:alpha val="24000"/>
                    </a:prstClr>
                  </a:outerShdw>
                </a:effectLst>
                <a:latin typeface="Calibri" panose="020F0502020204030204" pitchFamily="34" charset="0"/>
                <a:cs typeface="Calibri" panose="020F0502020204030204" pitchFamily="34" charset="0"/>
              </a:defRPr>
            </a:lvl1pPr>
          </a:lstStyle>
          <a:p>
            <a:r>
              <a:rPr lang="en-US"/>
              <a:t>Click to edit</a:t>
            </a:r>
            <a:br>
              <a:rPr lang="en-US"/>
            </a:br>
            <a:r>
              <a:rPr lang="en-US"/>
              <a:t>Master title style</a:t>
            </a:r>
          </a:p>
        </p:txBody>
      </p:sp>
      <p:sp>
        <p:nvSpPr>
          <p:cNvPr id="100" name="Rectangle 99">
            <a:extLst>
              <a:ext uri="{FF2B5EF4-FFF2-40B4-BE49-F238E27FC236}">
                <a16:creationId xmlns:a16="http://schemas.microsoft.com/office/drawing/2014/main" id="{986433A5-0DBC-5246-8588-03D6F796197B}"/>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Text Placeholder 116">
            <a:extLst>
              <a:ext uri="{FF2B5EF4-FFF2-40B4-BE49-F238E27FC236}">
                <a16:creationId xmlns:a16="http://schemas.microsoft.com/office/drawing/2014/main" id="{3D07E31D-1AE8-B148-86EB-67C2BA6C5E85}"/>
              </a:ext>
            </a:extLst>
          </p:cNvPr>
          <p:cNvSpPr>
            <a:spLocks noGrp="1"/>
          </p:cNvSpPr>
          <p:nvPr>
            <p:ph type="body" sz="quarter" idx="19"/>
          </p:nvPr>
        </p:nvSpPr>
        <p:spPr>
          <a:xfrm>
            <a:off x="5445278" y="45157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61" name="Picture Placeholder 60">
            <a:extLst>
              <a:ext uri="{FF2B5EF4-FFF2-40B4-BE49-F238E27FC236}">
                <a16:creationId xmlns:a16="http://schemas.microsoft.com/office/drawing/2014/main" id="{B3759C0E-FCC8-394C-B398-946116395174}"/>
              </a:ext>
            </a:extLst>
          </p:cNvPr>
          <p:cNvSpPr>
            <a:spLocks noGrp="1"/>
          </p:cNvSpPr>
          <p:nvPr>
            <p:ph type="pic" sz="quarter" idx="16" hasCustomPrompt="1"/>
          </p:nvPr>
        </p:nvSpPr>
        <p:spPr>
          <a:xfrm>
            <a:off x="5770563"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 name="Footer Placeholder 2">
            <a:extLst>
              <a:ext uri="{FF2B5EF4-FFF2-40B4-BE49-F238E27FC236}">
                <a16:creationId xmlns:a16="http://schemas.microsoft.com/office/drawing/2014/main" id="{A661E37D-C1FF-B249-9D2B-363385BA1674}"/>
              </a:ext>
            </a:extLst>
          </p:cNvPr>
          <p:cNvSpPr>
            <a:spLocks noGrp="1"/>
          </p:cNvSpPr>
          <p:nvPr>
            <p:ph type="ftr" sz="quarter" idx="10"/>
          </p:nvPr>
        </p:nvSpPr>
        <p:spPr>
          <a:xfrm>
            <a:off x="909711" y="6283324"/>
            <a:ext cx="3618746" cy="211456"/>
          </a:xfrm>
        </p:spPr>
        <p:txBody>
          <a:bodyPr/>
          <a:lstStyle>
            <a:lvl1pPr>
              <a:defRPr>
                <a:solidFill>
                  <a:schemeClr val="bg1"/>
                </a:solidFill>
              </a:defRPr>
            </a:lvl1pPr>
          </a:lstStyle>
          <a:p>
            <a:r>
              <a:rPr lang="en-US"/>
              <a:t>© 2021 ZERO TO THREE. All rights reserved.</a:t>
            </a:r>
          </a:p>
        </p:txBody>
      </p:sp>
      <p:sp>
        <p:nvSpPr>
          <p:cNvPr id="4" name="Slide Number Placeholder 3">
            <a:extLst>
              <a:ext uri="{FF2B5EF4-FFF2-40B4-BE49-F238E27FC236}">
                <a16:creationId xmlns:a16="http://schemas.microsoft.com/office/drawing/2014/main" id="{FAB5C912-E90F-994C-AE2F-EF654AA27C98}"/>
              </a:ext>
            </a:extLst>
          </p:cNvPr>
          <p:cNvSpPr>
            <a:spLocks noGrp="1"/>
          </p:cNvSpPr>
          <p:nvPr>
            <p:ph type="sldNum"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FFFFFF"/>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Roboto" charset="0"/>
            </a:endParaRPr>
          </a:p>
        </p:txBody>
      </p:sp>
      <p:sp>
        <p:nvSpPr>
          <p:cNvPr id="23" name="Text Placeholder 116">
            <a:extLst>
              <a:ext uri="{FF2B5EF4-FFF2-40B4-BE49-F238E27FC236}">
                <a16:creationId xmlns:a16="http://schemas.microsoft.com/office/drawing/2014/main" id="{E0B234C0-2EB4-214E-BF96-DD035D5A86DC}"/>
              </a:ext>
            </a:extLst>
          </p:cNvPr>
          <p:cNvSpPr>
            <a:spLocks noGrp="1"/>
          </p:cNvSpPr>
          <p:nvPr>
            <p:ph type="body" sz="quarter" idx="20"/>
          </p:nvPr>
        </p:nvSpPr>
        <p:spPr>
          <a:xfrm>
            <a:off x="5445278" y="190409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4" name="Picture Placeholder 60">
            <a:extLst>
              <a:ext uri="{FF2B5EF4-FFF2-40B4-BE49-F238E27FC236}">
                <a16:creationId xmlns:a16="http://schemas.microsoft.com/office/drawing/2014/main" id="{DDE3C8B8-279C-4C4B-8F00-F8968CF092BF}"/>
              </a:ext>
            </a:extLst>
          </p:cNvPr>
          <p:cNvSpPr>
            <a:spLocks noGrp="1"/>
          </p:cNvSpPr>
          <p:nvPr>
            <p:ph type="pic" sz="quarter" idx="21" hasCustomPrompt="1"/>
          </p:nvPr>
        </p:nvSpPr>
        <p:spPr>
          <a:xfrm>
            <a:off x="5770563"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25" name="Text Placeholder 116">
            <a:extLst>
              <a:ext uri="{FF2B5EF4-FFF2-40B4-BE49-F238E27FC236}">
                <a16:creationId xmlns:a16="http://schemas.microsoft.com/office/drawing/2014/main" id="{DC759E68-4AB6-544C-8C18-ECECF5A73FA4}"/>
              </a:ext>
            </a:extLst>
          </p:cNvPr>
          <p:cNvSpPr>
            <a:spLocks noGrp="1"/>
          </p:cNvSpPr>
          <p:nvPr>
            <p:ph type="body" sz="quarter" idx="22"/>
          </p:nvPr>
        </p:nvSpPr>
        <p:spPr>
          <a:xfrm>
            <a:off x="5445278" y="335662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6" name="Picture Placeholder 60">
            <a:extLst>
              <a:ext uri="{FF2B5EF4-FFF2-40B4-BE49-F238E27FC236}">
                <a16:creationId xmlns:a16="http://schemas.microsoft.com/office/drawing/2014/main" id="{D28A2EAE-5421-E04C-A521-D6C2DAF4CBBF}"/>
              </a:ext>
            </a:extLst>
          </p:cNvPr>
          <p:cNvSpPr>
            <a:spLocks noGrp="1"/>
          </p:cNvSpPr>
          <p:nvPr>
            <p:ph type="pic" sz="quarter" idx="23" hasCustomPrompt="1"/>
          </p:nvPr>
        </p:nvSpPr>
        <p:spPr>
          <a:xfrm>
            <a:off x="5770563"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27" name="Text Placeholder 116">
            <a:extLst>
              <a:ext uri="{FF2B5EF4-FFF2-40B4-BE49-F238E27FC236}">
                <a16:creationId xmlns:a16="http://schemas.microsoft.com/office/drawing/2014/main" id="{FADB2F3E-EA60-8F41-8138-391C7CE7A5FE}"/>
              </a:ext>
            </a:extLst>
          </p:cNvPr>
          <p:cNvSpPr>
            <a:spLocks noGrp="1"/>
          </p:cNvSpPr>
          <p:nvPr>
            <p:ph type="body" sz="quarter" idx="24"/>
          </p:nvPr>
        </p:nvSpPr>
        <p:spPr>
          <a:xfrm>
            <a:off x="5445278" y="480914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8" name="Picture Placeholder 60">
            <a:extLst>
              <a:ext uri="{FF2B5EF4-FFF2-40B4-BE49-F238E27FC236}">
                <a16:creationId xmlns:a16="http://schemas.microsoft.com/office/drawing/2014/main" id="{390E7D50-B181-5B4F-8182-9889AC51425C}"/>
              </a:ext>
            </a:extLst>
          </p:cNvPr>
          <p:cNvSpPr>
            <a:spLocks noGrp="1"/>
          </p:cNvSpPr>
          <p:nvPr>
            <p:ph type="pic" sz="quarter" idx="25" hasCustomPrompt="1"/>
          </p:nvPr>
        </p:nvSpPr>
        <p:spPr>
          <a:xfrm>
            <a:off x="5770563" y="5083817"/>
            <a:ext cx="397049" cy="397049"/>
          </a:xfrm>
          <a:ln>
            <a:noFill/>
          </a:ln>
        </p:spPr>
        <p:txBody>
          <a:bodyPr wrap="none" lIns="0" rIns="0" anchor="ctr">
            <a:normAutofit/>
          </a:bodyPr>
          <a:lstStyle>
            <a:lvl1pPr marL="0" indent="0" algn="ctr">
              <a:buNone/>
              <a:defRPr sz="1400"/>
            </a:lvl1pPr>
          </a:lstStyle>
          <a:p>
            <a:r>
              <a:rPr lang="en-US"/>
              <a:t>Icon</a:t>
            </a:r>
          </a:p>
        </p:txBody>
      </p:sp>
      <p:sp>
        <p:nvSpPr>
          <p:cNvPr id="29" name="Text Placeholder 116">
            <a:extLst>
              <a:ext uri="{FF2B5EF4-FFF2-40B4-BE49-F238E27FC236}">
                <a16:creationId xmlns:a16="http://schemas.microsoft.com/office/drawing/2014/main" id="{C4EB0F5F-E848-3442-BD3F-1532C1E1FA2E}"/>
              </a:ext>
            </a:extLst>
          </p:cNvPr>
          <p:cNvSpPr>
            <a:spLocks noGrp="1"/>
          </p:cNvSpPr>
          <p:nvPr>
            <p:ph type="body" sz="quarter" idx="26"/>
          </p:nvPr>
        </p:nvSpPr>
        <p:spPr>
          <a:xfrm>
            <a:off x="8676872" y="45157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0" name="Picture Placeholder 60">
            <a:extLst>
              <a:ext uri="{FF2B5EF4-FFF2-40B4-BE49-F238E27FC236}">
                <a16:creationId xmlns:a16="http://schemas.microsoft.com/office/drawing/2014/main" id="{D5893132-46AC-3B4B-A101-552779456164}"/>
              </a:ext>
            </a:extLst>
          </p:cNvPr>
          <p:cNvSpPr>
            <a:spLocks noGrp="1"/>
          </p:cNvSpPr>
          <p:nvPr>
            <p:ph type="pic" sz="quarter" idx="27" hasCustomPrompt="1"/>
          </p:nvPr>
        </p:nvSpPr>
        <p:spPr>
          <a:xfrm>
            <a:off x="9002157"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1" name="Text Placeholder 116">
            <a:extLst>
              <a:ext uri="{FF2B5EF4-FFF2-40B4-BE49-F238E27FC236}">
                <a16:creationId xmlns:a16="http://schemas.microsoft.com/office/drawing/2014/main" id="{5341AD37-28DF-E840-A87E-BE10C193F462}"/>
              </a:ext>
            </a:extLst>
          </p:cNvPr>
          <p:cNvSpPr>
            <a:spLocks noGrp="1"/>
          </p:cNvSpPr>
          <p:nvPr>
            <p:ph type="body" sz="quarter" idx="28"/>
          </p:nvPr>
        </p:nvSpPr>
        <p:spPr>
          <a:xfrm>
            <a:off x="8676872" y="190409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2" name="Picture Placeholder 60">
            <a:extLst>
              <a:ext uri="{FF2B5EF4-FFF2-40B4-BE49-F238E27FC236}">
                <a16:creationId xmlns:a16="http://schemas.microsoft.com/office/drawing/2014/main" id="{72995C60-681B-4E4D-BD05-506DE9CE2514}"/>
              </a:ext>
            </a:extLst>
          </p:cNvPr>
          <p:cNvSpPr>
            <a:spLocks noGrp="1"/>
          </p:cNvSpPr>
          <p:nvPr>
            <p:ph type="pic" sz="quarter" idx="29" hasCustomPrompt="1"/>
          </p:nvPr>
        </p:nvSpPr>
        <p:spPr>
          <a:xfrm>
            <a:off x="9002157"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33" name="Text Placeholder 116">
            <a:extLst>
              <a:ext uri="{FF2B5EF4-FFF2-40B4-BE49-F238E27FC236}">
                <a16:creationId xmlns:a16="http://schemas.microsoft.com/office/drawing/2014/main" id="{EEB499E1-EEAA-084A-ABB5-C5C3D3B16359}"/>
              </a:ext>
            </a:extLst>
          </p:cNvPr>
          <p:cNvSpPr>
            <a:spLocks noGrp="1"/>
          </p:cNvSpPr>
          <p:nvPr>
            <p:ph type="body" sz="quarter" idx="30"/>
          </p:nvPr>
        </p:nvSpPr>
        <p:spPr>
          <a:xfrm>
            <a:off x="8676872" y="335662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4" name="Picture Placeholder 60">
            <a:extLst>
              <a:ext uri="{FF2B5EF4-FFF2-40B4-BE49-F238E27FC236}">
                <a16:creationId xmlns:a16="http://schemas.microsoft.com/office/drawing/2014/main" id="{C9429DAC-726A-BE41-A874-F3D252D20AB3}"/>
              </a:ext>
            </a:extLst>
          </p:cNvPr>
          <p:cNvSpPr>
            <a:spLocks noGrp="1"/>
          </p:cNvSpPr>
          <p:nvPr>
            <p:ph type="pic" sz="quarter" idx="31" hasCustomPrompt="1"/>
          </p:nvPr>
        </p:nvSpPr>
        <p:spPr>
          <a:xfrm>
            <a:off x="9002157"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35" name="Text Placeholder 116">
            <a:extLst>
              <a:ext uri="{FF2B5EF4-FFF2-40B4-BE49-F238E27FC236}">
                <a16:creationId xmlns:a16="http://schemas.microsoft.com/office/drawing/2014/main" id="{990057E5-6DA1-1640-BC22-017547523ABF}"/>
              </a:ext>
            </a:extLst>
          </p:cNvPr>
          <p:cNvSpPr>
            <a:spLocks noGrp="1"/>
          </p:cNvSpPr>
          <p:nvPr>
            <p:ph type="body" sz="quarter" idx="32"/>
          </p:nvPr>
        </p:nvSpPr>
        <p:spPr>
          <a:xfrm>
            <a:off x="8676872" y="480914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6" name="Picture Placeholder 60">
            <a:extLst>
              <a:ext uri="{FF2B5EF4-FFF2-40B4-BE49-F238E27FC236}">
                <a16:creationId xmlns:a16="http://schemas.microsoft.com/office/drawing/2014/main" id="{20F3D9B6-7886-364D-9AC5-CB38107C891D}"/>
              </a:ext>
            </a:extLst>
          </p:cNvPr>
          <p:cNvSpPr>
            <a:spLocks noGrp="1"/>
          </p:cNvSpPr>
          <p:nvPr>
            <p:ph type="pic" sz="quarter" idx="33" hasCustomPrompt="1"/>
          </p:nvPr>
        </p:nvSpPr>
        <p:spPr>
          <a:xfrm>
            <a:off x="9002157" y="5083817"/>
            <a:ext cx="397049" cy="397049"/>
          </a:xfrm>
          <a:ln>
            <a:noFill/>
          </a:ln>
        </p:spPr>
        <p:txBody>
          <a:bodyPr wrap="none" lIns="0" rIns="0" anchor="ctr">
            <a:normAutofit/>
          </a:bodyPr>
          <a:lstStyle>
            <a:lvl1pPr marL="0" indent="0" algn="ctr">
              <a:buNone/>
              <a:defRPr sz="1400"/>
            </a:lvl1pPr>
          </a:lstStyle>
          <a:p>
            <a:r>
              <a:rPr lang="en-US"/>
              <a:t>Icon</a:t>
            </a:r>
          </a:p>
        </p:txBody>
      </p:sp>
    </p:spTree>
    <p:extLst>
      <p:ext uri="{BB962C8B-B14F-4D97-AF65-F5344CB8AC3E}">
        <p14:creationId xmlns:p14="http://schemas.microsoft.com/office/powerpoint/2010/main" val="148295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a:t>© 2021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a:extLst>
              <a:ext uri="{FF2B5EF4-FFF2-40B4-BE49-F238E27FC236}">
                <a16:creationId xmlns:a16="http://schemas.microsoft.com/office/drawing/2014/main" id="{94E753F0-D7BC-F843-97CC-EBC83FA3B8D6}"/>
              </a:ext>
            </a:extLst>
          </p:cNvPr>
          <p:cNvSpPr/>
          <p:nvPr userDrawn="1"/>
        </p:nvSpPr>
        <p:spPr>
          <a:xfrm>
            <a:off x="650853" y="1456841"/>
            <a:ext cx="647862" cy="647862"/>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3BF"/>
                </a:solidFill>
                <a:effectLst/>
                <a:uLnTx/>
                <a:uFillTx/>
                <a:latin typeface="Calibri Light" panose="020F0302020204030204"/>
                <a:ea typeface="+mn-ea"/>
                <a:cs typeface="+mn-cs"/>
              </a:rPr>
              <a:t>1</a:t>
            </a:r>
          </a:p>
        </p:txBody>
      </p:sp>
      <p:sp>
        <p:nvSpPr>
          <p:cNvPr id="6" name="Oval 5">
            <a:extLst>
              <a:ext uri="{FF2B5EF4-FFF2-40B4-BE49-F238E27FC236}">
                <a16:creationId xmlns:a16="http://schemas.microsoft.com/office/drawing/2014/main" id="{2961F669-7B06-2A48-A45D-32E1C718DA33}"/>
              </a:ext>
            </a:extLst>
          </p:cNvPr>
          <p:cNvSpPr/>
          <p:nvPr userDrawn="1"/>
        </p:nvSpPr>
        <p:spPr>
          <a:xfrm>
            <a:off x="4382796" y="1456841"/>
            <a:ext cx="647862" cy="647862"/>
          </a:xfrm>
          <a:prstGeom prst="ellipse">
            <a:avLst/>
          </a:pr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9A47"/>
                </a:solidFill>
                <a:effectLst/>
                <a:uLnTx/>
                <a:uFillTx/>
                <a:latin typeface="Calibri Light" panose="020F0302020204030204"/>
                <a:ea typeface="+mn-ea"/>
                <a:cs typeface="+mn-cs"/>
              </a:rPr>
              <a:t>2</a:t>
            </a:r>
          </a:p>
        </p:txBody>
      </p:sp>
      <p:sp>
        <p:nvSpPr>
          <p:cNvPr id="7" name="Oval 6">
            <a:extLst>
              <a:ext uri="{FF2B5EF4-FFF2-40B4-BE49-F238E27FC236}">
                <a16:creationId xmlns:a16="http://schemas.microsoft.com/office/drawing/2014/main" id="{F37C33FD-2DD0-C047-B0B4-47F04C5EB1EA}"/>
              </a:ext>
            </a:extLst>
          </p:cNvPr>
          <p:cNvSpPr/>
          <p:nvPr userDrawn="1"/>
        </p:nvSpPr>
        <p:spPr>
          <a:xfrm>
            <a:off x="9012973" y="1456841"/>
            <a:ext cx="647862" cy="647862"/>
          </a:xfrm>
          <a:prstGeom prst="ellipse">
            <a:avLst/>
          </a:prstGeom>
          <a:solidFill>
            <a:schemeClr val="accent5">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8D2C"/>
                </a:solidFill>
                <a:effectLst/>
                <a:uLnTx/>
                <a:uFillTx/>
                <a:latin typeface="Calibri Light" panose="020F0302020204030204"/>
                <a:ea typeface="+mn-ea"/>
                <a:cs typeface="+mn-cs"/>
              </a:rPr>
              <a:t>3</a:t>
            </a: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3" y="3984412"/>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6" y="4647684"/>
            <a:ext cx="3270994"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6"/>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E31FE7-58E8-6D41-AF54-16C5B4DB44C9}"/>
              </a:ext>
            </a:extLst>
          </p:cNvPr>
          <p:cNvSpPr/>
          <p:nvPr userDrawn="1"/>
        </p:nvSpPr>
        <p:spPr>
          <a:xfrm>
            <a:off x="9775052" y="3865405"/>
            <a:ext cx="644418" cy="6444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 Placeholder 11">
            <a:extLst>
              <a:ext uri="{FF2B5EF4-FFF2-40B4-BE49-F238E27FC236}">
                <a16:creationId xmlns:a16="http://schemas.microsoft.com/office/drawing/2014/main" id="{37247C24-13CA-4F49-A19C-D0E9C7F913A5}"/>
              </a:ext>
            </a:extLst>
          </p:cNvPr>
          <p:cNvSpPr>
            <a:spLocks noGrp="1"/>
          </p:cNvSpPr>
          <p:nvPr>
            <p:ph type="body" sz="quarter" idx="22"/>
          </p:nvPr>
        </p:nvSpPr>
        <p:spPr>
          <a:xfrm>
            <a:off x="574766" y="2926724"/>
            <a:ext cx="3451128" cy="289567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4" name="Text Placeholder 11">
            <a:extLst>
              <a:ext uri="{FF2B5EF4-FFF2-40B4-BE49-F238E27FC236}">
                <a16:creationId xmlns:a16="http://schemas.microsoft.com/office/drawing/2014/main" id="{2F143D2D-B6C7-7D48-9748-3E6BC6E1C920}"/>
              </a:ext>
            </a:extLst>
          </p:cNvPr>
          <p:cNvSpPr>
            <a:spLocks noGrp="1"/>
          </p:cNvSpPr>
          <p:nvPr>
            <p:ph type="body" sz="quarter" idx="23" hasCustomPrompt="1"/>
          </p:nvPr>
        </p:nvSpPr>
        <p:spPr>
          <a:xfrm>
            <a:off x="574766" y="2212441"/>
            <a:ext cx="3451128" cy="353183"/>
          </a:xfrm>
        </p:spPr>
        <p:txBody>
          <a:bodyPr anchor="b">
            <a:noAutofit/>
          </a:bodyPr>
          <a:lstStyle>
            <a:lvl1pPr marL="0" indent="0">
              <a:buFont typeface="Arial" panose="020B0604020202020204" pitchFamily="34" charset="0"/>
              <a:buNone/>
              <a:defRPr sz="2000" b="1" i="0" cap="none"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1">
            <a:extLst>
              <a:ext uri="{FF2B5EF4-FFF2-40B4-BE49-F238E27FC236}">
                <a16:creationId xmlns:a16="http://schemas.microsoft.com/office/drawing/2014/main" id="{7D0F3E29-EAD3-8B46-B26E-F86CBDBAC082}"/>
              </a:ext>
            </a:extLst>
          </p:cNvPr>
          <p:cNvSpPr>
            <a:spLocks noGrp="1"/>
          </p:cNvSpPr>
          <p:nvPr>
            <p:ph type="body" sz="quarter" idx="24" hasCustomPrompt="1"/>
          </p:nvPr>
        </p:nvSpPr>
        <p:spPr>
          <a:xfrm>
            <a:off x="574766" y="2571256"/>
            <a:ext cx="3451128" cy="353183"/>
          </a:xfrm>
        </p:spPr>
        <p:txBody>
          <a:bodyPr anchor="ctr">
            <a:noAutofit/>
          </a:bodyPr>
          <a:lstStyle>
            <a:lvl1pPr marL="0" indent="0">
              <a:buFont typeface="Arial" panose="020B0604020202020204" pitchFamily="34" charset="0"/>
              <a:buNone/>
              <a:defRPr sz="1000" b="1" i="0" cap="all" spc="50"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Text Placeholder 11">
            <a:extLst>
              <a:ext uri="{FF2B5EF4-FFF2-40B4-BE49-F238E27FC236}">
                <a16:creationId xmlns:a16="http://schemas.microsoft.com/office/drawing/2014/main" id="{A65E1B84-8DC1-E24C-807F-57D17E1D11D3}"/>
              </a:ext>
            </a:extLst>
          </p:cNvPr>
          <p:cNvSpPr>
            <a:spLocks noGrp="1"/>
          </p:cNvSpPr>
          <p:nvPr>
            <p:ph type="body" sz="quarter" idx="25"/>
          </p:nvPr>
        </p:nvSpPr>
        <p:spPr>
          <a:xfrm>
            <a:off x="4363759"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4" name="Text Placeholder 11">
            <a:extLst>
              <a:ext uri="{FF2B5EF4-FFF2-40B4-BE49-F238E27FC236}">
                <a16:creationId xmlns:a16="http://schemas.microsoft.com/office/drawing/2014/main" id="{952B7BF5-5F3C-6B44-86AA-582D70C51B28}"/>
              </a:ext>
            </a:extLst>
          </p:cNvPr>
          <p:cNvSpPr>
            <a:spLocks noGrp="1"/>
          </p:cNvSpPr>
          <p:nvPr>
            <p:ph type="body" sz="quarter" idx="26" hasCustomPrompt="1"/>
          </p:nvPr>
        </p:nvSpPr>
        <p:spPr>
          <a:xfrm>
            <a:off x="4363759" y="2212441"/>
            <a:ext cx="3451128" cy="353183"/>
          </a:xfrm>
        </p:spPr>
        <p:txBody>
          <a:bodyPr anchor="b">
            <a:noAutofit/>
          </a:bodyPr>
          <a:lstStyle>
            <a:lvl1pPr marL="0" indent="0">
              <a:buFont typeface="Arial" panose="020B0604020202020204" pitchFamily="34" charset="0"/>
              <a:buNone/>
              <a:defRPr sz="2000" b="1" i="0" cap="none"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1">
            <a:extLst>
              <a:ext uri="{FF2B5EF4-FFF2-40B4-BE49-F238E27FC236}">
                <a16:creationId xmlns:a16="http://schemas.microsoft.com/office/drawing/2014/main" id="{5C90A77F-B228-764E-8B40-3DC86E97ABEC}"/>
              </a:ext>
            </a:extLst>
          </p:cNvPr>
          <p:cNvSpPr>
            <a:spLocks noGrp="1"/>
          </p:cNvSpPr>
          <p:nvPr>
            <p:ph type="body" sz="quarter" idx="27" hasCustomPrompt="1"/>
          </p:nvPr>
        </p:nvSpPr>
        <p:spPr>
          <a:xfrm>
            <a:off x="4363759" y="2571256"/>
            <a:ext cx="3451128" cy="353183"/>
          </a:xfrm>
        </p:spPr>
        <p:txBody>
          <a:bodyPr anchor="ctr">
            <a:noAutofit/>
          </a:bodyPr>
          <a:lstStyle>
            <a:lvl1pPr marL="0" indent="0">
              <a:buFont typeface="Arial" panose="020B0604020202020204" pitchFamily="34" charset="0"/>
              <a:buNone/>
              <a:defRPr sz="1000" b="1" i="0" cap="all" spc="50"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11">
            <a:extLst>
              <a:ext uri="{FF2B5EF4-FFF2-40B4-BE49-F238E27FC236}">
                <a16:creationId xmlns:a16="http://schemas.microsoft.com/office/drawing/2014/main" id="{BC207D93-F742-0447-8DCC-57203695DF99}"/>
              </a:ext>
            </a:extLst>
          </p:cNvPr>
          <p:cNvSpPr>
            <a:spLocks noGrp="1"/>
          </p:cNvSpPr>
          <p:nvPr>
            <p:ph type="body" sz="quarter" idx="28"/>
          </p:nvPr>
        </p:nvSpPr>
        <p:spPr>
          <a:xfrm>
            <a:off x="8152753"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7" name="Text Placeholder 11">
            <a:extLst>
              <a:ext uri="{FF2B5EF4-FFF2-40B4-BE49-F238E27FC236}">
                <a16:creationId xmlns:a16="http://schemas.microsoft.com/office/drawing/2014/main" id="{0B3BBC0D-1984-2E44-A245-81B9775BBF50}"/>
              </a:ext>
            </a:extLst>
          </p:cNvPr>
          <p:cNvSpPr>
            <a:spLocks noGrp="1"/>
          </p:cNvSpPr>
          <p:nvPr>
            <p:ph type="body" sz="quarter" idx="29" hasCustomPrompt="1"/>
          </p:nvPr>
        </p:nvSpPr>
        <p:spPr>
          <a:xfrm>
            <a:off x="8152753" y="2212441"/>
            <a:ext cx="3451128" cy="353183"/>
          </a:xfrm>
        </p:spPr>
        <p:txBody>
          <a:bodyPr anchor="b">
            <a:noAutofit/>
          </a:bodyPr>
          <a:lstStyle>
            <a:lvl1pPr marL="0" indent="0">
              <a:buFont typeface="Arial" panose="020B0604020202020204" pitchFamily="34" charset="0"/>
              <a:buNone/>
              <a:defRPr sz="2000" b="1" i="0" cap="none"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1">
            <a:extLst>
              <a:ext uri="{FF2B5EF4-FFF2-40B4-BE49-F238E27FC236}">
                <a16:creationId xmlns:a16="http://schemas.microsoft.com/office/drawing/2014/main" id="{6E8AD5A1-3C60-3045-B454-B8EFD09B9D5F}"/>
              </a:ext>
            </a:extLst>
          </p:cNvPr>
          <p:cNvSpPr>
            <a:spLocks noGrp="1"/>
          </p:cNvSpPr>
          <p:nvPr>
            <p:ph type="body" sz="quarter" idx="30" hasCustomPrompt="1"/>
          </p:nvPr>
        </p:nvSpPr>
        <p:spPr>
          <a:xfrm>
            <a:off x="8152753" y="2571256"/>
            <a:ext cx="3451128" cy="353183"/>
          </a:xfrm>
        </p:spPr>
        <p:txBody>
          <a:bodyPr anchor="ctr">
            <a:noAutofit/>
          </a:bodyPr>
          <a:lstStyle>
            <a:lvl1pPr marL="0" indent="0">
              <a:buFont typeface="Arial" panose="020B0604020202020204" pitchFamily="34" charset="0"/>
              <a:buNone/>
              <a:defRPr sz="1000" b="1" i="0" cap="all" spc="50"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Freeform 51">
            <a:extLst>
              <a:ext uri="{FF2B5EF4-FFF2-40B4-BE49-F238E27FC236}">
                <a16:creationId xmlns:a16="http://schemas.microsoft.com/office/drawing/2014/main" id="{C205490B-50B4-5F46-90A2-2B5EB24B4562}"/>
              </a:ext>
            </a:extLst>
          </p:cNvPr>
          <p:cNvSpPr/>
          <p:nvPr userDrawn="1"/>
        </p:nvSpPr>
        <p:spPr>
          <a:xfrm>
            <a:off x="6420677" y="4292377"/>
            <a:ext cx="3680750"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0" y="4372812"/>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EB40785-7D2C-4573-9D32-8730B20A5174}"/>
              </a:ext>
            </a:extLst>
          </p:cNvPr>
          <p:cNvPicPr>
            <a:picLocks noChangeAspect="1"/>
          </p:cNvPicPr>
          <p:nvPr userDrawn="1"/>
        </p:nvPicPr>
        <p:blipFill>
          <a:blip r:embed="rId2"/>
          <a:srcRect/>
          <a:stretch/>
        </p:blipFill>
        <p:spPr>
          <a:xfrm>
            <a:off x="10464979" y="5944744"/>
            <a:ext cx="1625243" cy="683436"/>
          </a:xfrm>
          <a:prstGeom prst="rect">
            <a:avLst/>
          </a:prstGeom>
        </p:spPr>
      </p:pic>
    </p:spTree>
    <p:extLst>
      <p:ext uri="{BB962C8B-B14F-4D97-AF65-F5344CB8AC3E}">
        <p14:creationId xmlns:p14="http://schemas.microsoft.com/office/powerpoint/2010/main" val="411219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par>
                                <p:cTn id="20" presetID="10" presetClass="entr" presetSubtype="0" accel="50000" decel="50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42" presetClass="path" presetSubtype="0" accel="50000" decel="50000" fill="hold" grpId="1" nodeType="withEffect">
                                  <p:stCondLst>
                                    <p:cond delay="0"/>
                                  </p:stCondLst>
                                  <p:childTnLst>
                                    <p:animMotion origin="layout" path="M 0.02071 0.03379 L 5E-6 1.85185E-6 " pathEditMode="relative" rAng="0" ptsTypes="AA">
                                      <p:cBhvr>
                                        <p:cTn id="24" dur="1000" fill="hold"/>
                                        <p:tgtEl>
                                          <p:spTgt spid="11"/>
                                        </p:tgtEl>
                                        <p:attrNameLst>
                                          <p:attrName>ppt_x</p:attrName>
                                          <p:attrName>ppt_y</p:attrName>
                                        </p:attrNameLst>
                                      </p:cBhvr>
                                      <p:rCtr x="-1042" y="-1690"/>
                                    </p:animMotion>
                                  </p:childTnLst>
                                </p:cTn>
                              </p:par>
                            </p:childTnLst>
                          </p:cTn>
                        </p:par>
                        <p:par>
                          <p:cTn id="25" fill="hold">
                            <p:stCondLst>
                              <p:cond delay="1000"/>
                            </p:stCondLst>
                            <p:childTnLst>
                              <p:par>
                                <p:cTn id="26" presetID="53" presetClass="entr" presetSubtype="16" accel="50000" decel="50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accel="50000" decel="50000"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accel="50000" decel="50000" fill="hold" grpId="0" nodeType="withEffect">
                                  <p:stCondLst>
                                    <p:cond delay="1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35">
                                            <p:txEl>
                                              <p:pRg st="0" end="0"/>
                                            </p:txEl>
                                          </p:spTgt>
                                        </p:tgtEl>
                                        <p:attrNameLst>
                                          <p:attrName>style.visibility</p:attrName>
                                        </p:attrNameLst>
                                      </p:cBhvr>
                                      <p:to>
                                        <p:strVal val="visible"/>
                                      </p:to>
                                    </p:set>
                                    <p:animEffect transition="in" filter="fade">
                                      <p:cBhvr>
                                        <p:cTn id="48" dur="500"/>
                                        <p:tgtEl>
                                          <p:spTgt spid="35">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xEl>
                                              <p:pRg st="0" end="0"/>
                                            </p:txEl>
                                          </p:spTgt>
                                        </p:tgtEl>
                                        <p:attrNameLst>
                                          <p:attrName>style.visibility</p:attrName>
                                        </p:attrNameLst>
                                      </p:cBhvr>
                                      <p:to>
                                        <p:strVal val="visible"/>
                                      </p:to>
                                    </p:set>
                                    <p:animEffect transition="in" filter="fade">
                                      <p:cBhvr>
                                        <p:cTn id="51" dur="500"/>
                                        <p:tgtEl>
                                          <p:spTgt spid="33">
                                            <p:txEl>
                                              <p:pRg st="0" end="0"/>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fade">
                                      <p:cBhvr>
                                        <p:cTn id="55" dur="500"/>
                                        <p:tgtEl>
                                          <p:spTgt spid="44">
                                            <p:txEl>
                                              <p:pRg st="0" end="0"/>
                                            </p:txEl>
                                          </p:spTgt>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500"/>
                                        <p:tgtEl>
                                          <p:spTgt spid="45">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47">
                                            <p:txEl>
                                              <p:pRg st="0" end="0"/>
                                            </p:txEl>
                                          </p:spTgt>
                                        </p:tgtEl>
                                        <p:attrNameLst>
                                          <p:attrName>style.visibility</p:attrName>
                                        </p:attrNameLst>
                                      </p:cBhvr>
                                      <p:to>
                                        <p:strVal val="visible"/>
                                      </p:to>
                                    </p:set>
                                    <p:animEffect transition="in" filter="fade">
                                      <p:cBhvr>
                                        <p:cTn id="66" dur="500"/>
                                        <p:tgtEl>
                                          <p:spTgt spid="47">
                                            <p:txEl>
                                              <p:pRg st="0" end="0"/>
                                            </p:txEl>
                                          </p:spTgt>
                                        </p:tgtEl>
                                      </p:cBhvr>
                                    </p:animEffect>
                                  </p:childTnLst>
                                </p:cTn>
                              </p:par>
                            </p:childTnLst>
                          </p:cTn>
                        </p:par>
                        <p:par>
                          <p:cTn id="67" fill="hold">
                            <p:stCondLst>
                              <p:cond delay="5000"/>
                            </p:stCondLst>
                            <p:childTnLst>
                              <p:par>
                                <p:cTn id="68" presetID="10" presetClass="entr" presetSubtype="0" fill="hold" grpId="0" nodeType="after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6">
                                            <p:txEl>
                                              <p:pRg st="0" end="0"/>
                                            </p:txEl>
                                          </p:spTgt>
                                        </p:tgtEl>
                                        <p:attrNameLst>
                                          <p:attrName>style.visibility</p:attrName>
                                        </p:attrNameLst>
                                      </p:cBhvr>
                                      <p:to>
                                        <p:strVal val="visible"/>
                                      </p:to>
                                    </p:set>
                                    <p:animEffect transition="in" filter="fade">
                                      <p:cBhvr>
                                        <p:cTn id="73"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2021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a:extLst>
              <a:ext uri="{FF2B5EF4-FFF2-40B4-BE49-F238E27FC236}">
                <a16:creationId xmlns:a16="http://schemas.microsoft.com/office/drawing/2014/main" id="{C927A65B-7C3A-40A9-B176-8B918FE9B6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133"/>
          <a:stretch/>
        </p:blipFill>
        <p:spPr>
          <a:xfrm>
            <a:off x="0" y="0"/>
            <a:ext cx="12323928" cy="5664233"/>
          </a:xfrm>
          <a:prstGeom prst="rect">
            <a:avLst/>
          </a:prstGeom>
        </p:spPr>
      </p:pic>
      <p:sp>
        <p:nvSpPr>
          <p:cNvPr id="17" name="Rectangle 16">
            <a:extLst>
              <a:ext uri="{FF2B5EF4-FFF2-40B4-BE49-F238E27FC236}">
                <a16:creationId xmlns:a16="http://schemas.microsoft.com/office/drawing/2014/main" id="{6FCC890C-1552-4D86-B3B2-8DC3DCD40591}"/>
              </a:ext>
            </a:extLst>
          </p:cNvPr>
          <p:cNvSpPr/>
          <p:nvPr userDrawn="1"/>
        </p:nvSpPr>
        <p:spPr>
          <a:xfrm>
            <a:off x="-2" y="0"/>
            <a:ext cx="12192001" cy="566423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7E3A28-83F4-461B-A108-2E6A2A2369BC}"/>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2BEC3597-133B-42F9-9108-DFBFBC48D1D4}"/>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4158807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401-1DAC-3947-AE1A-4083BFD7ADB9}"/>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B747CF8-28C2-7240-90AE-1765ECD3C39F}"/>
              </a:ext>
            </a:extLst>
          </p:cNvPr>
          <p:cNvSpPr>
            <a:spLocks noGrp="1"/>
          </p:cNvSpPr>
          <p:nvPr>
            <p:ph type="ftr" sz="quarter" idx="10"/>
          </p:nvPr>
        </p:nvSpPr>
        <p:spPr/>
        <p:txBody>
          <a:bodyPr/>
          <a:lstStyle/>
          <a:p>
            <a:r>
              <a:rPr lang="en-US"/>
              <a:t>© 2021 ZERO TO THREE. All rights reserved.</a:t>
            </a:r>
          </a:p>
        </p:txBody>
      </p:sp>
      <p:sp>
        <p:nvSpPr>
          <p:cNvPr id="4" name="Slide Number Placeholder 3">
            <a:extLst>
              <a:ext uri="{FF2B5EF4-FFF2-40B4-BE49-F238E27FC236}">
                <a16:creationId xmlns:a16="http://schemas.microsoft.com/office/drawing/2014/main" id="{0DD9E5B1-BFCD-084B-BFE3-F8CBF019F33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Freeform 4">
            <a:extLst>
              <a:ext uri="{FF2B5EF4-FFF2-40B4-BE49-F238E27FC236}">
                <a16:creationId xmlns:a16="http://schemas.microsoft.com/office/drawing/2014/main" id="{52C72D86-035C-4445-87C9-0383D72C8E58}"/>
              </a:ext>
            </a:extLst>
          </p:cNvPr>
          <p:cNvSpPr/>
          <p:nvPr userDrawn="1"/>
        </p:nvSpPr>
        <p:spPr>
          <a:xfrm>
            <a:off x="7692390" y="2412727"/>
            <a:ext cx="4499610"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D80E9D-6095-E245-8B7E-B19394F0829A}"/>
              </a:ext>
            </a:extLst>
          </p:cNvPr>
          <p:cNvSpPr/>
          <p:nvPr userDrawn="1"/>
        </p:nvSpPr>
        <p:spPr>
          <a:xfrm>
            <a:off x="10601441" y="-1024761"/>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10BA2021-5757-0D4F-A415-ACFED704716A}"/>
              </a:ext>
            </a:extLst>
          </p:cNvPr>
          <p:cNvSpPr>
            <a:spLocks noGrp="1"/>
          </p:cNvSpPr>
          <p:nvPr>
            <p:ph type="body" sz="quarter" idx="12"/>
          </p:nvPr>
        </p:nvSpPr>
        <p:spPr>
          <a:xfrm>
            <a:off x="586341"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35" name="Rectangle 34">
            <a:extLst>
              <a:ext uri="{FF2B5EF4-FFF2-40B4-BE49-F238E27FC236}">
                <a16:creationId xmlns:a16="http://schemas.microsoft.com/office/drawing/2014/main" id="{0A2A9141-B17C-7E48-924A-7002AFED844A}"/>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7">
            <a:extLst>
              <a:ext uri="{FF2B5EF4-FFF2-40B4-BE49-F238E27FC236}">
                <a16:creationId xmlns:a16="http://schemas.microsoft.com/office/drawing/2014/main" id="{341FCCB8-B600-FB40-94EC-44A505101BE6}"/>
              </a:ext>
            </a:extLst>
          </p:cNvPr>
          <p:cNvSpPr>
            <a:spLocks noGrp="1"/>
          </p:cNvSpPr>
          <p:nvPr>
            <p:ph type="body" sz="quarter" idx="18"/>
          </p:nvPr>
        </p:nvSpPr>
        <p:spPr>
          <a:xfrm>
            <a:off x="4392496"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6" name="Text Placeholder 27">
            <a:extLst>
              <a:ext uri="{FF2B5EF4-FFF2-40B4-BE49-F238E27FC236}">
                <a16:creationId xmlns:a16="http://schemas.microsoft.com/office/drawing/2014/main" id="{28B984E7-2CE4-7F4A-9905-54D6452146C7}"/>
              </a:ext>
            </a:extLst>
          </p:cNvPr>
          <p:cNvSpPr>
            <a:spLocks noGrp="1"/>
          </p:cNvSpPr>
          <p:nvPr>
            <p:ph type="body" sz="quarter" idx="19"/>
          </p:nvPr>
        </p:nvSpPr>
        <p:spPr>
          <a:xfrm>
            <a:off x="8198650"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7" name="Text Placeholder 27">
            <a:extLst>
              <a:ext uri="{FF2B5EF4-FFF2-40B4-BE49-F238E27FC236}">
                <a16:creationId xmlns:a16="http://schemas.microsoft.com/office/drawing/2014/main" id="{41416BED-19B8-B842-BA73-ECB76CE8AE55}"/>
              </a:ext>
            </a:extLst>
          </p:cNvPr>
          <p:cNvSpPr>
            <a:spLocks noGrp="1"/>
          </p:cNvSpPr>
          <p:nvPr>
            <p:ph type="body" sz="quarter" idx="20"/>
          </p:nvPr>
        </p:nvSpPr>
        <p:spPr>
          <a:xfrm>
            <a:off x="586341"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8" name="Text Placeholder 27">
            <a:extLst>
              <a:ext uri="{FF2B5EF4-FFF2-40B4-BE49-F238E27FC236}">
                <a16:creationId xmlns:a16="http://schemas.microsoft.com/office/drawing/2014/main" id="{2CA82D98-5AB3-604A-9E34-DDAA2641C935}"/>
              </a:ext>
            </a:extLst>
          </p:cNvPr>
          <p:cNvSpPr>
            <a:spLocks noGrp="1"/>
          </p:cNvSpPr>
          <p:nvPr>
            <p:ph type="body" sz="quarter" idx="21"/>
          </p:nvPr>
        </p:nvSpPr>
        <p:spPr>
          <a:xfrm>
            <a:off x="4392496"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9" name="Text Placeholder 27">
            <a:extLst>
              <a:ext uri="{FF2B5EF4-FFF2-40B4-BE49-F238E27FC236}">
                <a16:creationId xmlns:a16="http://schemas.microsoft.com/office/drawing/2014/main" id="{E6955C86-7A67-E64D-B6D2-44FB4DCFF097}"/>
              </a:ext>
            </a:extLst>
          </p:cNvPr>
          <p:cNvSpPr>
            <a:spLocks noGrp="1"/>
          </p:cNvSpPr>
          <p:nvPr>
            <p:ph type="body" sz="quarter" idx="22"/>
          </p:nvPr>
        </p:nvSpPr>
        <p:spPr>
          <a:xfrm>
            <a:off x="8198650"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3861334"/>
      </p:ext>
    </p:extLst>
  </p:cSld>
  <p:clrMapOvr>
    <a:masterClrMapping/>
  </p:clrMapOvr>
  <p:extLst>
    <p:ext uri="{DCECCB84-F9BA-43D5-87BE-67443E8EF086}">
      <p15:sldGuideLst xmlns:p15="http://schemas.microsoft.com/office/powerpoint/2012/main">
        <p15:guide id="1" orient="horz" pos="1275">
          <p15:clr>
            <a:srgbClr val="FBAE40"/>
          </p15:clr>
        </p15:guide>
        <p15:guide id="2" pos="5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401-1DAC-3947-AE1A-4083BFD7ADB9}"/>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B747CF8-28C2-7240-90AE-1765ECD3C39F}"/>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0DD9E5B1-BFCD-084B-BFE3-F8CBF019F33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Freeform 4">
            <a:extLst>
              <a:ext uri="{FF2B5EF4-FFF2-40B4-BE49-F238E27FC236}">
                <a16:creationId xmlns:a16="http://schemas.microsoft.com/office/drawing/2014/main" id="{52C72D86-035C-4445-87C9-0383D72C8E58}"/>
              </a:ext>
            </a:extLst>
          </p:cNvPr>
          <p:cNvSpPr/>
          <p:nvPr userDrawn="1"/>
        </p:nvSpPr>
        <p:spPr>
          <a:xfrm>
            <a:off x="7692390" y="2412727"/>
            <a:ext cx="4499610"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D80E9D-6095-E245-8B7E-B19394F0829A}"/>
              </a:ext>
            </a:extLst>
          </p:cNvPr>
          <p:cNvSpPr/>
          <p:nvPr userDrawn="1"/>
        </p:nvSpPr>
        <p:spPr>
          <a:xfrm>
            <a:off x="10601441" y="-1024761"/>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10BA2021-5757-0D4F-A415-ACFED704716A}"/>
              </a:ext>
            </a:extLst>
          </p:cNvPr>
          <p:cNvSpPr>
            <a:spLocks noGrp="1"/>
          </p:cNvSpPr>
          <p:nvPr>
            <p:ph type="body" sz="quarter" idx="12"/>
          </p:nvPr>
        </p:nvSpPr>
        <p:spPr>
          <a:xfrm>
            <a:off x="586341"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pic>
        <p:nvPicPr>
          <p:cNvPr id="34" name="Picture 33">
            <a:extLst>
              <a:ext uri="{FF2B5EF4-FFF2-40B4-BE49-F238E27FC236}">
                <a16:creationId xmlns:a16="http://schemas.microsoft.com/office/drawing/2014/main" id="{97CFB037-8C26-A54C-84A0-230A299B48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5897" y="5989902"/>
            <a:ext cx="1607617" cy="676683"/>
          </a:xfrm>
          <a:prstGeom prst="rect">
            <a:avLst/>
          </a:prstGeom>
        </p:spPr>
      </p:pic>
      <p:sp>
        <p:nvSpPr>
          <p:cNvPr id="35" name="Rectangle 34">
            <a:extLst>
              <a:ext uri="{FF2B5EF4-FFF2-40B4-BE49-F238E27FC236}">
                <a16:creationId xmlns:a16="http://schemas.microsoft.com/office/drawing/2014/main" id="{0A2A9141-B17C-7E48-924A-7002AFED844A}"/>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7">
            <a:extLst>
              <a:ext uri="{FF2B5EF4-FFF2-40B4-BE49-F238E27FC236}">
                <a16:creationId xmlns:a16="http://schemas.microsoft.com/office/drawing/2014/main" id="{341FCCB8-B600-FB40-94EC-44A505101BE6}"/>
              </a:ext>
            </a:extLst>
          </p:cNvPr>
          <p:cNvSpPr>
            <a:spLocks noGrp="1"/>
          </p:cNvSpPr>
          <p:nvPr>
            <p:ph type="body" sz="quarter" idx="18"/>
          </p:nvPr>
        </p:nvSpPr>
        <p:spPr>
          <a:xfrm>
            <a:off x="4392496"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6" name="Text Placeholder 27">
            <a:extLst>
              <a:ext uri="{FF2B5EF4-FFF2-40B4-BE49-F238E27FC236}">
                <a16:creationId xmlns:a16="http://schemas.microsoft.com/office/drawing/2014/main" id="{28B984E7-2CE4-7F4A-9905-54D6452146C7}"/>
              </a:ext>
            </a:extLst>
          </p:cNvPr>
          <p:cNvSpPr>
            <a:spLocks noGrp="1"/>
          </p:cNvSpPr>
          <p:nvPr>
            <p:ph type="body" sz="quarter" idx="19"/>
          </p:nvPr>
        </p:nvSpPr>
        <p:spPr>
          <a:xfrm>
            <a:off x="8198650"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7" name="Text Placeholder 27">
            <a:extLst>
              <a:ext uri="{FF2B5EF4-FFF2-40B4-BE49-F238E27FC236}">
                <a16:creationId xmlns:a16="http://schemas.microsoft.com/office/drawing/2014/main" id="{41416BED-19B8-B842-BA73-ECB76CE8AE55}"/>
              </a:ext>
            </a:extLst>
          </p:cNvPr>
          <p:cNvSpPr>
            <a:spLocks noGrp="1"/>
          </p:cNvSpPr>
          <p:nvPr>
            <p:ph type="body" sz="quarter" idx="20"/>
          </p:nvPr>
        </p:nvSpPr>
        <p:spPr>
          <a:xfrm>
            <a:off x="586341"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8" name="Text Placeholder 27">
            <a:extLst>
              <a:ext uri="{FF2B5EF4-FFF2-40B4-BE49-F238E27FC236}">
                <a16:creationId xmlns:a16="http://schemas.microsoft.com/office/drawing/2014/main" id="{2CA82D98-5AB3-604A-9E34-DDAA2641C935}"/>
              </a:ext>
            </a:extLst>
          </p:cNvPr>
          <p:cNvSpPr>
            <a:spLocks noGrp="1"/>
          </p:cNvSpPr>
          <p:nvPr>
            <p:ph type="body" sz="quarter" idx="21"/>
          </p:nvPr>
        </p:nvSpPr>
        <p:spPr>
          <a:xfrm>
            <a:off x="4392496"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9" name="Text Placeholder 27">
            <a:extLst>
              <a:ext uri="{FF2B5EF4-FFF2-40B4-BE49-F238E27FC236}">
                <a16:creationId xmlns:a16="http://schemas.microsoft.com/office/drawing/2014/main" id="{E6955C86-7A67-E64D-B6D2-44FB4DCFF097}"/>
              </a:ext>
            </a:extLst>
          </p:cNvPr>
          <p:cNvSpPr>
            <a:spLocks noGrp="1"/>
          </p:cNvSpPr>
          <p:nvPr>
            <p:ph type="body" sz="quarter" idx="22"/>
          </p:nvPr>
        </p:nvSpPr>
        <p:spPr>
          <a:xfrm>
            <a:off x="8198650"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8030874"/>
      </p:ext>
    </p:extLst>
  </p:cSld>
  <p:clrMapOvr>
    <a:masterClrMapping/>
  </p:clrMapOvr>
  <p:extLst>
    <p:ext uri="{DCECCB84-F9BA-43D5-87BE-67443E8EF086}">
      <p15:sldGuideLst xmlns:p15="http://schemas.microsoft.com/office/powerpoint/2012/main">
        <p15:guide id="1" orient="horz" pos="1275">
          <p15:clr>
            <a:srgbClr val="FBAE40"/>
          </p15:clr>
        </p15:guide>
        <p15:guide id="2" pos="50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F3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rPr>
              <a:t>© 2021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F5763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06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0A5274D-BDB9-084C-9B94-0C688447A573}"/>
              </a:ext>
            </a:extLst>
          </p:cNvPr>
          <p:cNvSpPr>
            <a:spLocks noGrp="1"/>
          </p:cNvSpPr>
          <p:nvPr>
            <p:ph type="ftr" sz="quarter" idx="3"/>
          </p:nvPr>
        </p:nvSpPr>
        <p:spPr>
          <a:xfrm>
            <a:off x="909711" y="6283324"/>
            <a:ext cx="9509760"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dirty="0"/>
              <a:t>© 2021 ZERO TO THREE. All rights reserved.</a:t>
            </a:r>
          </a:p>
        </p:txBody>
      </p:sp>
      <p:sp>
        <p:nvSpPr>
          <p:cNvPr id="8" name="Slide Number Placeholder 5">
            <a:extLst>
              <a:ext uri="{FF2B5EF4-FFF2-40B4-BE49-F238E27FC236}">
                <a16:creationId xmlns:a16="http://schemas.microsoft.com/office/drawing/2014/main" id="{FAC6EF20-838D-B747-B65F-3BEF5295DB56}"/>
              </a:ext>
            </a:extLst>
          </p:cNvPr>
          <p:cNvSpPr>
            <a:spLocks noGrp="1"/>
          </p:cNvSpPr>
          <p:nvPr>
            <p:ph type="sldNum" sz="quarter" idx="4"/>
          </p:nvPr>
        </p:nvSpPr>
        <p:spPr>
          <a:xfrm>
            <a:off x="574767"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2739642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dirty="0"/>
              <a:t>© 2021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dirty="0"/>
          </a:p>
        </p:txBody>
      </p:sp>
    </p:spTree>
    <p:extLst>
      <p:ext uri="{BB962C8B-B14F-4D97-AF65-F5344CB8AC3E}">
        <p14:creationId xmlns:p14="http://schemas.microsoft.com/office/powerpoint/2010/main" val="4085411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2021 ZERO TO THREE. All rights reserved.</a:t>
            </a:r>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dirty="0"/>
          </a:p>
        </p:txBody>
      </p:sp>
    </p:spTree>
    <p:extLst>
      <p:ext uri="{BB962C8B-B14F-4D97-AF65-F5344CB8AC3E}">
        <p14:creationId xmlns:p14="http://schemas.microsoft.com/office/powerpoint/2010/main" val="2929600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7" y="570573"/>
            <a:ext cx="10169913" cy="8177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634189"/>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r>
              <a:rPr lang="en-US" dirty="0"/>
              <a:t>© 2021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362764"/>
            <a:ext cx="1201389" cy="1201389"/>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ounded Rectangle 7">
            <a:extLst>
              <a:ext uri="{FF2B5EF4-FFF2-40B4-BE49-F238E27FC236}">
                <a16:creationId xmlns:a16="http://schemas.microsoft.com/office/drawing/2014/main" id="{5C352F60-B4CE-3C4E-B2D7-89BB568239E4}"/>
              </a:ext>
            </a:extLst>
          </p:cNvPr>
          <p:cNvSpPr/>
          <p:nvPr userDrawn="1"/>
        </p:nvSpPr>
        <p:spPr>
          <a:xfrm>
            <a:off x="574675" y="1590907"/>
            <a:ext cx="4227784" cy="4503544"/>
          </a:xfrm>
          <a:prstGeom prst="roundRect">
            <a:avLst>
              <a:gd name="adj" fmla="val 49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1" y="595447"/>
            <a:ext cx="736020" cy="736020"/>
          </a:xfrm>
        </p:spPr>
        <p:txBody>
          <a:bodyPr lIns="0" rIns="0" anchor="ctr"/>
          <a:lstStyle>
            <a:lvl1pPr marL="0" indent="0" algn="ctr">
              <a:buNone/>
              <a:defRPr>
                <a:solidFill>
                  <a:schemeClr val="bg1"/>
                </a:solidFill>
              </a:defRPr>
            </a:lvl1pPr>
          </a:lstStyle>
          <a:p>
            <a:r>
              <a:rPr lang="en-US" dirty="0"/>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9" y="4159405"/>
            <a:ext cx="6510337" cy="1713571"/>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847493" y="1791629"/>
            <a:ext cx="3687336" cy="4081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9" y="3770973"/>
            <a:ext cx="6510337" cy="375423"/>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9" y="2185884"/>
            <a:ext cx="6510337" cy="1419677"/>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9" y="1797453"/>
            <a:ext cx="6510337" cy="375423"/>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01150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0632B8CA-3A83-0A46-98CE-B08B067178D1}"/>
              </a:ext>
            </a:extLst>
          </p:cNvPr>
          <p:cNvSpPr>
            <a:spLocks noGrp="1"/>
          </p:cNvSpPr>
          <p:nvPr>
            <p:ph type="pic" sz="quarter" idx="12" hasCustomPrompt="1"/>
          </p:nvPr>
        </p:nvSpPr>
        <p:spPr>
          <a:xfrm>
            <a:off x="0" y="2"/>
            <a:ext cx="4967288" cy="6767999"/>
          </a:xfrm>
        </p:spPr>
        <p:txBody>
          <a:bodyPr lIns="576000" tIns="216000" rIns="827999" anchor="t"/>
          <a:lstStyle>
            <a:lvl1pPr marL="0" indent="0" algn="l">
              <a:buNone/>
              <a:defRPr/>
            </a:lvl1pPr>
          </a:lstStyle>
          <a:p>
            <a:r>
              <a:rPr lang="en-US" dirty="0"/>
              <a:t>To add a photo, drag image onto the slide</a:t>
            </a:r>
          </a:p>
        </p:txBody>
      </p:sp>
      <p:sp>
        <p:nvSpPr>
          <p:cNvPr id="93" name="Title 1">
            <a:extLst>
              <a:ext uri="{FF2B5EF4-FFF2-40B4-BE49-F238E27FC236}">
                <a16:creationId xmlns:a16="http://schemas.microsoft.com/office/drawing/2014/main" id="{FD621A87-7617-514A-8FCC-ACB66049D172}"/>
              </a:ext>
            </a:extLst>
          </p:cNvPr>
          <p:cNvSpPr>
            <a:spLocks noGrp="1"/>
          </p:cNvSpPr>
          <p:nvPr>
            <p:ph type="title" hasCustomPrompt="1"/>
          </p:nvPr>
        </p:nvSpPr>
        <p:spPr>
          <a:xfrm>
            <a:off x="0" y="0"/>
            <a:ext cx="4967288" cy="6768000"/>
          </a:xfrm>
          <a:solidFill>
            <a:schemeClr val="accent1">
              <a:alpha val="71000"/>
            </a:schemeClr>
          </a:solidFill>
          <a:effectLst/>
        </p:spPr>
        <p:txBody>
          <a:bodyPr lIns="540000" rIns="360000" bIns="2844000" anchor="b">
            <a:noAutofit/>
          </a:bodyPr>
          <a:lstStyle>
            <a:lvl1pPr>
              <a:defRPr sz="4400" b="0" i="0">
                <a:solidFill>
                  <a:schemeClr val="bg1"/>
                </a:solidFill>
                <a:effectLst>
                  <a:outerShdw blurRad="203200" algn="ctr" rotWithShape="0">
                    <a:prstClr val="black">
                      <a:alpha val="24000"/>
                    </a:prstClr>
                  </a:outerShdw>
                </a:effectLst>
                <a:latin typeface="Calibri" panose="020F0502020204030204" pitchFamily="34" charset="0"/>
                <a:cs typeface="Calibri" panose="020F0502020204030204" pitchFamily="34" charset="0"/>
              </a:defRPr>
            </a:lvl1pPr>
          </a:lstStyle>
          <a:p>
            <a:r>
              <a:rPr lang="en-US"/>
              <a:t>Click to edit</a:t>
            </a:r>
            <a:br>
              <a:rPr lang="en-US"/>
            </a:br>
            <a:r>
              <a:rPr lang="en-US"/>
              <a:t>Master title style</a:t>
            </a:r>
          </a:p>
        </p:txBody>
      </p:sp>
      <p:sp>
        <p:nvSpPr>
          <p:cNvPr id="100" name="Rectangle 99">
            <a:extLst>
              <a:ext uri="{FF2B5EF4-FFF2-40B4-BE49-F238E27FC236}">
                <a16:creationId xmlns:a16="http://schemas.microsoft.com/office/drawing/2014/main" id="{986433A5-0DBC-5246-8588-03D6F796197B}"/>
              </a:ext>
            </a:extLst>
          </p:cNvPr>
          <p:cNvSpPr/>
          <p:nvPr userDrawn="1"/>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Text Placeholder 116">
            <a:extLst>
              <a:ext uri="{FF2B5EF4-FFF2-40B4-BE49-F238E27FC236}">
                <a16:creationId xmlns:a16="http://schemas.microsoft.com/office/drawing/2014/main" id="{3D07E31D-1AE8-B148-86EB-67C2BA6C5E85}"/>
              </a:ext>
            </a:extLst>
          </p:cNvPr>
          <p:cNvSpPr>
            <a:spLocks noGrp="1"/>
          </p:cNvSpPr>
          <p:nvPr>
            <p:ph type="body" sz="quarter" idx="19"/>
          </p:nvPr>
        </p:nvSpPr>
        <p:spPr>
          <a:xfrm>
            <a:off x="5445279" y="451571"/>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61" name="Picture Placeholder 60">
            <a:extLst>
              <a:ext uri="{FF2B5EF4-FFF2-40B4-BE49-F238E27FC236}">
                <a16:creationId xmlns:a16="http://schemas.microsoft.com/office/drawing/2014/main" id="{B3759C0E-FCC8-394C-B398-946116395174}"/>
              </a:ext>
            </a:extLst>
          </p:cNvPr>
          <p:cNvSpPr>
            <a:spLocks noGrp="1"/>
          </p:cNvSpPr>
          <p:nvPr>
            <p:ph type="pic" sz="quarter" idx="16" hasCustomPrompt="1"/>
          </p:nvPr>
        </p:nvSpPr>
        <p:spPr>
          <a:xfrm>
            <a:off x="5770565" y="730088"/>
            <a:ext cx="397049" cy="397049"/>
          </a:xfrm>
          <a:ln>
            <a:noFill/>
          </a:ln>
        </p:spPr>
        <p:txBody>
          <a:bodyPr wrap="none" lIns="0" rIns="0" anchor="ctr">
            <a:normAutofit/>
          </a:bodyPr>
          <a:lstStyle>
            <a:lvl1pPr marL="0" indent="0" algn="ctr">
              <a:buNone/>
              <a:defRPr sz="1400"/>
            </a:lvl1pPr>
          </a:lstStyle>
          <a:p>
            <a:r>
              <a:rPr lang="en-US" dirty="0"/>
              <a:t>Icon</a:t>
            </a:r>
          </a:p>
        </p:txBody>
      </p:sp>
      <p:sp>
        <p:nvSpPr>
          <p:cNvPr id="3" name="Footer Placeholder 2">
            <a:extLst>
              <a:ext uri="{FF2B5EF4-FFF2-40B4-BE49-F238E27FC236}">
                <a16:creationId xmlns:a16="http://schemas.microsoft.com/office/drawing/2014/main" id="{A661E37D-C1FF-B249-9D2B-363385BA1674}"/>
              </a:ext>
            </a:extLst>
          </p:cNvPr>
          <p:cNvSpPr>
            <a:spLocks noGrp="1"/>
          </p:cNvSpPr>
          <p:nvPr>
            <p:ph type="ftr" sz="quarter" idx="10"/>
          </p:nvPr>
        </p:nvSpPr>
        <p:spPr>
          <a:xfrm>
            <a:off x="909711" y="6283324"/>
            <a:ext cx="3618747" cy="211456"/>
          </a:xfrm>
        </p:spPr>
        <p:txBody>
          <a:bodyPr/>
          <a:lstStyle>
            <a:lvl1pPr>
              <a:defRPr>
                <a:solidFill>
                  <a:schemeClr val="bg1"/>
                </a:solidFill>
              </a:defRPr>
            </a:lvl1pPr>
          </a:lstStyle>
          <a:p>
            <a:r>
              <a:rPr lang="en-US" dirty="0"/>
              <a:t>© 2021 ZERO TO THREE. All rights reserved.</a:t>
            </a:r>
          </a:p>
        </p:txBody>
      </p:sp>
      <p:sp>
        <p:nvSpPr>
          <p:cNvPr id="4" name="Slide Number Placeholder 3">
            <a:extLst>
              <a:ext uri="{FF2B5EF4-FFF2-40B4-BE49-F238E27FC236}">
                <a16:creationId xmlns:a16="http://schemas.microsoft.com/office/drawing/2014/main" id="{FAB5C912-E90F-994C-AE2F-EF654AA27C98}"/>
              </a:ext>
            </a:extLst>
          </p:cNvPr>
          <p:cNvSpPr>
            <a:spLocks noGrp="1"/>
          </p:cNvSpPr>
          <p:nvPr>
            <p:ph type="sldNum" sz="quarter" idx="11"/>
          </p:nvPr>
        </p:nvSpPr>
        <p:spPr/>
        <p:txBody>
          <a:bodyPr/>
          <a:lstStyle>
            <a:lvl1pPr>
              <a:defRPr>
                <a:solidFill>
                  <a:schemeClr val="bg1"/>
                </a:solidFill>
              </a:defRPr>
            </a:lvl1pPr>
          </a:lstStyle>
          <a:p>
            <a:pPr defTabSz="914377">
              <a:defRPr/>
            </a:pPr>
            <a:fld id="{4B6E93A8-FE64-9044-AC94-BAC1817EA472}" type="slidenum">
              <a:rPr lang="en-US" smtClean="0">
                <a:solidFill>
                  <a:srgbClr val="FFFFFF"/>
                </a:solidFill>
              </a:rPr>
              <a:pPr defTabSz="914377">
                <a:defRPr/>
              </a:pPr>
              <a:t>‹#›</a:t>
            </a:fld>
            <a:endParaRPr lang="en-US" dirty="0">
              <a:solidFill>
                <a:srgbClr val="FFFFFF"/>
              </a:solidFill>
            </a:endParaRPr>
          </a:p>
        </p:txBody>
      </p:sp>
      <p:sp>
        <p:nvSpPr>
          <p:cNvPr id="23" name="Text Placeholder 116">
            <a:extLst>
              <a:ext uri="{FF2B5EF4-FFF2-40B4-BE49-F238E27FC236}">
                <a16:creationId xmlns:a16="http://schemas.microsoft.com/office/drawing/2014/main" id="{E0B234C0-2EB4-214E-BF96-DD035D5A86DC}"/>
              </a:ext>
            </a:extLst>
          </p:cNvPr>
          <p:cNvSpPr>
            <a:spLocks noGrp="1"/>
          </p:cNvSpPr>
          <p:nvPr>
            <p:ph type="body" sz="quarter" idx="20"/>
          </p:nvPr>
        </p:nvSpPr>
        <p:spPr>
          <a:xfrm>
            <a:off x="5445279" y="1904096"/>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24" name="Picture Placeholder 60">
            <a:extLst>
              <a:ext uri="{FF2B5EF4-FFF2-40B4-BE49-F238E27FC236}">
                <a16:creationId xmlns:a16="http://schemas.microsoft.com/office/drawing/2014/main" id="{DDE3C8B8-279C-4C4B-8F00-F8968CF092BF}"/>
              </a:ext>
            </a:extLst>
          </p:cNvPr>
          <p:cNvSpPr>
            <a:spLocks noGrp="1"/>
          </p:cNvSpPr>
          <p:nvPr>
            <p:ph type="pic" sz="quarter" idx="21" hasCustomPrompt="1"/>
          </p:nvPr>
        </p:nvSpPr>
        <p:spPr>
          <a:xfrm>
            <a:off x="5770565" y="2196436"/>
            <a:ext cx="397049" cy="397049"/>
          </a:xfrm>
          <a:ln>
            <a:noFill/>
          </a:ln>
        </p:spPr>
        <p:txBody>
          <a:bodyPr wrap="none" lIns="0" rIns="0" anchor="ctr">
            <a:normAutofit/>
          </a:bodyPr>
          <a:lstStyle>
            <a:lvl1pPr marL="0" indent="0" algn="ctr">
              <a:buNone/>
              <a:defRPr sz="1400"/>
            </a:lvl1pPr>
          </a:lstStyle>
          <a:p>
            <a:r>
              <a:rPr lang="en-US" dirty="0"/>
              <a:t>Icon</a:t>
            </a:r>
          </a:p>
        </p:txBody>
      </p:sp>
      <p:sp>
        <p:nvSpPr>
          <p:cNvPr id="25" name="Text Placeholder 116">
            <a:extLst>
              <a:ext uri="{FF2B5EF4-FFF2-40B4-BE49-F238E27FC236}">
                <a16:creationId xmlns:a16="http://schemas.microsoft.com/office/drawing/2014/main" id="{DC759E68-4AB6-544C-8C18-ECECF5A73FA4}"/>
              </a:ext>
            </a:extLst>
          </p:cNvPr>
          <p:cNvSpPr>
            <a:spLocks noGrp="1"/>
          </p:cNvSpPr>
          <p:nvPr>
            <p:ph type="body" sz="quarter" idx="22"/>
          </p:nvPr>
        </p:nvSpPr>
        <p:spPr>
          <a:xfrm>
            <a:off x="5445279" y="3356621"/>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26" name="Picture Placeholder 60">
            <a:extLst>
              <a:ext uri="{FF2B5EF4-FFF2-40B4-BE49-F238E27FC236}">
                <a16:creationId xmlns:a16="http://schemas.microsoft.com/office/drawing/2014/main" id="{D28A2EAE-5421-E04C-A521-D6C2DAF4CBBF}"/>
              </a:ext>
            </a:extLst>
          </p:cNvPr>
          <p:cNvSpPr>
            <a:spLocks noGrp="1"/>
          </p:cNvSpPr>
          <p:nvPr>
            <p:ph type="pic" sz="quarter" idx="23" hasCustomPrompt="1"/>
          </p:nvPr>
        </p:nvSpPr>
        <p:spPr>
          <a:xfrm>
            <a:off x="5770565" y="3631293"/>
            <a:ext cx="397049" cy="397049"/>
          </a:xfrm>
          <a:ln>
            <a:noFill/>
          </a:ln>
        </p:spPr>
        <p:txBody>
          <a:bodyPr wrap="none" lIns="0" rIns="0" anchor="ctr">
            <a:normAutofit/>
          </a:bodyPr>
          <a:lstStyle>
            <a:lvl1pPr marL="0" indent="0" algn="ctr">
              <a:buNone/>
              <a:defRPr sz="1400"/>
            </a:lvl1pPr>
          </a:lstStyle>
          <a:p>
            <a:r>
              <a:rPr lang="en-US" dirty="0"/>
              <a:t>Icon</a:t>
            </a:r>
          </a:p>
        </p:txBody>
      </p:sp>
      <p:sp>
        <p:nvSpPr>
          <p:cNvPr id="27" name="Text Placeholder 116">
            <a:extLst>
              <a:ext uri="{FF2B5EF4-FFF2-40B4-BE49-F238E27FC236}">
                <a16:creationId xmlns:a16="http://schemas.microsoft.com/office/drawing/2014/main" id="{FADB2F3E-EA60-8F41-8138-391C7CE7A5FE}"/>
              </a:ext>
            </a:extLst>
          </p:cNvPr>
          <p:cNvSpPr>
            <a:spLocks noGrp="1"/>
          </p:cNvSpPr>
          <p:nvPr>
            <p:ph type="body" sz="quarter" idx="24"/>
          </p:nvPr>
        </p:nvSpPr>
        <p:spPr>
          <a:xfrm>
            <a:off x="5445279" y="4809147"/>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28" name="Picture Placeholder 60">
            <a:extLst>
              <a:ext uri="{FF2B5EF4-FFF2-40B4-BE49-F238E27FC236}">
                <a16:creationId xmlns:a16="http://schemas.microsoft.com/office/drawing/2014/main" id="{390E7D50-B181-5B4F-8182-9889AC51425C}"/>
              </a:ext>
            </a:extLst>
          </p:cNvPr>
          <p:cNvSpPr>
            <a:spLocks noGrp="1"/>
          </p:cNvSpPr>
          <p:nvPr>
            <p:ph type="pic" sz="quarter" idx="25" hasCustomPrompt="1"/>
          </p:nvPr>
        </p:nvSpPr>
        <p:spPr>
          <a:xfrm>
            <a:off x="5770565" y="5083818"/>
            <a:ext cx="397049" cy="397049"/>
          </a:xfrm>
          <a:ln>
            <a:noFill/>
          </a:ln>
        </p:spPr>
        <p:txBody>
          <a:bodyPr wrap="none" lIns="0" rIns="0" anchor="ctr">
            <a:normAutofit/>
          </a:bodyPr>
          <a:lstStyle>
            <a:lvl1pPr marL="0" indent="0" algn="ctr">
              <a:buNone/>
              <a:defRPr sz="1400"/>
            </a:lvl1pPr>
          </a:lstStyle>
          <a:p>
            <a:r>
              <a:rPr lang="en-US" dirty="0"/>
              <a:t>Icon</a:t>
            </a:r>
          </a:p>
        </p:txBody>
      </p:sp>
      <p:sp>
        <p:nvSpPr>
          <p:cNvPr id="29" name="Text Placeholder 116">
            <a:extLst>
              <a:ext uri="{FF2B5EF4-FFF2-40B4-BE49-F238E27FC236}">
                <a16:creationId xmlns:a16="http://schemas.microsoft.com/office/drawing/2014/main" id="{C4EB0F5F-E848-3442-BD3F-1532C1E1FA2E}"/>
              </a:ext>
            </a:extLst>
          </p:cNvPr>
          <p:cNvSpPr>
            <a:spLocks noGrp="1"/>
          </p:cNvSpPr>
          <p:nvPr>
            <p:ph type="body" sz="quarter" idx="26"/>
          </p:nvPr>
        </p:nvSpPr>
        <p:spPr>
          <a:xfrm>
            <a:off x="8676872" y="451571"/>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30" name="Picture Placeholder 60">
            <a:extLst>
              <a:ext uri="{FF2B5EF4-FFF2-40B4-BE49-F238E27FC236}">
                <a16:creationId xmlns:a16="http://schemas.microsoft.com/office/drawing/2014/main" id="{D5893132-46AC-3B4B-A101-552779456164}"/>
              </a:ext>
            </a:extLst>
          </p:cNvPr>
          <p:cNvSpPr>
            <a:spLocks noGrp="1"/>
          </p:cNvSpPr>
          <p:nvPr>
            <p:ph type="pic" sz="quarter" idx="27" hasCustomPrompt="1"/>
          </p:nvPr>
        </p:nvSpPr>
        <p:spPr>
          <a:xfrm>
            <a:off x="9002158" y="730088"/>
            <a:ext cx="397049" cy="397049"/>
          </a:xfrm>
          <a:ln>
            <a:noFill/>
          </a:ln>
        </p:spPr>
        <p:txBody>
          <a:bodyPr wrap="none" lIns="0" rIns="0" anchor="ctr">
            <a:normAutofit/>
          </a:bodyPr>
          <a:lstStyle>
            <a:lvl1pPr marL="0" indent="0" algn="ctr">
              <a:buNone/>
              <a:defRPr sz="1400"/>
            </a:lvl1pPr>
          </a:lstStyle>
          <a:p>
            <a:r>
              <a:rPr lang="en-US" dirty="0"/>
              <a:t>Icon</a:t>
            </a:r>
          </a:p>
        </p:txBody>
      </p:sp>
      <p:sp>
        <p:nvSpPr>
          <p:cNvPr id="31" name="Text Placeholder 116">
            <a:extLst>
              <a:ext uri="{FF2B5EF4-FFF2-40B4-BE49-F238E27FC236}">
                <a16:creationId xmlns:a16="http://schemas.microsoft.com/office/drawing/2014/main" id="{5341AD37-28DF-E840-A87E-BE10C193F462}"/>
              </a:ext>
            </a:extLst>
          </p:cNvPr>
          <p:cNvSpPr>
            <a:spLocks noGrp="1"/>
          </p:cNvSpPr>
          <p:nvPr>
            <p:ph type="body" sz="quarter" idx="28"/>
          </p:nvPr>
        </p:nvSpPr>
        <p:spPr>
          <a:xfrm>
            <a:off x="8676872" y="1904096"/>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32" name="Picture Placeholder 60">
            <a:extLst>
              <a:ext uri="{FF2B5EF4-FFF2-40B4-BE49-F238E27FC236}">
                <a16:creationId xmlns:a16="http://schemas.microsoft.com/office/drawing/2014/main" id="{72995C60-681B-4E4D-BD05-506DE9CE2514}"/>
              </a:ext>
            </a:extLst>
          </p:cNvPr>
          <p:cNvSpPr>
            <a:spLocks noGrp="1"/>
          </p:cNvSpPr>
          <p:nvPr>
            <p:ph type="pic" sz="quarter" idx="29" hasCustomPrompt="1"/>
          </p:nvPr>
        </p:nvSpPr>
        <p:spPr>
          <a:xfrm>
            <a:off x="9002158" y="2196436"/>
            <a:ext cx="397049" cy="397049"/>
          </a:xfrm>
          <a:ln>
            <a:noFill/>
          </a:ln>
        </p:spPr>
        <p:txBody>
          <a:bodyPr wrap="none" lIns="0" rIns="0" anchor="ctr">
            <a:normAutofit/>
          </a:bodyPr>
          <a:lstStyle>
            <a:lvl1pPr marL="0" indent="0" algn="ctr">
              <a:buNone/>
              <a:defRPr sz="1400"/>
            </a:lvl1pPr>
          </a:lstStyle>
          <a:p>
            <a:r>
              <a:rPr lang="en-US" dirty="0"/>
              <a:t>Icon</a:t>
            </a:r>
          </a:p>
        </p:txBody>
      </p:sp>
      <p:sp>
        <p:nvSpPr>
          <p:cNvPr id="33" name="Text Placeholder 116">
            <a:extLst>
              <a:ext uri="{FF2B5EF4-FFF2-40B4-BE49-F238E27FC236}">
                <a16:creationId xmlns:a16="http://schemas.microsoft.com/office/drawing/2014/main" id="{EEB499E1-EEAA-084A-ABB5-C5C3D3B16359}"/>
              </a:ext>
            </a:extLst>
          </p:cNvPr>
          <p:cNvSpPr>
            <a:spLocks noGrp="1"/>
          </p:cNvSpPr>
          <p:nvPr>
            <p:ph type="body" sz="quarter" idx="30"/>
          </p:nvPr>
        </p:nvSpPr>
        <p:spPr>
          <a:xfrm>
            <a:off x="8676872" y="3356621"/>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34" name="Picture Placeholder 60">
            <a:extLst>
              <a:ext uri="{FF2B5EF4-FFF2-40B4-BE49-F238E27FC236}">
                <a16:creationId xmlns:a16="http://schemas.microsoft.com/office/drawing/2014/main" id="{C9429DAC-726A-BE41-A874-F3D252D20AB3}"/>
              </a:ext>
            </a:extLst>
          </p:cNvPr>
          <p:cNvSpPr>
            <a:spLocks noGrp="1"/>
          </p:cNvSpPr>
          <p:nvPr>
            <p:ph type="pic" sz="quarter" idx="31" hasCustomPrompt="1"/>
          </p:nvPr>
        </p:nvSpPr>
        <p:spPr>
          <a:xfrm>
            <a:off x="9002158" y="3631293"/>
            <a:ext cx="397049" cy="397049"/>
          </a:xfrm>
          <a:ln>
            <a:noFill/>
          </a:ln>
        </p:spPr>
        <p:txBody>
          <a:bodyPr wrap="none" lIns="0" rIns="0" anchor="ctr">
            <a:normAutofit/>
          </a:bodyPr>
          <a:lstStyle>
            <a:lvl1pPr marL="0" indent="0" algn="ctr">
              <a:buNone/>
              <a:defRPr sz="1400"/>
            </a:lvl1pPr>
          </a:lstStyle>
          <a:p>
            <a:r>
              <a:rPr lang="en-US" dirty="0"/>
              <a:t>Icon</a:t>
            </a:r>
          </a:p>
        </p:txBody>
      </p:sp>
      <p:sp>
        <p:nvSpPr>
          <p:cNvPr id="35" name="Text Placeholder 116">
            <a:extLst>
              <a:ext uri="{FF2B5EF4-FFF2-40B4-BE49-F238E27FC236}">
                <a16:creationId xmlns:a16="http://schemas.microsoft.com/office/drawing/2014/main" id="{990057E5-6DA1-1640-BC22-017547523ABF}"/>
              </a:ext>
            </a:extLst>
          </p:cNvPr>
          <p:cNvSpPr>
            <a:spLocks noGrp="1"/>
          </p:cNvSpPr>
          <p:nvPr>
            <p:ph type="body" sz="quarter" idx="32"/>
          </p:nvPr>
        </p:nvSpPr>
        <p:spPr>
          <a:xfrm>
            <a:off x="8676872" y="4809147"/>
            <a:ext cx="2906309" cy="946392"/>
          </a:xfrm>
          <a:blipFill dpi="0" rotWithShape="1">
            <a:blip r:embed="rId2" cstate="screen">
              <a:extLst>
                <a:ext uri="{28A0092B-C50C-407E-A947-70E740481C1C}">
                  <a14:useLocalDpi xmlns:a14="http://schemas.microsoft.com/office/drawing/2010/main" val="0"/>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189" indent="0">
              <a:buFont typeface="Arial" panose="020B0604020202020204" pitchFamily="34" charset="0"/>
              <a:buNone/>
              <a:defRPr/>
            </a:lvl2pPr>
            <a:lvl3pPr marL="914377" indent="0">
              <a:buFont typeface="Arial" panose="020B0604020202020204" pitchFamily="34" charset="0"/>
              <a:buNone/>
              <a:defRPr/>
            </a:lvl3pPr>
            <a:lvl4pPr marL="1371566" indent="0">
              <a:buFont typeface="Arial" panose="020B0604020202020204" pitchFamily="34" charset="0"/>
              <a:buNone/>
              <a:defRPr/>
            </a:lvl4pPr>
            <a:lvl5pPr marL="1828754" indent="0">
              <a:buFont typeface="Arial" panose="020B0604020202020204" pitchFamily="34" charset="0"/>
              <a:buNone/>
              <a:defRPr/>
            </a:lvl5pPr>
          </a:lstStyle>
          <a:p>
            <a:pPr lvl="0"/>
            <a:r>
              <a:rPr lang="en-US"/>
              <a:t>Click to edit Master text styles</a:t>
            </a:r>
          </a:p>
        </p:txBody>
      </p:sp>
      <p:sp>
        <p:nvSpPr>
          <p:cNvPr id="36" name="Picture Placeholder 60">
            <a:extLst>
              <a:ext uri="{FF2B5EF4-FFF2-40B4-BE49-F238E27FC236}">
                <a16:creationId xmlns:a16="http://schemas.microsoft.com/office/drawing/2014/main" id="{20F3D9B6-7886-364D-9AC5-CB38107C891D}"/>
              </a:ext>
            </a:extLst>
          </p:cNvPr>
          <p:cNvSpPr>
            <a:spLocks noGrp="1"/>
          </p:cNvSpPr>
          <p:nvPr>
            <p:ph type="pic" sz="quarter" idx="33" hasCustomPrompt="1"/>
          </p:nvPr>
        </p:nvSpPr>
        <p:spPr>
          <a:xfrm>
            <a:off x="9002158" y="5083818"/>
            <a:ext cx="397049" cy="397049"/>
          </a:xfrm>
          <a:ln>
            <a:noFill/>
          </a:ln>
        </p:spPr>
        <p:txBody>
          <a:bodyPr wrap="none" lIns="0" rIns="0" anchor="ctr">
            <a:normAutofit/>
          </a:bodyPr>
          <a:lstStyle>
            <a:lvl1pPr marL="0" indent="0" algn="ctr">
              <a:buNone/>
              <a:defRPr sz="1400"/>
            </a:lvl1pPr>
          </a:lstStyle>
          <a:p>
            <a:r>
              <a:rPr lang="en-US" dirty="0"/>
              <a:t>Icon</a:t>
            </a:r>
          </a:p>
        </p:txBody>
      </p:sp>
    </p:spTree>
    <p:extLst>
      <p:ext uri="{BB962C8B-B14F-4D97-AF65-F5344CB8AC3E}">
        <p14:creationId xmlns:p14="http://schemas.microsoft.com/office/powerpoint/2010/main" val="1417929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7" y="365127"/>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5" name="Oval 4">
            <a:extLst>
              <a:ext uri="{FF2B5EF4-FFF2-40B4-BE49-F238E27FC236}">
                <a16:creationId xmlns:a16="http://schemas.microsoft.com/office/drawing/2014/main" id="{94E753F0-D7BC-F843-97CC-EBC83FA3B8D6}"/>
              </a:ext>
            </a:extLst>
          </p:cNvPr>
          <p:cNvSpPr/>
          <p:nvPr userDrawn="1"/>
        </p:nvSpPr>
        <p:spPr>
          <a:xfrm>
            <a:off x="650854" y="1456842"/>
            <a:ext cx="647863" cy="647863"/>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83BF"/>
                </a:solidFill>
                <a:effectLst/>
                <a:uLnTx/>
                <a:uFillTx/>
                <a:latin typeface="Calibri Light" panose="020F0302020204030204"/>
                <a:ea typeface="+mn-ea"/>
                <a:cs typeface="+mn-cs"/>
              </a:rPr>
              <a:t>1</a:t>
            </a:r>
          </a:p>
        </p:txBody>
      </p:sp>
      <p:sp>
        <p:nvSpPr>
          <p:cNvPr id="6" name="Oval 5">
            <a:extLst>
              <a:ext uri="{FF2B5EF4-FFF2-40B4-BE49-F238E27FC236}">
                <a16:creationId xmlns:a16="http://schemas.microsoft.com/office/drawing/2014/main" id="{2961F669-7B06-2A48-A45D-32E1C718DA33}"/>
              </a:ext>
            </a:extLst>
          </p:cNvPr>
          <p:cNvSpPr/>
          <p:nvPr userDrawn="1"/>
        </p:nvSpPr>
        <p:spPr>
          <a:xfrm>
            <a:off x="4382797" y="1456842"/>
            <a:ext cx="647863" cy="647863"/>
          </a:xfrm>
          <a:prstGeom prst="ellipse">
            <a:avLst/>
          </a:pr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F9A47"/>
                </a:solidFill>
                <a:effectLst/>
                <a:uLnTx/>
                <a:uFillTx/>
                <a:latin typeface="Calibri Light" panose="020F0302020204030204"/>
                <a:ea typeface="+mn-ea"/>
                <a:cs typeface="+mn-cs"/>
              </a:rPr>
              <a:t>2</a:t>
            </a:r>
          </a:p>
        </p:txBody>
      </p:sp>
      <p:sp>
        <p:nvSpPr>
          <p:cNvPr id="7" name="Oval 6">
            <a:extLst>
              <a:ext uri="{FF2B5EF4-FFF2-40B4-BE49-F238E27FC236}">
                <a16:creationId xmlns:a16="http://schemas.microsoft.com/office/drawing/2014/main" id="{F37C33FD-2DD0-C047-B0B4-47F04C5EB1EA}"/>
              </a:ext>
            </a:extLst>
          </p:cNvPr>
          <p:cNvSpPr/>
          <p:nvPr userDrawn="1"/>
        </p:nvSpPr>
        <p:spPr>
          <a:xfrm>
            <a:off x="9012974" y="1456842"/>
            <a:ext cx="647863" cy="647863"/>
          </a:xfrm>
          <a:prstGeom prst="ellipse">
            <a:avLst/>
          </a:prstGeom>
          <a:solidFill>
            <a:schemeClr val="accent5">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8D2C"/>
                </a:solidFill>
                <a:effectLst/>
                <a:uLnTx/>
                <a:uFillTx/>
                <a:latin typeface="Calibri Light" panose="020F0302020204030204"/>
                <a:ea typeface="+mn-ea"/>
                <a:cs typeface="+mn-cs"/>
              </a:rPr>
              <a:t>3</a:t>
            </a: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5" y="3984414"/>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5" y="4647685"/>
            <a:ext cx="3270995"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7"/>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E31FE7-58E8-6D41-AF54-16C5B4DB44C9}"/>
              </a:ext>
            </a:extLst>
          </p:cNvPr>
          <p:cNvSpPr/>
          <p:nvPr userDrawn="1"/>
        </p:nvSpPr>
        <p:spPr>
          <a:xfrm>
            <a:off x="9775052" y="3865404"/>
            <a:ext cx="644419" cy="6444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Text Placeholder 11">
            <a:extLst>
              <a:ext uri="{FF2B5EF4-FFF2-40B4-BE49-F238E27FC236}">
                <a16:creationId xmlns:a16="http://schemas.microsoft.com/office/drawing/2014/main" id="{37247C24-13CA-4F49-A19C-D0E9C7F913A5}"/>
              </a:ext>
            </a:extLst>
          </p:cNvPr>
          <p:cNvSpPr>
            <a:spLocks noGrp="1"/>
          </p:cNvSpPr>
          <p:nvPr>
            <p:ph type="body" sz="quarter" idx="22"/>
          </p:nvPr>
        </p:nvSpPr>
        <p:spPr>
          <a:xfrm>
            <a:off x="574767" y="2926726"/>
            <a:ext cx="3451128" cy="2895679"/>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34" name="Text Placeholder 11">
            <a:extLst>
              <a:ext uri="{FF2B5EF4-FFF2-40B4-BE49-F238E27FC236}">
                <a16:creationId xmlns:a16="http://schemas.microsoft.com/office/drawing/2014/main" id="{2F143D2D-B6C7-7D48-9748-3E6BC6E1C920}"/>
              </a:ext>
            </a:extLst>
          </p:cNvPr>
          <p:cNvSpPr>
            <a:spLocks noGrp="1"/>
          </p:cNvSpPr>
          <p:nvPr>
            <p:ph type="body" sz="quarter" idx="23" hasCustomPrompt="1"/>
          </p:nvPr>
        </p:nvSpPr>
        <p:spPr>
          <a:xfrm>
            <a:off x="574767" y="2212442"/>
            <a:ext cx="3451128" cy="353183"/>
          </a:xfrm>
        </p:spPr>
        <p:txBody>
          <a:bodyPr anchor="b">
            <a:noAutofit/>
          </a:bodyPr>
          <a:lstStyle>
            <a:lvl1pPr marL="0" indent="0">
              <a:buFont typeface="Arial" panose="020B0604020202020204" pitchFamily="34" charset="0"/>
              <a:buNone/>
              <a:defRPr sz="2000" b="1" i="0" cap="none" baseline="0">
                <a:solidFill>
                  <a:schemeClr val="accent2"/>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35" name="Text Placeholder 11">
            <a:extLst>
              <a:ext uri="{FF2B5EF4-FFF2-40B4-BE49-F238E27FC236}">
                <a16:creationId xmlns:a16="http://schemas.microsoft.com/office/drawing/2014/main" id="{7D0F3E29-EAD3-8B46-B26E-F86CBDBAC082}"/>
              </a:ext>
            </a:extLst>
          </p:cNvPr>
          <p:cNvSpPr>
            <a:spLocks noGrp="1"/>
          </p:cNvSpPr>
          <p:nvPr>
            <p:ph type="body" sz="quarter" idx="24" hasCustomPrompt="1"/>
          </p:nvPr>
        </p:nvSpPr>
        <p:spPr>
          <a:xfrm>
            <a:off x="574767" y="2571258"/>
            <a:ext cx="3451128" cy="353183"/>
          </a:xfrm>
        </p:spPr>
        <p:txBody>
          <a:bodyPr anchor="ctr">
            <a:noAutofit/>
          </a:bodyPr>
          <a:lstStyle>
            <a:lvl1pPr marL="0" indent="0">
              <a:buFont typeface="Arial" panose="020B0604020202020204" pitchFamily="34" charset="0"/>
              <a:buNone/>
              <a:defRPr sz="1000" b="1" i="0" cap="all" spc="51" baseline="0">
                <a:solidFill>
                  <a:schemeClr val="accent2"/>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43" name="Text Placeholder 11">
            <a:extLst>
              <a:ext uri="{FF2B5EF4-FFF2-40B4-BE49-F238E27FC236}">
                <a16:creationId xmlns:a16="http://schemas.microsoft.com/office/drawing/2014/main" id="{A65E1B84-8DC1-E24C-807F-57D17E1D11D3}"/>
              </a:ext>
            </a:extLst>
          </p:cNvPr>
          <p:cNvSpPr>
            <a:spLocks noGrp="1"/>
          </p:cNvSpPr>
          <p:nvPr>
            <p:ph type="body" sz="quarter" idx="25"/>
          </p:nvPr>
        </p:nvSpPr>
        <p:spPr>
          <a:xfrm>
            <a:off x="4363759" y="2926725"/>
            <a:ext cx="3451128" cy="938681"/>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44" name="Text Placeholder 11">
            <a:extLst>
              <a:ext uri="{FF2B5EF4-FFF2-40B4-BE49-F238E27FC236}">
                <a16:creationId xmlns:a16="http://schemas.microsoft.com/office/drawing/2014/main" id="{952B7BF5-5F3C-6B44-86AA-582D70C51B28}"/>
              </a:ext>
            </a:extLst>
          </p:cNvPr>
          <p:cNvSpPr>
            <a:spLocks noGrp="1"/>
          </p:cNvSpPr>
          <p:nvPr>
            <p:ph type="body" sz="quarter" idx="26" hasCustomPrompt="1"/>
          </p:nvPr>
        </p:nvSpPr>
        <p:spPr>
          <a:xfrm>
            <a:off x="4363759" y="2212442"/>
            <a:ext cx="3451128" cy="353183"/>
          </a:xfrm>
        </p:spPr>
        <p:txBody>
          <a:bodyPr anchor="b">
            <a:noAutofit/>
          </a:bodyPr>
          <a:lstStyle>
            <a:lvl1pPr marL="0" indent="0">
              <a:buFont typeface="Arial" panose="020B0604020202020204" pitchFamily="34" charset="0"/>
              <a:buNone/>
              <a:defRPr sz="2000" b="1" i="0" cap="none" baseline="0">
                <a:solidFill>
                  <a:schemeClr val="accent6"/>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45" name="Text Placeholder 11">
            <a:extLst>
              <a:ext uri="{FF2B5EF4-FFF2-40B4-BE49-F238E27FC236}">
                <a16:creationId xmlns:a16="http://schemas.microsoft.com/office/drawing/2014/main" id="{5C90A77F-B228-764E-8B40-3DC86E97ABEC}"/>
              </a:ext>
            </a:extLst>
          </p:cNvPr>
          <p:cNvSpPr>
            <a:spLocks noGrp="1"/>
          </p:cNvSpPr>
          <p:nvPr>
            <p:ph type="body" sz="quarter" idx="27" hasCustomPrompt="1"/>
          </p:nvPr>
        </p:nvSpPr>
        <p:spPr>
          <a:xfrm>
            <a:off x="4363759" y="2571258"/>
            <a:ext cx="3451128" cy="353183"/>
          </a:xfrm>
        </p:spPr>
        <p:txBody>
          <a:bodyPr anchor="ctr">
            <a:noAutofit/>
          </a:bodyPr>
          <a:lstStyle>
            <a:lvl1pPr marL="0" indent="0">
              <a:buFont typeface="Arial" panose="020B0604020202020204" pitchFamily="34" charset="0"/>
              <a:buNone/>
              <a:defRPr sz="1000" b="1" i="0" cap="all" spc="51" baseline="0">
                <a:solidFill>
                  <a:schemeClr val="accent6"/>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46" name="Text Placeholder 11">
            <a:extLst>
              <a:ext uri="{FF2B5EF4-FFF2-40B4-BE49-F238E27FC236}">
                <a16:creationId xmlns:a16="http://schemas.microsoft.com/office/drawing/2014/main" id="{BC207D93-F742-0447-8DCC-57203695DF99}"/>
              </a:ext>
            </a:extLst>
          </p:cNvPr>
          <p:cNvSpPr>
            <a:spLocks noGrp="1"/>
          </p:cNvSpPr>
          <p:nvPr>
            <p:ph type="body" sz="quarter" idx="28"/>
          </p:nvPr>
        </p:nvSpPr>
        <p:spPr>
          <a:xfrm>
            <a:off x="8152753" y="2926725"/>
            <a:ext cx="3451128" cy="938681"/>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47" name="Text Placeholder 11">
            <a:extLst>
              <a:ext uri="{FF2B5EF4-FFF2-40B4-BE49-F238E27FC236}">
                <a16:creationId xmlns:a16="http://schemas.microsoft.com/office/drawing/2014/main" id="{0B3BBC0D-1984-2E44-A245-81B9775BBF50}"/>
              </a:ext>
            </a:extLst>
          </p:cNvPr>
          <p:cNvSpPr>
            <a:spLocks noGrp="1"/>
          </p:cNvSpPr>
          <p:nvPr>
            <p:ph type="body" sz="quarter" idx="29" hasCustomPrompt="1"/>
          </p:nvPr>
        </p:nvSpPr>
        <p:spPr>
          <a:xfrm>
            <a:off x="8152753" y="2212442"/>
            <a:ext cx="3451128" cy="353183"/>
          </a:xfrm>
        </p:spPr>
        <p:txBody>
          <a:bodyPr anchor="b">
            <a:noAutofit/>
          </a:bodyPr>
          <a:lstStyle>
            <a:lvl1pPr marL="0" indent="0">
              <a:buFont typeface="Arial" panose="020B0604020202020204" pitchFamily="34" charset="0"/>
              <a:buNone/>
              <a:defRPr sz="2000" b="1" i="0" cap="none"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48" name="Text Placeholder 11">
            <a:extLst>
              <a:ext uri="{FF2B5EF4-FFF2-40B4-BE49-F238E27FC236}">
                <a16:creationId xmlns:a16="http://schemas.microsoft.com/office/drawing/2014/main" id="{6E8AD5A1-3C60-3045-B454-B8EFD09B9D5F}"/>
              </a:ext>
            </a:extLst>
          </p:cNvPr>
          <p:cNvSpPr>
            <a:spLocks noGrp="1"/>
          </p:cNvSpPr>
          <p:nvPr>
            <p:ph type="body" sz="quarter" idx="30" hasCustomPrompt="1"/>
          </p:nvPr>
        </p:nvSpPr>
        <p:spPr>
          <a:xfrm>
            <a:off x="8152753" y="2571258"/>
            <a:ext cx="3451128" cy="353183"/>
          </a:xfrm>
        </p:spPr>
        <p:txBody>
          <a:bodyPr anchor="ctr">
            <a:noAutofit/>
          </a:bodyPr>
          <a:lstStyle>
            <a:lvl1pPr marL="0" indent="0">
              <a:buFont typeface="Arial" panose="020B0604020202020204" pitchFamily="34" charset="0"/>
              <a:buNone/>
              <a:defRPr sz="1000" b="1" i="0" cap="all" spc="51"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52" name="Freeform 51">
            <a:extLst>
              <a:ext uri="{FF2B5EF4-FFF2-40B4-BE49-F238E27FC236}">
                <a16:creationId xmlns:a16="http://schemas.microsoft.com/office/drawing/2014/main" id="{C205490B-50B4-5F46-90A2-2B5EB24B4562}"/>
              </a:ext>
            </a:extLst>
          </p:cNvPr>
          <p:cNvSpPr/>
          <p:nvPr userDrawn="1"/>
        </p:nvSpPr>
        <p:spPr>
          <a:xfrm>
            <a:off x="6420678" y="4292378"/>
            <a:ext cx="3680751"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1" y="4372813"/>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dirty="0"/>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5" name="Picture 24">
            <a:extLst>
              <a:ext uri="{FF2B5EF4-FFF2-40B4-BE49-F238E27FC236}">
                <a16:creationId xmlns:a16="http://schemas.microsoft.com/office/drawing/2014/main" id="{3EB40785-7D2C-4573-9D32-8730B20A5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64980" y="5944745"/>
            <a:ext cx="1625243" cy="683436"/>
          </a:xfrm>
          <a:prstGeom prst="rect">
            <a:avLst/>
          </a:prstGeom>
        </p:spPr>
      </p:pic>
    </p:spTree>
    <p:extLst>
      <p:ext uri="{BB962C8B-B14F-4D97-AF65-F5344CB8AC3E}">
        <p14:creationId xmlns:p14="http://schemas.microsoft.com/office/powerpoint/2010/main" val="24780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par>
                                <p:cTn id="20" presetID="10" presetClass="entr" presetSubtype="0" accel="50000" decel="50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42" presetClass="path" presetSubtype="0" accel="50000" decel="50000" fill="hold" grpId="1" nodeType="withEffect">
                                  <p:stCondLst>
                                    <p:cond delay="0"/>
                                  </p:stCondLst>
                                  <p:childTnLst>
                                    <p:animMotion origin="layout" path="M 0.02071 0.03379 L 5E-6 1.85185E-6 " pathEditMode="relative" rAng="0" ptsTypes="AA">
                                      <p:cBhvr>
                                        <p:cTn id="24" dur="1000" fill="hold"/>
                                        <p:tgtEl>
                                          <p:spTgt spid="11"/>
                                        </p:tgtEl>
                                        <p:attrNameLst>
                                          <p:attrName>ppt_x</p:attrName>
                                          <p:attrName>ppt_y</p:attrName>
                                        </p:attrNameLst>
                                      </p:cBhvr>
                                      <p:rCtr x="-1042" y="-1690"/>
                                    </p:animMotion>
                                  </p:childTnLst>
                                </p:cTn>
                              </p:par>
                            </p:childTnLst>
                          </p:cTn>
                        </p:par>
                        <p:par>
                          <p:cTn id="25" fill="hold">
                            <p:stCondLst>
                              <p:cond delay="1000"/>
                            </p:stCondLst>
                            <p:childTnLst>
                              <p:par>
                                <p:cTn id="26" presetID="53" presetClass="entr" presetSubtype="16" accel="50000" decel="50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accel="50000" decel="50000"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accel="50000" decel="50000" fill="hold" grpId="0" nodeType="withEffect">
                                  <p:stCondLst>
                                    <p:cond delay="1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35">
                                            <p:txEl>
                                              <p:pRg st="0" end="0"/>
                                            </p:txEl>
                                          </p:spTgt>
                                        </p:tgtEl>
                                        <p:attrNameLst>
                                          <p:attrName>style.visibility</p:attrName>
                                        </p:attrNameLst>
                                      </p:cBhvr>
                                      <p:to>
                                        <p:strVal val="visible"/>
                                      </p:to>
                                    </p:set>
                                    <p:animEffect transition="in" filter="fade">
                                      <p:cBhvr>
                                        <p:cTn id="48" dur="500"/>
                                        <p:tgtEl>
                                          <p:spTgt spid="35">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xEl>
                                              <p:pRg st="0" end="0"/>
                                            </p:txEl>
                                          </p:spTgt>
                                        </p:tgtEl>
                                        <p:attrNameLst>
                                          <p:attrName>style.visibility</p:attrName>
                                        </p:attrNameLst>
                                      </p:cBhvr>
                                      <p:to>
                                        <p:strVal val="visible"/>
                                      </p:to>
                                    </p:set>
                                    <p:animEffect transition="in" filter="fade">
                                      <p:cBhvr>
                                        <p:cTn id="51" dur="500"/>
                                        <p:tgtEl>
                                          <p:spTgt spid="33">
                                            <p:txEl>
                                              <p:pRg st="0" end="0"/>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fade">
                                      <p:cBhvr>
                                        <p:cTn id="55" dur="500"/>
                                        <p:tgtEl>
                                          <p:spTgt spid="44">
                                            <p:txEl>
                                              <p:pRg st="0" end="0"/>
                                            </p:txEl>
                                          </p:spTgt>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500"/>
                                        <p:tgtEl>
                                          <p:spTgt spid="45">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47">
                                            <p:txEl>
                                              <p:pRg st="0" end="0"/>
                                            </p:txEl>
                                          </p:spTgt>
                                        </p:tgtEl>
                                        <p:attrNameLst>
                                          <p:attrName>style.visibility</p:attrName>
                                        </p:attrNameLst>
                                      </p:cBhvr>
                                      <p:to>
                                        <p:strVal val="visible"/>
                                      </p:to>
                                    </p:set>
                                    <p:animEffect transition="in" filter="fade">
                                      <p:cBhvr>
                                        <p:cTn id="66" dur="500"/>
                                        <p:tgtEl>
                                          <p:spTgt spid="47">
                                            <p:txEl>
                                              <p:pRg st="0" end="0"/>
                                            </p:txEl>
                                          </p:spTgt>
                                        </p:tgtEl>
                                      </p:cBhvr>
                                    </p:animEffect>
                                  </p:childTnLst>
                                </p:cTn>
                              </p:par>
                            </p:childTnLst>
                          </p:cTn>
                        </p:par>
                        <p:par>
                          <p:cTn id="67" fill="hold">
                            <p:stCondLst>
                              <p:cond delay="5000"/>
                            </p:stCondLst>
                            <p:childTnLst>
                              <p:par>
                                <p:cTn id="68" presetID="10" presetClass="entr" presetSubtype="0" fill="hold" grpId="0" nodeType="after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6">
                                            <p:txEl>
                                              <p:pRg st="0" end="0"/>
                                            </p:txEl>
                                          </p:spTgt>
                                        </p:tgtEl>
                                        <p:attrNameLst>
                                          <p:attrName>style.visibility</p:attrName>
                                        </p:attrNameLst>
                                      </p:cBhvr>
                                      <p:to>
                                        <p:strVal val="visible"/>
                                      </p:to>
                                    </p:set>
                                    <p:animEffect transition="in" filter="fade">
                                      <p:cBhvr>
                                        <p:cTn id="73"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16" name="Picture 15">
            <a:extLst>
              <a:ext uri="{FF2B5EF4-FFF2-40B4-BE49-F238E27FC236}">
                <a16:creationId xmlns:a16="http://schemas.microsoft.com/office/drawing/2014/main" id="{C927A65B-7C3A-40A9-B176-8B918FE9B67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1133"/>
          <a:stretch/>
        </p:blipFill>
        <p:spPr>
          <a:xfrm>
            <a:off x="0" y="1"/>
            <a:ext cx="12323928" cy="5664233"/>
          </a:xfrm>
          <a:prstGeom prst="rect">
            <a:avLst/>
          </a:prstGeom>
        </p:spPr>
      </p:pic>
      <p:sp>
        <p:nvSpPr>
          <p:cNvPr id="17" name="Rectangle 16">
            <a:extLst>
              <a:ext uri="{FF2B5EF4-FFF2-40B4-BE49-F238E27FC236}">
                <a16:creationId xmlns:a16="http://schemas.microsoft.com/office/drawing/2014/main" id="{6FCC890C-1552-4D86-B3B2-8DC3DCD40591}"/>
              </a:ext>
            </a:extLst>
          </p:cNvPr>
          <p:cNvSpPr/>
          <p:nvPr userDrawn="1"/>
        </p:nvSpPr>
        <p:spPr>
          <a:xfrm>
            <a:off x="-1" y="1"/>
            <a:ext cx="12192001" cy="566423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E97E3A28-83F4-461B-A108-2E6A2A2369BC}"/>
              </a:ext>
            </a:extLst>
          </p:cNvPr>
          <p:cNvSpPr/>
          <p:nvPr userDrawn="1"/>
        </p:nvSpPr>
        <p:spPr>
          <a:xfrm>
            <a:off x="2"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 Placeholder 10">
            <a:extLst>
              <a:ext uri="{FF2B5EF4-FFF2-40B4-BE49-F238E27FC236}">
                <a16:creationId xmlns:a16="http://schemas.microsoft.com/office/drawing/2014/main" id="{2BEC3597-133B-42F9-9108-DFBFBC48D1D4}"/>
              </a:ext>
            </a:extLst>
          </p:cNvPr>
          <p:cNvSpPr>
            <a:spLocks noGrp="1"/>
          </p:cNvSpPr>
          <p:nvPr>
            <p:ph type="body" sz="quarter" idx="12" hasCustomPrompt="1"/>
          </p:nvPr>
        </p:nvSpPr>
        <p:spPr>
          <a:xfrm>
            <a:off x="460755" y="4457324"/>
            <a:ext cx="5124451"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8224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401-1DAC-3947-AE1A-4083BFD7ADB9}"/>
              </a:ext>
            </a:extLst>
          </p:cNvPr>
          <p:cNvSpPr>
            <a:spLocks noGrp="1"/>
          </p:cNvSpPr>
          <p:nvPr>
            <p:ph type="title"/>
          </p:nvPr>
        </p:nvSpPr>
        <p:spPr>
          <a:xfrm>
            <a:off x="574767" y="365127"/>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B747CF8-28C2-7240-90AE-1765ECD3C39F}"/>
              </a:ext>
            </a:extLst>
          </p:cNvPr>
          <p:cNvSpPr>
            <a:spLocks noGrp="1"/>
          </p:cNvSpPr>
          <p:nvPr>
            <p:ph type="ftr" sz="quarter" idx="10"/>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0DD9E5B1-BFCD-084B-BFE3-F8CBF019F332}"/>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5" name="Freeform 4">
            <a:extLst>
              <a:ext uri="{FF2B5EF4-FFF2-40B4-BE49-F238E27FC236}">
                <a16:creationId xmlns:a16="http://schemas.microsoft.com/office/drawing/2014/main" id="{52C72D86-035C-4445-87C9-0383D72C8E58}"/>
              </a:ext>
            </a:extLst>
          </p:cNvPr>
          <p:cNvSpPr/>
          <p:nvPr userDrawn="1"/>
        </p:nvSpPr>
        <p:spPr>
          <a:xfrm>
            <a:off x="7692389" y="2412729"/>
            <a:ext cx="4499611"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D80E9D-6095-E245-8B7E-B19394F0829A}"/>
              </a:ext>
            </a:extLst>
          </p:cNvPr>
          <p:cNvSpPr/>
          <p:nvPr userDrawn="1"/>
        </p:nvSpPr>
        <p:spPr>
          <a:xfrm>
            <a:off x="10601442" y="-1024761"/>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10BA2021-5757-0D4F-A415-ACFED704716A}"/>
              </a:ext>
            </a:extLst>
          </p:cNvPr>
          <p:cNvSpPr>
            <a:spLocks noGrp="1"/>
          </p:cNvSpPr>
          <p:nvPr>
            <p:ph type="body" sz="quarter" idx="12"/>
          </p:nvPr>
        </p:nvSpPr>
        <p:spPr>
          <a:xfrm>
            <a:off x="586342" y="1819274"/>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
        <p:nvSpPr>
          <p:cNvPr id="35" name="Rectangle 34">
            <a:extLst>
              <a:ext uri="{FF2B5EF4-FFF2-40B4-BE49-F238E27FC236}">
                <a16:creationId xmlns:a16="http://schemas.microsoft.com/office/drawing/2014/main" id="{0A2A9141-B17C-7E48-924A-7002AFED844A}"/>
              </a:ext>
            </a:extLst>
          </p:cNvPr>
          <p:cNvSpPr/>
          <p:nvPr userDrawn="1"/>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27">
            <a:extLst>
              <a:ext uri="{FF2B5EF4-FFF2-40B4-BE49-F238E27FC236}">
                <a16:creationId xmlns:a16="http://schemas.microsoft.com/office/drawing/2014/main" id="{341FCCB8-B600-FB40-94EC-44A505101BE6}"/>
              </a:ext>
            </a:extLst>
          </p:cNvPr>
          <p:cNvSpPr>
            <a:spLocks noGrp="1"/>
          </p:cNvSpPr>
          <p:nvPr>
            <p:ph type="body" sz="quarter" idx="18"/>
          </p:nvPr>
        </p:nvSpPr>
        <p:spPr>
          <a:xfrm>
            <a:off x="4392497" y="1819274"/>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
        <p:nvSpPr>
          <p:cNvPr id="16" name="Text Placeholder 27">
            <a:extLst>
              <a:ext uri="{FF2B5EF4-FFF2-40B4-BE49-F238E27FC236}">
                <a16:creationId xmlns:a16="http://schemas.microsoft.com/office/drawing/2014/main" id="{28B984E7-2CE4-7F4A-9905-54D6452146C7}"/>
              </a:ext>
            </a:extLst>
          </p:cNvPr>
          <p:cNvSpPr>
            <a:spLocks noGrp="1"/>
          </p:cNvSpPr>
          <p:nvPr>
            <p:ph type="body" sz="quarter" idx="19"/>
          </p:nvPr>
        </p:nvSpPr>
        <p:spPr>
          <a:xfrm>
            <a:off x="8198651" y="1819274"/>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
        <p:nvSpPr>
          <p:cNvPr id="17" name="Text Placeholder 27">
            <a:extLst>
              <a:ext uri="{FF2B5EF4-FFF2-40B4-BE49-F238E27FC236}">
                <a16:creationId xmlns:a16="http://schemas.microsoft.com/office/drawing/2014/main" id="{41416BED-19B8-B842-BA73-ECB76CE8AE55}"/>
              </a:ext>
            </a:extLst>
          </p:cNvPr>
          <p:cNvSpPr>
            <a:spLocks noGrp="1"/>
          </p:cNvSpPr>
          <p:nvPr>
            <p:ph type="body" sz="quarter" idx="20"/>
          </p:nvPr>
        </p:nvSpPr>
        <p:spPr>
          <a:xfrm>
            <a:off x="586342" y="3808962"/>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
        <p:nvSpPr>
          <p:cNvPr id="18" name="Text Placeholder 27">
            <a:extLst>
              <a:ext uri="{FF2B5EF4-FFF2-40B4-BE49-F238E27FC236}">
                <a16:creationId xmlns:a16="http://schemas.microsoft.com/office/drawing/2014/main" id="{2CA82D98-5AB3-604A-9E34-DDAA2641C935}"/>
              </a:ext>
            </a:extLst>
          </p:cNvPr>
          <p:cNvSpPr>
            <a:spLocks noGrp="1"/>
          </p:cNvSpPr>
          <p:nvPr>
            <p:ph type="body" sz="quarter" idx="21"/>
          </p:nvPr>
        </p:nvSpPr>
        <p:spPr>
          <a:xfrm>
            <a:off x="4392497" y="3808962"/>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
        <p:nvSpPr>
          <p:cNvPr id="19" name="Text Placeholder 27">
            <a:extLst>
              <a:ext uri="{FF2B5EF4-FFF2-40B4-BE49-F238E27FC236}">
                <a16:creationId xmlns:a16="http://schemas.microsoft.com/office/drawing/2014/main" id="{E6955C86-7A67-E64D-B6D2-44FB4DCFF097}"/>
              </a:ext>
            </a:extLst>
          </p:cNvPr>
          <p:cNvSpPr>
            <a:spLocks noGrp="1"/>
          </p:cNvSpPr>
          <p:nvPr>
            <p:ph type="body" sz="quarter" idx="22"/>
          </p:nvPr>
        </p:nvSpPr>
        <p:spPr>
          <a:xfrm>
            <a:off x="8198651" y="3808962"/>
            <a:ext cx="3418500" cy="1609727"/>
          </a:xfrm>
          <a:blipFill dpi="0" rotWithShape="1">
            <a:blip r:embed="rId2" cstate="email">
              <a:extLst>
                <a:ext uri="{28A0092B-C50C-407E-A947-70E740481C1C}">
                  <a14:useLocalDpi xmlns:a14="http://schemas.microsoft.com/office/drawing/2010/main" val="0"/>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754" indent="-1822405">
              <a:buNone/>
              <a:tabLst/>
              <a:defRPr/>
            </a:lvl2pPr>
            <a:lvl3pPr marL="1828754" indent="-1822405">
              <a:buNone/>
              <a:tabLst/>
              <a:defRPr/>
            </a:lvl3pPr>
            <a:lvl4pPr marL="1828754" indent="-1822405">
              <a:buNone/>
              <a:tabLst/>
              <a:defRPr/>
            </a:lvl4pPr>
            <a:lvl5pPr marL="1828754" indent="-1822405">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99822120"/>
      </p:ext>
    </p:extLst>
  </p:cSld>
  <p:clrMapOvr>
    <a:masterClrMapping/>
  </p:clrMapOvr>
  <p:extLst>
    <p:ext uri="{DCECCB84-F9BA-43D5-87BE-67443E8EF086}">
      <p15:sldGuideLst xmlns:p15="http://schemas.microsoft.com/office/powerpoint/2012/main">
        <p15:guide id="1" orient="horz" pos="1275">
          <p15:clr>
            <a:srgbClr val="FBAE40"/>
          </p15:clr>
        </p15:guide>
        <p15:guide id="2" pos="5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7" y="385423"/>
            <a:ext cx="10169913" cy="817756"/>
          </a:xfrm>
          <a:prstGeom prst="roundRect">
            <a:avLst/>
          </a:prstGeom>
          <a:solidFill>
            <a:srgbClr val="F3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1"/>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pPr defTabSz="914377">
              <a:defRPr/>
            </a:pPr>
            <a:r>
              <a:rPr lang="en-US">
                <a:solidFill>
                  <a:srgbClr val="000000">
                    <a:tint val="75000"/>
                  </a:srgbClr>
                </a:solidFill>
              </a:rPr>
              <a:t>© 2021 ZERO TO THREE. All rights reserved.</a:t>
            </a:r>
            <a:endParaRPr lang="en-US" dirty="0">
              <a:solidFill>
                <a:srgbClr val="000000">
                  <a:tint val="75000"/>
                </a:srgbClr>
              </a:solidFill>
            </a:endParaRP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pPr defTabSz="914377">
              <a:defRPr/>
            </a:pPr>
            <a:fld id="{4B6E93A8-FE64-9044-AC94-BAC1817EA472}" type="slidenum">
              <a:rPr lang="en-US" smtClean="0">
                <a:solidFill>
                  <a:srgbClr val="000000">
                    <a:tint val="75000"/>
                  </a:srgbClr>
                </a:solidFill>
              </a:rPr>
              <a:pPr defTabSz="914377">
                <a:defRPr/>
              </a:pPr>
              <a:t>‹#›</a:t>
            </a:fld>
            <a:endParaRPr lang="en-US" dirty="0">
              <a:solidFill>
                <a:srgbClr val="000000">
                  <a:tint val="75000"/>
                </a:srgbClr>
              </a:solidFill>
            </a:endParaRPr>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5"/>
            <a:ext cx="1201389" cy="1201389"/>
          </a:xfrm>
          <a:prstGeom prst="ellipse">
            <a:avLst/>
          </a:prstGeom>
          <a:solidFill>
            <a:srgbClr val="F5763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1" y="410299"/>
            <a:ext cx="736020" cy="736020"/>
          </a:xfrm>
        </p:spPr>
        <p:txBody>
          <a:bodyPr lIns="0" rIns="0" anchor="ctr"/>
          <a:lstStyle>
            <a:lvl1pPr marL="0" indent="0" algn="ctr">
              <a:buNone/>
              <a:defRPr>
                <a:solidFill>
                  <a:schemeClr val="bg1"/>
                </a:solidFill>
              </a:defRPr>
            </a:lvl1pPr>
          </a:lstStyle>
          <a:p>
            <a:r>
              <a:rPr lang="en-US" dirty="0"/>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9" y="3941251"/>
            <a:ext cx="6510337" cy="1978588"/>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6" y="1554779"/>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9" y="3552818"/>
            <a:ext cx="6510337" cy="375423"/>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9" y="1943211"/>
            <a:ext cx="6510337" cy="1419677"/>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9" y="1554778"/>
            <a:ext cx="6510337" cy="375423"/>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7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a:extLst>
              <a:ext uri="{FF2B5EF4-FFF2-40B4-BE49-F238E27FC236}">
                <a16:creationId xmlns:a16="http://schemas.microsoft.com/office/drawing/2014/main" id="{94E753F0-D7BC-F843-97CC-EBC83FA3B8D6}"/>
              </a:ext>
            </a:extLst>
          </p:cNvPr>
          <p:cNvSpPr/>
          <p:nvPr userDrawn="1"/>
        </p:nvSpPr>
        <p:spPr>
          <a:xfrm>
            <a:off x="668847" y="1900143"/>
            <a:ext cx="647862" cy="647862"/>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83BF"/>
              </a:solidFill>
              <a:effectLst/>
              <a:uLnTx/>
              <a:uFillTx/>
              <a:latin typeface="Calibri Light" panose="020F0302020204030204"/>
              <a:ea typeface="+mn-ea"/>
              <a:cs typeface="+mn-cs"/>
            </a:endParaRP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3" y="3984412"/>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6" y="4647684"/>
            <a:ext cx="3270994"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6"/>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B595B84E-9418-A840-A69F-C7FE8ACA1D0B}"/>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365897" y="5989902"/>
            <a:ext cx="1607617" cy="676683"/>
          </a:xfrm>
          <a:prstGeom prst="rect">
            <a:avLst/>
          </a:prstGeom>
        </p:spPr>
      </p:pic>
      <p:sp>
        <p:nvSpPr>
          <p:cNvPr id="52" name="Freeform 51">
            <a:extLst>
              <a:ext uri="{FF2B5EF4-FFF2-40B4-BE49-F238E27FC236}">
                <a16:creationId xmlns:a16="http://schemas.microsoft.com/office/drawing/2014/main" id="{C205490B-50B4-5F46-90A2-2B5EB24B4562}"/>
              </a:ext>
            </a:extLst>
          </p:cNvPr>
          <p:cNvSpPr/>
          <p:nvPr userDrawn="1"/>
        </p:nvSpPr>
        <p:spPr>
          <a:xfrm>
            <a:off x="6420677" y="4292377"/>
            <a:ext cx="3680750"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0" y="4372812"/>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1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childTnLst>
                          </p:cTn>
                        </p:par>
                        <p:par>
                          <p:cTn id="20" fill="hold">
                            <p:stCondLst>
                              <p:cond delay="1000"/>
                            </p:stCondLst>
                            <p:childTnLst>
                              <p:par>
                                <p:cTn id="21" presetID="53" presetClass="entr" presetSubtype="16" accel="50000" decel="5000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9" grpId="1" animBg="1"/>
      <p:bldP spid="10" grpId="0" animBg="1"/>
      <p:bldP spid="10"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5AB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5AB39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15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500"/>
                                        <p:tgtEl>
                                          <p:spTgt spid="15">
                                            <p:txEl>
                                              <p:pRg st="0" end="0"/>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uiExpand="1" build="p" animBg="1">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008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008D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500"/>
                                        <p:tgtEl>
                                          <p:spTgt spid="15">
                                            <p:txEl>
                                              <p:pRg st="0" end="0"/>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uiExpand="1" build="p" animBg="1">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7F418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500"/>
                                        <p:tgtEl>
                                          <p:spTgt spid="15">
                                            <p:txEl>
                                              <p:pRg st="0" end="0"/>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uiExpand="1" build="p" animBg="1">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0A5274D-BDB9-084C-9B94-0C688447A573}"/>
              </a:ext>
            </a:extLst>
          </p:cNvPr>
          <p:cNvSpPr>
            <a:spLocks noGrp="1"/>
          </p:cNvSpPr>
          <p:nvPr>
            <p:ph type="ftr" sz="quarter" idx="3"/>
          </p:nvPr>
        </p:nvSpPr>
        <p:spPr>
          <a:xfrm>
            <a:off x="909710" y="6283324"/>
            <a:ext cx="9509760"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dirty="0"/>
              <a:t> © 2020 ZERO TO THREE. All rights reserved.</a:t>
            </a:r>
          </a:p>
        </p:txBody>
      </p:sp>
      <p:sp>
        <p:nvSpPr>
          <p:cNvPr id="8" name="Slide Number Placeholder 5">
            <a:extLst>
              <a:ext uri="{FF2B5EF4-FFF2-40B4-BE49-F238E27FC236}">
                <a16:creationId xmlns:a16="http://schemas.microsoft.com/office/drawing/2014/main" id="{FAC6EF20-838D-B747-B65F-3BEF5295DB56}"/>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6B4A96C2-1439-4879-8509-0264CC3330BA}"/>
              </a:ext>
            </a:extLst>
          </p:cNvPr>
          <p:cNvSpPr/>
          <p:nvPr userDrawn="1"/>
        </p:nvSpPr>
        <p:spPr>
          <a:xfrm>
            <a:off x="10166543" y="-586187"/>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C57BDE89-4167-4013-B88C-9B02CC316765}"/>
              </a:ext>
            </a:extLst>
          </p:cNvPr>
          <p:cNvSpPr/>
          <p:nvPr userDrawn="1"/>
        </p:nvSpPr>
        <p:spPr>
          <a:xfrm>
            <a:off x="69933" y="5483209"/>
            <a:ext cx="1009665" cy="100966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2BB97647-43D7-4139-B032-D19AB5295EE6}"/>
              </a:ext>
            </a:extLst>
          </p:cNvPr>
          <p:cNvSpPr/>
          <p:nvPr userDrawn="1"/>
        </p:nvSpPr>
        <p:spPr>
          <a:xfrm>
            <a:off x="11364227" y="4978866"/>
            <a:ext cx="447536" cy="4475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7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D3A02-BD42-2043-B8F2-2DBAD5DDD2A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116514BA-BBCD-9A43-A6F4-8BDCDF570521}"/>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Rounded Rectangle 4">
            <a:extLst>
              <a:ext uri="{FF2B5EF4-FFF2-40B4-BE49-F238E27FC236}">
                <a16:creationId xmlns:a16="http://schemas.microsoft.com/office/drawing/2014/main" id="{63BEE99E-9226-FD4F-AF68-0169E6835397}"/>
              </a:ext>
            </a:extLst>
          </p:cNvPr>
          <p:cNvSpPr/>
          <p:nvPr userDrawn="1"/>
        </p:nvSpPr>
        <p:spPr>
          <a:xfrm>
            <a:off x="574675" y="2296411"/>
            <a:ext cx="10802809" cy="1931577"/>
          </a:xfrm>
          <a:prstGeom prst="roundRect">
            <a:avLst>
              <a:gd name="adj" fmla="val 7672"/>
            </a:avLst>
          </a:prstGeom>
          <a:gradFill>
            <a:gsLst>
              <a:gs pos="0">
                <a:srgbClr val="F8872B"/>
              </a:gs>
              <a:gs pos="99000">
                <a:srgbClr val="EB513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A2127D-ADA2-BF45-898F-32D63DE1BB64}"/>
              </a:ext>
            </a:extLst>
          </p:cNvPr>
          <p:cNvSpPr/>
          <p:nvPr userDrawn="1"/>
        </p:nvSpPr>
        <p:spPr>
          <a:xfrm>
            <a:off x="666370" y="4611763"/>
            <a:ext cx="1137701" cy="460191"/>
          </a:xfrm>
          <a:prstGeom prst="rect">
            <a:avLst/>
          </a:prstGeom>
        </p:spPr>
        <p:txBody>
          <a:bodyPr wrap="square">
            <a:spAutoFit/>
          </a:bodyPr>
          <a:lstStyle/>
          <a:p>
            <a:pPr algn="l">
              <a:lnSpc>
                <a:spcPct val="85000"/>
              </a:lnSpc>
              <a:spcAft>
                <a:spcPts val="300"/>
              </a:spcAft>
            </a:pPr>
            <a:r>
              <a:rPr lang="en-US" sz="1400" b="0" i="0">
                <a:solidFill>
                  <a:srgbClr val="F8882C"/>
                </a:solidFill>
                <a:latin typeface="Calibri Light" panose="020F0302020204030204" pitchFamily="34" charset="0"/>
                <a:cs typeface="Calibri Light" panose="020F0302020204030204" pitchFamily="34" charset="0"/>
              </a:rPr>
              <a:t>Connections to Resources</a:t>
            </a:r>
          </a:p>
        </p:txBody>
      </p:sp>
      <p:sp>
        <p:nvSpPr>
          <p:cNvPr id="9" name="Rectangle 8">
            <a:extLst>
              <a:ext uri="{FF2B5EF4-FFF2-40B4-BE49-F238E27FC236}">
                <a16:creationId xmlns:a16="http://schemas.microsoft.com/office/drawing/2014/main" id="{0B941D00-D09E-F447-8DB6-5D83A0F89C97}"/>
              </a:ext>
            </a:extLst>
          </p:cNvPr>
          <p:cNvSpPr/>
          <p:nvPr userDrawn="1"/>
        </p:nvSpPr>
        <p:spPr>
          <a:xfrm>
            <a:off x="1935858" y="4611763"/>
            <a:ext cx="1260083" cy="277064"/>
          </a:xfrm>
          <a:prstGeom prst="rect">
            <a:avLst/>
          </a:prstGeom>
        </p:spPr>
        <p:txBody>
          <a:bodyPr wrap="square">
            <a:spAutoFit/>
          </a:bodyPr>
          <a:lstStyle/>
          <a:p>
            <a:pPr algn="l">
              <a:lnSpc>
                <a:spcPct val="85000"/>
              </a:lnSpc>
              <a:spcAft>
                <a:spcPts val="300"/>
              </a:spcAft>
            </a:pPr>
            <a:r>
              <a:rPr lang="en-US" sz="1400" b="0" i="0">
                <a:solidFill>
                  <a:srgbClr val="F67B2F"/>
                </a:solidFill>
                <a:latin typeface="Calibri Light" panose="020F0302020204030204" pitchFamily="34" charset="0"/>
                <a:cs typeface="Calibri Light" panose="020F0302020204030204" pitchFamily="34" charset="0"/>
              </a:rPr>
              <a:t>Child Safety</a:t>
            </a:r>
          </a:p>
        </p:txBody>
      </p:sp>
      <p:sp>
        <p:nvSpPr>
          <p:cNvPr id="10" name="Rectangle 9">
            <a:extLst>
              <a:ext uri="{FF2B5EF4-FFF2-40B4-BE49-F238E27FC236}">
                <a16:creationId xmlns:a16="http://schemas.microsoft.com/office/drawing/2014/main" id="{66E53F39-8B34-A64D-ABEB-4AC7F7143A22}"/>
              </a:ext>
            </a:extLst>
          </p:cNvPr>
          <p:cNvSpPr/>
          <p:nvPr userDrawn="1"/>
        </p:nvSpPr>
        <p:spPr>
          <a:xfrm>
            <a:off x="3230831" y="4611763"/>
            <a:ext cx="1421530" cy="460126"/>
          </a:xfrm>
          <a:prstGeom prst="rect">
            <a:avLst/>
          </a:prstGeom>
        </p:spPr>
        <p:txBody>
          <a:bodyPr wrap="square">
            <a:spAutoFit/>
          </a:bodyPr>
          <a:lstStyle/>
          <a:p>
            <a:pPr algn="l">
              <a:lnSpc>
                <a:spcPct val="85000"/>
              </a:lnSpc>
              <a:spcAft>
                <a:spcPts val="300"/>
              </a:spcAft>
            </a:pPr>
            <a:r>
              <a:rPr lang="en-US" sz="1400" b="0" i="0">
                <a:solidFill>
                  <a:srgbClr val="F57632"/>
                </a:solidFill>
                <a:latin typeface="Calibri Light" panose="020F0302020204030204" pitchFamily="34" charset="0"/>
                <a:cs typeface="Calibri Light" panose="020F0302020204030204" pitchFamily="34" charset="0"/>
              </a:rPr>
              <a:t>Breastfeeding &amp; Early Nutrition</a:t>
            </a:r>
          </a:p>
        </p:txBody>
      </p:sp>
      <p:sp>
        <p:nvSpPr>
          <p:cNvPr id="11" name="Rectangle 10">
            <a:extLst>
              <a:ext uri="{FF2B5EF4-FFF2-40B4-BE49-F238E27FC236}">
                <a16:creationId xmlns:a16="http://schemas.microsoft.com/office/drawing/2014/main" id="{E47356BD-7A10-404D-997F-D5A17F3D6B37}"/>
              </a:ext>
            </a:extLst>
          </p:cNvPr>
          <p:cNvSpPr/>
          <p:nvPr userDrawn="1"/>
        </p:nvSpPr>
        <p:spPr>
          <a:xfrm>
            <a:off x="4652361" y="4611763"/>
            <a:ext cx="1269488" cy="460126"/>
          </a:xfrm>
          <a:prstGeom prst="rect">
            <a:avLst/>
          </a:prstGeom>
        </p:spPr>
        <p:txBody>
          <a:bodyPr wrap="square">
            <a:spAutoFit/>
          </a:bodyPr>
          <a:lstStyle/>
          <a:p>
            <a:pPr algn="l">
              <a:lnSpc>
                <a:spcPct val="85000"/>
              </a:lnSpc>
              <a:spcAft>
                <a:spcPts val="300"/>
              </a:spcAft>
            </a:pPr>
            <a:r>
              <a:rPr lang="en-US" sz="1400" b="0" i="0">
                <a:solidFill>
                  <a:srgbClr val="F37033"/>
                </a:solidFill>
                <a:latin typeface="Calibri Light" panose="020F0302020204030204" pitchFamily="34" charset="0"/>
                <a:cs typeface="Calibri Light" panose="020F0302020204030204" pitchFamily="34" charset="0"/>
              </a:rPr>
              <a:t>Child Health &amp; Development</a:t>
            </a:r>
          </a:p>
        </p:txBody>
      </p:sp>
      <p:sp>
        <p:nvSpPr>
          <p:cNvPr id="12" name="Rectangle 11">
            <a:extLst>
              <a:ext uri="{FF2B5EF4-FFF2-40B4-BE49-F238E27FC236}">
                <a16:creationId xmlns:a16="http://schemas.microsoft.com/office/drawing/2014/main" id="{16C0CE86-6932-DF4D-8DDF-F3AC2F160699}"/>
              </a:ext>
            </a:extLst>
          </p:cNvPr>
          <p:cNvSpPr/>
          <p:nvPr userDrawn="1"/>
        </p:nvSpPr>
        <p:spPr>
          <a:xfrm>
            <a:off x="6053808" y="4611763"/>
            <a:ext cx="1182738" cy="643253"/>
          </a:xfrm>
          <a:prstGeom prst="rect">
            <a:avLst/>
          </a:prstGeom>
        </p:spPr>
        <p:txBody>
          <a:bodyPr wrap="square">
            <a:spAutoFit/>
          </a:bodyPr>
          <a:lstStyle/>
          <a:p>
            <a:pPr algn="l">
              <a:lnSpc>
                <a:spcPct val="85000"/>
              </a:lnSpc>
              <a:spcAft>
                <a:spcPts val="300"/>
              </a:spcAft>
            </a:pPr>
            <a:r>
              <a:rPr lang="en-US" sz="1400" b="0" i="0">
                <a:solidFill>
                  <a:srgbClr val="EC5E38"/>
                </a:solidFill>
                <a:latin typeface="Calibri Light" panose="020F0302020204030204" pitchFamily="34" charset="0"/>
                <a:cs typeface="Calibri Light" panose="020F0302020204030204" pitchFamily="34" charset="0"/>
              </a:rPr>
              <a:t>Parenting Knowledge &amp; Practices</a:t>
            </a:r>
          </a:p>
        </p:txBody>
      </p:sp>
      <p:sp>
        <p:nvSpPr>
          <p:cNvPr id="13" name="Rectangle 12">
            <a:extLst>
              <a:ext uri="{FF2B5EF4-FFF2-40B4-BE49-F238E27FC236}">
                <a16:creationId xmlns:a16="http://schemas.microsoft.com/office/drawing/2014/main" id="{D25EE02E-C333-1E4E-9636-3609AF83A682}"/>
              </a:ext>
            </a:extLst>
          </p:cNvPr>
          <p:cNvSpPr/>
          <p:nvPr userDrawn="1"/>
        </p:nvSpPr>
        <p:spPr>
          <a:xfrm>
            <a:off x="7440650" y="4611763"/>
            <a:ext cx="1058773" cy="643253"/>
          </a:xfrm>
          <a:prstGeom prst="rect">
            <a:avLst/>
          </a:prstGeom>
        </p:spPr>
        <p:txBody>
          <a:bodyPr wrap="square">
            <a:spAutoFit/>
          </a:bodyPr>
          <a:lstStyle/>
          <a:p>
            <a:pPr algn="l">
              <a:lnSpc>
                <a:spcPct val="85000"/>
              </a:lnSpc>
              <a:spcAft>
                <a:spcPts val="300"/>
              </a:spcAft>
            </a:pPr>
            <a:r>
              <a:rPr lang="en-US" sz="1400" b="0" i="0">
                <a:solidFill>
                  <a:srgbClr val="EC5E38"/>
                </a:solidFill>
                <a:latin typeface="Calibri Light" panose="020F0302020204030204" pitchFamily="34" charset="0"/>
                <a:cs typeface="Calibri Light" panose="020F0302020204030204" pitchFamily="34" charset="0"/>
              </a:rPr>
              <a:t>Parent &amp; Physician Satisfaction</a:t>
            </a:r>
          </a:p>
        </p:txBody>
      </p:sp>
      <p:sp>
        <p:nvSpPr>
          <p:cNvPr id="14" name="Rectangle 13">
            <a:extLst>
              <a:ext uri="{FF2B5EF4-FFF2-40B4-BE49-F238E27FC236}">
                <a16:creationId xmlns:a16="http://schemas.microsoft.com/office/drawing/2014/main" id="{E4D5901D-AEAC-034D-8A30-032078571432}"/>
              </a:ext>
            </a:extLst>
          </p:cNvPr>
          <p:cNvSpPr/>
          <p:nvPr userDrawn="1"/>
        </p:nvSpPr>
        <p:spPr>
          <a:xfrm>
            <a:off x="8802483" y="4611763"/>
            <a:ext cx="1119811" cy="460126"/>
          </a:xfrm>
          <a:prstGeom prst="rect">
            <a:avLst/>
          </a:prstGeom>
        </p:spPr>
        <p:txBody>
          <a:bodyPr wrap="square">
            <a:spAutoFit/>
          </a:bodyPr>
          <a:lstStyle/>
          <a:p>
            <a:pPr marL="0" algn="l" defTabSz="914400" rtl="0" eaLnBrk="1" latinLnBrk="0" hangingPunct="1">
              <a:lnSpc>
                <a:spcPct val="85000"/>
              </a:lnSpc>
              <a:spcAft>
                <a:spcPts val="300"/>
              </a:spcAft>
            </a:pPr>
            <a:r>
              <a:rPr lang="en-US" sz="1400" b="0" i="0" kern="1200">
                <a:solidFill>
                  <a:srgbClr val="EB513D"/>
                </a:solidFill>
                <a:latin typeface="Calibri Light" panose="020F0302020204030204" pitchFamily="34" charset="0"/>
                <a:ea typeface="+mn-ea"/>
                <a:cs typeface="Calibri Light" panose="020F0302020204030204" pitchFamily="34" charset="0"/>
              </a:rPr>
              <a:t>Maternal Depression</a:t>
            </a:r>
          </a:p>
        </p:txBody>
      </p:sp>
      <p:sp>
        <p:nvSpPr>
          <p:cNvPr id="15" name="Rectangle 14">
            <a:extLst>
              <a:ext uri="{FF2B5EF4-FFF2-40B4-BE49-F238E27FC236}">
                <a16:creationId xmlns:a16="http://schemas.microsoft.com/office/drawing/2014/main" id="{90AF284C-5985-514E-B44D-182946B7A0F1}"/>
              </a:ext>
            </a:extLst>
          </p:cNvPr>
          <p:cNvSpPr/>
          <p:nvPr userDrawn="1"/>
        </p:nvSpPr>
        <p:spPr>
          <a:xfrm>
            <a:off x="10098766" y="4611763"/>
            <a:ext cx="1278718" cy="643253"/>
          </a:xfrm>
          <a:prstGeom prst="rect">
            <a:avLst/>
          </a:prstGeom>
        </p:spPr>
        <p:txBody>
          <a:bodyPr wrap="square">
            <a:spAutoFit/>
          </a:bodyPr>
          <a:lstStyle/>
          <a:p>
            <a:pPr algn="l">
              <a:lnSpc>
                <a:spcPct val="85000"/>
              </a:lnSpc>
              <a:spcAft>
                <a:spcPts val="300"/>
              </a:spcAft>
            </a:pPr>
            <a:r>
              <a:rPr lang="en-US" sz="1400" b="0" i="0">
                <a:solidFill>
                  <a:srgbClr val="EB513D"/>
                </a:solidFill>
                <a:latin typeface="Calibri Light" panose="020F0302020204030204" pitchFamily="34" charset="0"/>
                <a:cs typeface="Calibri Light" panose="020F0302020204030204" pitchFamily="34" charset="0"/>
              </a:rPr>
              <a:t>Early Literacy &amp; School Readiness</a:t>
            </a:r>
          </a:p>
        </p:txBody>
      </p:sp>
      <p:sp>
        <p:nvSpPr>
          <p:cNvPr id="16" name="Rectangle 15">
            <a:extLst>
              <a:ext uri="{FF2B5EF4-FFF2-40B4-BE49-F238E27FC236}">
                <a16:creationId xmlns:a16="http://schemas.microsoft.com/office/drawing/2014/main" id="{0E5942B3-AE50-194E-A5B4-89E0A48943DF}"/>
              </a:ext>
            </a:extLst>
          </p:cNvPr>
          <p:cNvSpPr/>
          <p:nvPr userDrawn="1"/>
        </p:nvSpPr>
        <p:spPr>
          <a:xfrm>
            <a:off x="574675" y="1423781"/>
            <a:ext cx="11042650" cy="338554"/>
          </a:xfrm>
          <a:prstGeom prst="rect">
            <a:avLst/>
          </a:prstGeom>
        </p:spPr>
        <p:txBody>
          <a:bodyPr wrap="square">
            <a:spAutoFit/>
          </a:bodyPr>
          <a:lstStyle/>
          <a:p>
            <a:pPr algn="ctr"/>
            <a:r>
              <a:rPr kumimoji="0" lang="en-US" sz="1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Copy and paste these icons to use throughout the presentation.</a:t>
            </a:r>
            <a:endParaRPr lang="en-US" sz="1000"/>
          </a:p>
        </p:txBody>
      </p:sp>
      <p:cxnSp>
        <p:nvCxnSpPr>
          <p:cNvPr id="31" name="Straight Connector 30">
            <a:extLst>
              <a:ext uri="{FF2B5EF4-FFF2-40B4-BE49-F238E27FC236}">
                <a16:creationId xmlns:a16="http://schemas.microsoft.com/office/drawing/2014/main" id="{C992B321-3C40-9F4D-94C5-D1772B5DEE4C}"/>
              </a:ext>
            </a:extLst>
          </p:cNvPr>
          <p:cNvCxnSpPr/>
          <p:nvPr userDrawn="1"/>
        </p:nvCxnSpPr>
        <p:spPr>
          <a:xfrm>
            <a:off x="1883392"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1986E3-A449-CA4B-A992-F0416830722F}"/>
              </a:ext>
            </a:extLst>
          </p:cNvPr>
          <p:cNvCxnSpPr/>
          <p:nvPr userDrawn="1"/>
        </p:nvCxnSpPr>
        <p:spPr>
          <a:xfrm>
            <a:off x="3180041"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56D4A0-2528-F040-B0DE-3033C0414F79}"/>
              </a:ext>
            </a:extLst>
          </p:cNvPr>
          <p:cNvCxnSpPr/>
          <p:nvPr userDrawn="1"/>
        </p:nvCxnSpPr>
        <p:spPr>
          <a:xfrm>
            <a:off x="4514166"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7EB867-9AB8-4444-A07E-556FC251E0C9}"/>
              </a:ext>
            </a:extLst>
          </p:cNvPr>
          <p:cNvCxnSpPr/>
          <p:nvPr userDrawn="1"/>
        </p:nvCxnSpPr>
        <p:spPr>
          <a:xfrm>
            <a:off x="5810815"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91DADE-249E-CB47-8FD4-D920B207EF61}"/>
              </a:ext>
            </a:extLst>
          </p:cNvPr>
          <p:cNvCxnSpPr/>
          <p:nvPr userDrawn="1"/>
        </p:nvCxnSpPr>
        <p:spPr>
          <a:xfrm>
            <a:off x="7152435"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82406F-FB52-8844-8A2E-50DC8FE608DC}"/>
              </a:ext>
            </a:extLst>
          </p:cNvPr>
          <p:cNvCxnSpPr/>
          <p:nvPr userDrawn="1"/>
        </p:nvCxnSpPr>
        <p:spPr>
          <a:xfrm>
            <a:off x="8449084"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9BEF0F0-C1AC-4449-8EE4-596305C7C689}"/>
              </a:ext>
            </a:extLst>
          </p:cNvPr>
          <p:cNvCxnSpPr/>
          <p:nvPr userDrawn="1"/>
        </p:nvCxnSpPr>
        <p:spPr>
          <a:xfrm>
            <a:off x="9888140" y="2474072"/>
            <a:ext cx="0" cy="157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DFC3FAA5-1E39-1848-B751-F5C5F7D49D75}"/>
              </a:ext>
            </a:extLst>
          </p:cNvPr>
          <p:cNvSpPr/>
          <p:nvPr userDrawn="1"/>
        </p:nvSpPr>
        <p:spPr>
          <a:xfrm>
            <a:off x="574675" y="775151"/>
            <a:ext cx="11042650" cy="646331"/>
          </a:xfrm>
          <a:prstGeom prst="rect">
            <a:avLst/>
          </a:prstGeom>
        </p:spPr>
        <p:txBody>
          <a:bodyPr wrap="square">
            <a:spAutoFit/>
          </a:bodyPr>
          <a:lstStyle/>
          <a:p>
            <a:pPr algn="ctr"/>
            <a:r>
              <a:rPr kumimoji="0" lang="en-US" sz="3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Icon Library</a:t>
            </a:r>
            <a:endParaRPr lang="en-US" sz="1800"/>
          </a:p>
        </p:txBody>
      </p:sp>
    </p:spTree>
    <p:extLst>
      <p:ext uri="{BB962C8B-B14F-4D97-AF65-F5344CB8AC3E}">
        <p14:creationId xmlns:p14="http://schemas.microsoft.com/office/powerpoint/2010/main" val="215525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7.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7.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74766" y="1268413"/>
            <a:ext cx="11042468" cy="4819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2020 ZERO TO THREE. All rights reserved.</a:t>
            </a:r>
          </a:p>
        </p:txBody>
      </p:sp>
      <p:sp>
        <p:nvSpPr>
          <p:cNvPr id="6" name="Slide Number Placeholder 5"/>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
        <p:nvSpPr>
          <p:cNvPr id="8" name="Rectangle 7">
            <a:extLst>
              <a:ext uri="{FF2B5EF4-FFF2-40B4-BE49-F238E27FC236}">
                <a16:creationId xmlns:a16="http://schemas.microsoft.com/office/drawing/2014/main" id="{9937CCC5-5BDA-4BE4-880C-1E0BCAB87DE4}"/>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BD83B0B-EFF8-4481-92BF-2F09791A246A}"/>
              </a:ext>
            </a:extLst>
          </p:cNvPr>
          <p:cNvPicPr>
            <a:picLocks noChangeAspect="1"/>
          </p:cNvPicPr>
          <p:nvPr userDrawn="1"/>
        </p:nvPicPr>
        <p:blipFill>
          <a:blip r:embed="rId14"/>
          <a:stretch>
            <a:fillRect/>
          </a:stretch>
        </p:blipFill>
        <p:spPr>
          <a:xfrm>
            <a:off x="10478481" y="6050710"/>
            <a:ext cx="1607617" cy="676683"/>
          </a:xfrm>
          <a:prstGeom prst="rect">
            <a:avLst/>
          </a:prstGeom>
        </p:spPr>
      </p:pic>
    </p:spTree>
    <p:extLst>
      <p:ext uri="{BB962C8B-B14F-4D97-AF65-F5344CB8AC3E}">
        <p14:creationId xmlns:p14="http://schemas.microsoft.com/office/powerpoint/2010/main" val="2766546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2" r:id="rId12"/>
  </p:sldLayoutIdLst>
  <p:hf hdr="0" dt="0"/>
  <p:txStyles>
    <p:titleStyle>
      <a:lvl1pPr algn="l" defTabSz="914400"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7pPr>
      <a:lvl8pPr marL="34290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8pPr>
      <a:lvl9pPr marL="3886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928">
          <p15:clr>
            <a:srgbClr val="F26B43"/>
          </p15:clr>
        </p15:guide>
        <p15:guide id="7" orient="horz" pos="799">
          <p15:clr>
            <a:srgbClr val="F26B43"/>
          </p15:clr>
        </p15:guide>
        <p15:guide id="8"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14858-5778-4AEE-BC0E-77348159C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1FF13-AB60-46E0-81DE-076FB3C29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7B72874-BF49-4077-88FF-D6BFB5C9FCC5}"/>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63648C46-1964-4D1F-82C0-8C9E79C8F249}"/>
              </a:ext>
            </a:extLst>
          </p:cNvPr>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2020 ZERO TO THREE. All rights reserved.</a:t>
            </a:r>
          </a:p>
        </p:txBody>
      </p:sp>
      <p:sp>
        <p:nvSpPr>
          <p:cNvPr id="9" name="Slide Number Placeholder 5">
            <a:extLst>
              <a:ext uri="{FF2B5EF4-FFF2-40B4-BE49-F238E27FC236}">
                <a16:creationId xmlns:a16="http://schemas.microsoft.com/office/drawing/2014/main" id="{5EC363BA-D21B-4F30-BEFA-AFAB937477A0}"/>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11" name="Picture 10">
            <a:extLst>
              <a:ext uri="{FF2B5EF4-FFF2-40B4-BE49-F238E27FC236}">
                <a16:creationId xmlns:a16="http://schemas.microsoft.com/office/drawing/2014/main" id="{140F77BE-DB34-493C-85A8-E50D63BD33A5}"/>
              </a:ext>
            </a:extLst>
          </p:cNvPr>
          <p:cNvPicPr>
            <a:picLocks noChangeAspect="1"/>
          </p:cNvPicPr>
          <p:nvPr userDrawn="1"/>
        </p:nvPicPr>
        <p:blipFill>
          <a:blip r:embed="rId11"/>
          <a:srcRect/>
          <a:stretch/>
        </p:blipFill>
        <p:spPr>
          <a:xfrm>
            <a:off x="10478481" y="6050710"/>
            <a:ext cx="1607616" cy="676683"/>
          </a:xfrm>
          <a:prstGeom prst="rect">
            <a:avLst/>
          </a:prstGeom>
        </p:spPr>
      </p:pic>
    </p:spTree>
    <p:extLst>
      <p:ext uri="{BB962C8B-B14F-4D97-AF65-F5344CB8AC3E}">
        <p14:creationId xmlns:p14="http://schemas.microsoft.com/office/powerpoint/2010/main" val="12471291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74766" y="1268413"/>
            <a:ext cx="11042468" cy="4819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2021 ZERO TO THREE. All rights reserved.</a:t>
            </a:r>
          </a:p>
        </p:txBody>
      </p:sp>
      <p:sp>
        <p:nvSpPr>
          <p:cNvPr id="6" name="Slide Number Placeholder 5"/>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8" name="Picture 7">
            <a:extLst>
              <a:ext uri="{FF2B5EF4-FFF2-40B4-BE49-F238E27FC236}">
                <a16:creationId xmlns:a16="http://schemas.microsoft.com/office/drawing/2014/main" id="{A19E432A-B8C9-43DA-9A14-6524A16CA99D}"/>
              </a:ext>
            </a:extLst>
          </p:cNvPr>
          <p:cNvPicPr>
            <a:picLocks noChangeAspect="1"/>
          </p:cNvPicPr>
          <p:nvPr userDrawn="1"/>
        </p:nvPicPr>
        <p:blipFill>
          <a:blip r:embed="rId11"/>
          <a:srcRect/>
          <a:stretch/>
        </p:blipFill>
        <p:spPr>
          <a:xfrm>
            <a:off x="10478481" y="6050710"/>
            <a:ext cx="1607616" cy="676683"/>
          </a:xfrm>
          <a:prstGeom prst="rect">
            <a:avLst/>
          </a:prstGeom>
        </p:spPr>
      </p:pic>
    </p:spTree>
    <p:extLst>
      <p:ext uri="{BB962C8B-B14F-4D97-AF65-F5344CB8AC3E}">
        <p14:creationId xmlns:p14="http://schemas.microsoft.com/office/powerpoint/2010/main" val="5227178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sldNum="0" hdr="0" dt="0"/>
  <p:txStyles>
    <p:titleStyle>
      <a:lvl1pPr algn="l" defTabSz="914400"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928">
          <p15:clr>
            <a:srgbClr val="F26B43"/>
          </p15:clr>
        </p15:guide>
        <p15:guide id="7" orient="horz" pos="799">
          <p15:clr>
            <a:srgbClr val="F26B43"/>
          </p15:clr>
        </p15:guide>
        <p15:guide id="8"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7" y="365127"/>
            <a:ext cx="11042468" cy="7495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74767" y="1268414"/>
            <a:ext cx="11042468" cy="4819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09711"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dirty="0"/>
              <a:t>© 2021 ZERO TO THREE. All rights reserved.</a:t>
            </a:r>
          </a:p>
        </p:txBody>
      </p:sp>
      <p:sp>
        <p:nvSpPr>
          <p:cNvPr id="6" name="Slide Number Placeholder 5"/>
          <p:cNvSpPr>
            <a:spLocks noGrp="1"/>
          </p:cNvSpPr>
          <p:nvPr>
            <p:ph type="sldNum" sz="quarter" idx="4"/>
          </p:nvPr>
        </p:nvSpPr>
        <p:spPr>
          <a:xfrm>
            <a:off x="574767"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dirty="0"/>
          </a:p>
        </p:txBody>
      </p:sp>
      <p:pic>
        <p:nvPicPr>
          <p:cNvPr id="8" name="Picture 7">
            <a:extLst>
              <a:ext uri="{FF2B5EF4-FFF2-40B4-BE49-F238E27FC236}">
                <a16:creationId xmlns:a16="http://schemas.microsoft.com/office/drawing/2014/main" id="{A19E432A-B8C9-43DA-9A14-6524A16CA99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0478481" y="6050711"/>
            <a:ext cx="1607616" cy="676683"/>
          </a:xfrm>
          <a:prstGeom prst="rect">
            <a:avLst/>
          </a:prstGeom>
        </p:spPr>
      </p:pic>
    </p:spTree>
    <p:extLst>
      <p:ext uri="{BB962C8B-B14F-4D97-AF65-F5344CB8AC3E}">
        <p14:creationId xmlns:p14="http://schemas.microsoft.com/office/powerpoint/2010/main" val="30924597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hf sldNum="0" hdr="0" dt="0"/>
  <p:txStyles>
    <p:titleStyle>
      <a:lvl1pPr algn="l" defTabSz="914377"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783" indent="-228594" algn="l" defTabSz="914377"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2971" indent="-228594" algn="l" defTabSz="914377"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160" indent="-228594" algn="l" defTabSz="914377"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349" indent="-228594" algn="l" defTabSz="914377"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928">
          <p15:clr>
            <a:srgbClr val="F26B43"/>
          </p15:clr>
        </p15:guide>
        <p15:guide id="7" orient="horz" pos="799">
          <p15:clr>
            <a:srgbClr val="F26B43"/>
          </p15:clr>
        </p15:guide>
        <p15:guide id="8"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jpe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jp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0.xml"/><Relationship Id="rId16" Type="http://schemas.openxmlformats.org/officeDocument/2006/relationships/image" Target="../media/image62.svg"/><Relationship Id="rId1" Type="http://schemas.openxmlformats.org/officeDocument/2006/relationships/slideLayout" Target="../slideLayouts/slideLayout11.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6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ss.gov/doc/managed-care-entity-bulletin-65-preventive-behavioral-health-services-for-members-younger-than-21-0/download" TargetMode="External"/><Relationship Id="rId2" Type="http://schemas.openxmlformats.org/officeDocument/2006/relationships/hyperlink" Target="https://files.medi-cal.ca.gov/pubsdoco/publications/masters-mtp/part2/psychol.pdf" TargetMode="External"/><Relationship Id="rId1" Type="http://schemas.openxmlformats.org/officeDocument/2006/relationships/slideLayout" Target="../slideLayouts/slideLayout8.xml"/><Relationship Id="rId4" Type="http://schemas.openxmlformats.org/officeDocument/2006/relationships/hyperlink" Target="https://esd.dof.ca.gov/trailer-bill/public/trailerBill/pdf/5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hyperlink" Target="mailto:tierney.vagts@hmhn.or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mailto:diza.lhozvalentino@hmhn.org" TargetMode="External"/><Relationship Id="rId5" Type="http://schemas.openxmlformats.org/officeDocument/2006/relationships/hyperlink" Target="mailto:christina.ruapozo@hmhn.org" TargetMode="External"/><Relationship Id="rId4" Type="http://schemas.openxmlformats.org/officeDocument/2006/relationships/hyperlink" Target="mailto:ptew@zerotothree.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ztt-healthysteps.s3.amazonaws.com/documents/309/attachments/Embracing_Growth_2019_Annual_Report.pdf?1596829170"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plan.core-apps.com/pas2020/abstract/cb127010d9c607e3e85e9f1586f1b73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1.xml"/><Relationship Id="rId1" Type="http://schemas.openxmlformats.org/officeDocument/2006/relationships/video" Target="https://www.youtube.com/embed/qJUoiZa7lt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jpe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9484B1-A935-45C2-B8EC-FE25720851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D462274-C25E-8B44-8EFF-965A5847A46B}"/>
              </a:ext>
            </a:extLst>
          </p:cNvPr>
          <p:cNvSpPr/>
          <p:nvPr/>
        </p:nvSpPr>
        <p:spPr>
          <a:xfrm>
            <a:off x="10040529" y="619188"/>
            <a:ext cx="1555975" cy="155597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20">
            <a:extLst>
              <a:ext uri="{FF2B5EF4-FFF2-40B4-BE49-F238E27FC236}">
                <a16:creationId xmlns:a16="http://schemas.microsoft.com/office/drawing/2014/main" id="{35BF10B4-DA8E-3C49-94D3-D3E154122BBA}"/>
              </a:ext>
            </a:extLst>
          </p:cNvPr>
          <p:cNvSpPr/>
          <p:nvPr/>
        </p:nvSpPr>
        <p:spPr>
          <a:xfrm>
            <a:off x="7692390" y="2412727"/>
            <a:ext cx="4499610"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1FA879-3901-894B-8CD0-7413336C85A8}"/>
              </a:ext>
            </a:extLst>
          </p:cNvPr>
          <p:cNvSpPr/>
          <p:nvPr/>
        </p:nvSpPr>
        <p:spPr>
          <a:xfrm>
            <a:off x="6095999" y="4232836"/>
            <a:ext cx="2135505" cy="21355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61E9C-EF83-694E-8CF9-7693282C167F}"/>
              </a:ext>
            </a:extLst>
          </p:cNvPr>
          <p:cNvSpPr/>
          <p:nvPr/>
        </p:nvSpPr>
        <p:spPr>
          <a:xfrm>
            <a:off x="9718320" y="465348"/>
            <a:ext cx="644418" cy="6444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ooking at the camera&#10;&#10;Description automatically generated">
            <a:extLst>
              <a:ext uri="{FF2B5EF4-FFF2-40B4-BE49-F238E27FC236}">
                <a16:creationId xmlns:a16="http://schemas.microsoft.com/office/drawing/2014/main" id="{FBECC91D-B0AA-BF44-B928-E8341E73E798}"/>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6095999" y="611936"/>
            <a:ext cx="5438775" cy="5438774"/>
          </a:xfrm>
          <a:custGeom>
            <a:avLst/>
            <a:gdLst>
              <a:gd name="connsiteX0" fmla="*/ 2146578 w 4461856"/>
              <a:gd name="connsiteY0" fmla="*/ 1502 h 4461855"/>
              <a:gd name="connsiteX1" fmla="*/ 2597454 w 4461856"/>
              <a:gd name="connsiteY1" fmla="*/ 30668 h 4461855"/>
              <a:gd name="connsiteX2" fmla="*/ 4431189 w 4461856"/>
              <a:gd name="connsiteY2" fmla="*/ 2597454 h 4461855"/>
              <a:gd name="connsiteX3" fmla="*/ 1864403 w 4461856"/>
              <a:gd name="connsiteY3" fmla="*/ 4431188 h 4461855"/>
              <a:gd name="connsiteX4" fmla="*/ 30668 w 4461856"/>
              <a:gd name="connsiteY4" fmla="*/ 1864402 h 4461855"/>
              <a:gd name="connsiteX5" fmla="*/ 2146578 w 4461856"/>
              <a:gd name="connsiteY5" fmla="*/ 1502 h 446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856" h="4461855">
                <a:moveTo>
                  <a:pt x="2146578" y="1502"/>
                </a:moveTo>
                <a:cubicBezTo>
                  <a:pt x="2294692" y="-3948"/>
                  <a:pt x="2445558" y="5364"/>
                  <a:pt x="2597454" y="30668"/>
                </a:cubicBezTo>
                <a:cubicBezTo>
                  <a:pt x="3812624" y="233094"/>
                  <a:pt x="4633615" y="1382284"/>
                  <a:pt x="4431189" y="2597454"/>
                </a:cubicBezTo>
                <a:cubicBezTo>
                  <a:pt x="4228762" y="3812624"/>
                  <a:pt x="3079572" y="4633615"/>
                  <a:pt x="1864403" y="4431188"/>
                </a:cubicBezTo>
                <a:cubicBezTo>
                  <a:pt x="649233" y="4228762"/>
                  <a:pt x="-171759" y="3079572"/>
                  <a:pt x="30668" y="1864402"/>
                </a:cubicBezTo>
                <a:cubicBezTo>
                  <a:pt x="207791" y="801129"/>
                  <a:pt x="1109780" y="39648"/>
                  <a:pt x="2146578" y="1502"/>
                </a:cubicBezTo>
                <a:close/>
              </a:path>
            </a:pathLst>
          </a:custGeom>
          <a:ln w="41275">
            <a:solidFill>
              <a:schemeClr val="accent1"/>
            </a:solidFill>
          </a:ln>
        </p:spPr>
      </p:pic>
      <p:sp>
        <p:nvSpPr>
          <p:cNvPr id="27" name="Rectangle 26">
            <a:extLst>
              <a:ext uri="{FF2B5EF4-FFF2-40B4-BE49-F238E27FC236}">
                <a16:creationId xmlns:a16="http://schemas.microsoft.com/office/drawing/2014/main" id="{B8E7EDE4-0B87-684E-AADB-9DD872BB02C5}"/>
              </a:ext>
            </a:extLst>
          </p:cNvPr>
          <p:cNvSpPr/>
          <p:nvPr/>
        </p:nvSpPr>
        <p:spPr>
          <a:xfrm>
            <a:off x="644218" y="841594"/>
            <a:ext cx="1365885" cy="365610"/>
          </a:xfrm>
          <a:prstGeom prst="rect">
            <a:avLst/>
          </a:prstGeom>
          <a:solidFill>
            <a:schemeClr val="accent1"/>
          </a:solidFill>
          <a:ln>
            <a:noFill/>
          </a:ln>
        </p:spPr>
        <p:txBody>
          <a:bodyPr wrap="square" bIns="144000" anchor="ctr">
            <a:noAutofit/>
          </a:bodyPr>
          <a:lstStyle/>
          <a:p>
            <a:pPr algn="ctr">
              <a:lnSpc>
                <a:spcPct val="150000"/>
              </a:lnSpc>
              <a:spcAft>
                <a:spcPts val="300"/>
              </a:spcAft>
            </a:pPr>
            <a:r>
              <a:rPr lang="en-US" sz="2000" b="1" spc="300">
                <a:solidFill>
                  <a:schemeClr val="bg1"/>
                </a:solidFill>
                <a:latin typeface="Calibri" panose="020F0502020204030204" pitchFamily="34" charset="0"/>
                <a:cs typeface="Calibri" panose="020F0502020204030204" pitchFamily="34" charset="0"/>
              </a:rPr>
              <a:t>AGENDA</a:t>
            </a:r>
            <a:endParaRPr lang="en-US" sz="2400" b="1" spc="300">
              <a:solidFill>
                <a:schemeClr val="bg1"/>
              </a:solidFill>
              <a:latin typeface="Calibri" panose="020F0502020204030204" pitchFamily="34" charset="0"/>
              <a:cs typeface="Calibri" panose="020F0502020204030204" pitchFamily="34" charset="0"/>
            </a:endParaRPr>
          </a:p>
        </p:txBody>
      </p:sp>
      <p:sp>
        <p:nvSpPr>
          <p:cNvPr id="30" name="Footer Placeholder 4">
            <a:extLst>
              <a:ext uri="{FF2B5EF4-FFF2-40B4-BE49-F238E27FC236}">
                <a16:creationId xmlns:a16="http://schemas.microsoft.com/office/drawing/2014/main" id="{D325D4D2-E423-F340-90C2-0C29F3656B1B}"/>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2021 ZERO TO THREE. All rights reserved.</a:t>
            </a:r>
          </a:p>
        </p:txBody>
      </p:sp>
      <p:sp>
        <p:nvSpPr>
          <p:cNvPr id="31" name="Slide Number Placeholder 5">
            <a:extLst>
              <a:ext uri="{FF2B5EF4-FFF2-40B4-BE49-F238E27FC236}">
                <a16:creationId xmlns:a16="http://schemas.microsoft.com/office/drawing/2014/main" id="{3A0FCE3E-BC4A-1E49-8B83-49227CE1CF90}"/>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dirty="0" smtClean="0"/>
              <a:pPr/>
              <a:t>1</a:t>
            </a:fld>
            <a:endParaRPr lang="en-US"/>
          </a:p>
        </p:txBody>
      </p:sp>
      <p:sp>
        <p:nvSpPr>
          <p:cNvPr id="32" name="Rectangle 31">
            <a:extLst>
              <a:ext uri="{FF2B5EF4-FFF2-40B4-BE49-F238E27FC236}">
                <a16:creationId xmlns:a16="http://schemas.microsoft.com/office/drawing/2014/main" id="{8703ABAE-B0A0-9C43-8250-AC40225FB44A}"/>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6373455-31A7-2340-BF72-4F48EADEAB43}"/>
              </a:ext>
            </a:extLst>
          </p:cNvPr>
          <p:cNvSpPr/>
          <p:nvPr/>
        </p:nvSpPr>
        <p:spPr>
          <a:xfrm>
            <a:off x="626744" y="1376405"/>
            <a:ext cx="5288915" cy="953397"/>
          </a:xfrm>
          <a:prstGeom prst="rect">
            <a:avLst/>
          </a:prstGeom>
        </p:spPr>
        <p:txBody>
          <a:bodyPr wrap="square" bIns="251999" anchor="ctr">
            <a:noAutofit/>
          </a:bodyPr>
          <a:lstStyle/>
          <a:p>
            <a:pPr>
              <a:lnSpc>
                <a:spcPct val="150000"/>
              </a:lnSpc>
              <a:spcAft>
                <a:spcPts val="300"/>
              </a:spcAft>
            </a:pPr>
            <a:r>
              <a:rPr lang="en-US" sz="3600">
                <a:solidFill>
                  <a:schemeClr val="tx1">
                    <a:lumMod val="85000"/>
                    <a:lumOff val="15000"/>
                  </a:schemeClr>
                </a:solidFill>
                <a:latin typeface="Calibri Light" panose="020F0302020204030204" pitchFamily="34" charset="0"/>
                <a:cs typeface="Calibri Light" panose="020F0302020204030204" pitchFamily="34" charset="0"/>
              </a:rPr>
              <a:t>Model Overview</a:t>
            </a:r>
          </a:p>
        </p:txBody>
      </p:sp>
      <p:grpSp>
        <p:nvGrpSpPr>
          <p:cNvPr id="2" name="Group 1">
            <a:extLst>
              <a:ext uri="{FF2B5EF4-FFF2-40B4-BE49-F238E27FC236}">
                <a16:creationId xmlns:a16="http://schemas.microsoft.com/office/drawing/2014/main" id="{58DAC529-950E-C44F-8E14-AC9A522E607F}"/>
              </a:ext>
            </a:extLst>
          </p:cNvPr>
          <p:cNvGrpSpPr/>
          <p:nvPr/>
        </p:nvGrpSpPr>
        <p:grpSpPr>
          <a:xfrm>
            <a:off x="626744" y="2343704"/>
            <a:ext cx="5288915" cy="892272"/>
            <a:chOff x="626744" y="2343704"/>
            <a:chExt cx="5288915" cy="892272"/>
          </a:xfrm>
        </p:grpSpPr>
        <p:cxnSp>
          <p:nvCxnSpPr>
            <p:cNvPr id="10" name="Straight Connector 9">
              <a:extLst>
                <a:ext uri="{FF2B5EF4-FFF2-40B4-BE49-F238E27FC236}">
                  <a16:creationId xmlns:a16="http://schemas.microsoft.com/office/drawing/2014/main" id="{4003143E-A19B-FA49-9167-4912E85B0259}"/>
                </a:ext>
              </a:extLst>
            </p:cNvPr>
            <p:cNvCxnSpPr/>
            <p:nvPr/>
          </p:nvCxnSpPr>
          <p:spPr>
            <a:xfrm>
              <a:off x="689680" y="2343704"/>
              <a:ext cx="4589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7E2C3DD-5F5F-C845-883E-144A30DB5D1B}"/>
                </a:ext>
              </a:extLst>
            </p:cNvPr>
            <p:cNvSpPr/>
            <p:nvPr/>
          </p:nvSpPr>
          <p:spPr>
            <a:xfrm>
              <a:off x="626744" y="2357606"/>
              <a:ext cx="5288915" cy="878370"/>
            </a:xfrm>
            <a:prstGeom prst="rect">
              <a:avLst/>
            </a:prstGeom>
          </p:spPr>
          <p:txBody>
            <a:bodyPr wrap="square" bIns="251999" anchor="ctr">
              <a:noAutofit/>
            </a:bodyPr>
            <a:lstStyle/>
            <a:p>
              <a:pPr>
                <a:lnSpc>
                  <a:spcPct val="150000"/>
                </a:lnSpc>
                <a:spcAft>
                  <a:spcPts val="300"/>
                </a:spcAft>
              </a:pPr>
              <a:r>
                <a:rPr lang="en-US" sz="3600" dirty="0">
                  <a:solidFill>
                    <a:schemeClr val="tx1">
                      <a:lumMod val="85000"/>
                      <a:lumOff val="15000"/>
                    </a:schemeClr>
                  </a:solidFill>
                  <a:latin typeface="Calibri Light" panose="020F0302020204030204" pitchFamily="34" charset="0"/>
                  <a:cs typeface="Calibri Light" panose="020F0302020204030204" pitchFamily="34" charset="0"/>
                </a:rPr>
                <a:t>HealthySteps in New Jersey</a:t>
              </a:r>
            </a:p>
          </p:txBody>
        </p:sp>
      </p:grpSp>
      <p:grpSp>
        <p:nvGrpSpPr>
          <p:cNvPr id="3" name="Group 2">
            <a:extLst>
              <a:ext uri="{FF2B5EF4-FFF2-40B4-BE49-F238E27FC236}">
                <a16:creationId xmlns:a16="http://schemas.microsoft.com/office/drawing/2014/main" id="{A22A8446-6F09-E746-BCD9-41A792064B73}"/>
              </a:ext>
            </a:extLst>
          </p:cNvPr>
          <p:cNvGrpSpPr/>
          <p:nvPr/>
        </p:nvGrpSpPr>
        <p:grpSpPr>
          <a:xfrm>
            <a:off x="626744" y="3249878"/>
            <a:ext cx="5288915" cy="892272"/>
            <a:chOff x="626744" y="3249878"/>
            <a:chExt cx="5288915" cy="892272"/>
          </a:xfrm>
        </p:grpSpPr>
        <p:cxnSp>
          <p:nvCxnSpPr>
            <p:cNvPr id="11" name="Straight Connector 10">
              <a:extLst>
                <a:ext uri="{FF2B5EF4-FFF2-40B4-BE49-F238E27FC236}">
                  <a16:creationId xmlns:a16="http://schemas.microsoft.com/office/drawing/2014/main" id="{EC705BF1-7F31-2A4A-A12D-63DDB23593CD}"/>
                </a:ext>
              </a:extLst>
            </p:cNvPr>
            <p:cNvCxnSpPr/>
            <p:nvPr/>
          </p:nvCxnSpPr>
          <p:spPr>
            <a:xfrm>
              <a:off x="689680" y="3249878"/>
              <a:ext cx="4589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CBE15AF-812C-714D-A2C8-7BCE8BD08D4E}"/>
                </a:ext>
              </a:extLst>
            </p:cNvPr>
            <p:cNvSpPr/>
            <p:nvPr/>
          </p:nvSpPr>
          <p:spPr>
            <a:xfrm>
              <a:off x="626744" y="3263780"/>
              <a:ext cx="5288915" cy="878370"/>
            </a:xfrm>
            <a:prstGeom prst="rect">
              <a:avLst/>
            </a:prstGeom>
          </p:spPr>
          <p:txBody>
            <a:bodyPr wrap="square" bIns="251999" anchor="ctr">
              <a:noAutofit/>
            </a:bodyPr>
            <a:lstStyle/>
            <a:p>
              <a:pPr>
                <a:lnSpc>
                  <a:spcPct val="150000"/>
                </a:lnSpc>
                <a:spcAft>
                  <a:spcPts val="300"/>
                </a:spcAft>
              </a:pPr>
              <a:r>
                <a:rPr lang="en-US" sz="3600" dirty="0">
                  <a:solidFill>
                    <a:schemeClr val="tx1">
                      <a:lumMod val="85000"/>
                      <a:lumOff val="15000"/>
                    </a:schemeClr>
                  </a:solidFill>
                  <a:latin typeface="Calibri Light" panose="020F0302020204030204" pitchFamily="34" charset="0"/>
                  <a:cs typeface="Calibri Light" panose="020F0302020204030204" pitchFamily="34" charset="0"/>
                </a:rPr>
                <a:t>The Evidence</a:t>
              </a:r>
            </a:p>
          </p:txBody>
        </p:sp>
      </p:grpSp>
      <p:grpSp>
        <p:nvGrpSpPr>
          <p:cNvPr id="7" name="Group 6">
            <a:extLst>
              <a:ext uri="{FF2B5EF4-FFF2-40B4-BE49-F238E27FC236}">
                <a16:creationId xmlns:a16="http://schemas.microsoft.com/office/drawing/2014/main" id="{1B27F3AD-4911-574F-9CC1-7F1558307790}"/>
              </a:ext>
            </a:extLst>
          </p:cNvPr>
          <p:cNvGrpSpPr/>
          <p:nvPr/>
        </p:nvGrpSpPr>
        <p:grpSpPr>
          <a:xfrm>
            <a:off x="626744" y="4156052"/>
            <a:ext cx="5288915" cy="806023"/>
            <a:chOff x="626744" y="4156052"/>
            <a:chExt cx="5288915" cy="806023"/>
          </a:xfrm>
        </p:grpSpPr>
        <p:cxnSp>
          <p:nvCxnSpPr>
            <p:cNvPr id="12" name="Straight Connector 11">
              <a:extLst>
                <a:ext uri="{FF2B5EF4-FFF2-40B4-BE49-F238E27FC236}">
                  <a16:creationId xmlns:a16="http://schemas.microsoft.com/office/drawing/2014/main" id="{9920D0FE-EB3A-774D-992E-3C3CB3DC7FF7}"/>
                </a:ext>
              </a:extLst>
            </p:cNvPr>
            <p:cNvCxnSpPr/>
            <p:nvPr/>
          </p:nvCxnSpPr>
          <p:spPr>
            <a:xfrm>
              <a:off x="689680" y="4156052"/>
              <a:ext cx="4589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F431582-C113-EA4F-B84A-2CC4CAEE6C44}"/>
                </a:ext>
              </a:extLst>
            </p:cNvPr>
            <p:cNvSpPr/>
            <p:nvPr/>
          </p:nvSpPr>
          <p:spPr>
            <a:xfrm>
              <a:off x="626744" y="4169954"/>
              <a:ext cx="5288915" cy="792121"/>
            </a:xfrm>
            <a:prstGeom prst="rect">
              <a:avLst/>
            </a:prstGeom>
          </p:spPr>
          <p:txBody>
            <a:bodyPr wrap="square" bIns="251999" anchor="ctr">
              <a:noAutofit/>
            </a:bodyPr>
            <a:lstStyle/>
            <a:p>
              <a:pPr>
                <a:lnSpc>
                  <a:spcPct val="150000"/>
                </a:lnSpc>
                <a:spcAft>
                  <a:spcPts val="300"/>
                </a:spcAft>
              </a:pPr>
              <a:r>
                <a:rPr lang="en-US" sz="3600" dirty="0">
                  <a:solidFill>
                    <a:schemeClr val="tx1">
                      <a:lumMod val="85000"/>
                      <a:lumOff val="15000"/>
                    </a:schemeClr>
                  </a:solidFill>
                  <a:latin typeface="Calibri Light" panose="020F0302020204030204" pitchFamily="34" charset="0"/>
                  <a:cs typeface="Calibri Light" panose="020F0302020204030204" pitchFamily="34" charset="0"/>
                </a:rPr>
                <a:t>Sustainability in New Jersey</a:t>
              </a:r>
            </a:p>
          </p:txBody>
        </p:sp>
      </p:grpSp>
      <p:grpSp>
        <p:nvGrpSpPr>
          <p:cNvPr id="8" name="Group 7">
            <a:extLst>
              <a:ext uri="{FF2B5EF4-FFF2-40B4-BE49-F238E27FC236}">
                <a16:creationId xmlns:a16="http://schemas.microsoft.com/office/drawing/2014/main" id="{F280D6BF-502B-E947-9D23-51704329C875}"/>
              </a:ext>
            </a:extLst>
          </p:cNvPr>
          <p:cNvGrpSpPr/>
          <p:nvPr/>
        </p:nvGrpSpPr>
        <p:grpSpPr>
          <a:xfrm>
            <a:off x="626744" y="4975977"/>
            <a:ext cx="5288915" cy="892268"/>
            <a:chOff x="626744" y="4975977"/>
            <a:chExt cx="5288915" cy="892268"/>
          </a:xfrm>
        </p:grpSpPr>
        <p:cxnSp>
          <p:nvCxnSpPr>
            <p:cNvPr id="13" name="Straight Connector 12">
              <a:extLst>
                <a:ext uri="{FF2B5EF4-FFF2-40B4-BE49-F238E27FC236}">
                  <a16:creationId xmlns:a16="http://schemas.microsoft.com/office/drawing/2014/main" id="{BE89E3B2-CC1B-4D45-97CC-5D116A15FBA7}"/>
                </a:ext>
              </a:extLst>
            </p:cNvPr>
            <p:cNvCxnSpPr/>
            <p:nvPr/>
          </p:nvCxnSpPr>
          <p:spPr>
            <a:xfrm>
              <a:off x="689680" y="4975977"/>
              <a:ext cx="4589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29005E6-A383-9C44-9343-21B6C221D571}"/>
                </a:ext>
              </a:extLst>
            </p:cNvPr>
            <p:cNvSpPr/>
            <p:nvPr/>
          </p:nvSpPr>
          <p:spPr>
            <a:xfrm>
              <a:off x="626744" y="4989875"/>
              <a:ext cx="5288915" cy="878370"/>
            </a:xfrm>
            <a:prstGeom prst="rect">
              <a:avLst/>
            </a:prstGeom>
          </p:spPr>
          <p:txBody>
            <a:bodyPr wrap="square" tIns="72000" bIns="251999" anchor="ctr">
              <a:noAutofit/>
            </a:bodyPr>
            <a:lstStyle/>
            <a:p>
              <a:pPr>
                <a:lnSpc>
                  <a:spcPct val="150000"/>
                </a:lnSpc>
                <a:spcAft>
                  <a:spcPts val="300"/>
                </a:spcAft>
              </a:pPr>
              <a:r>
                <a:rPr lang="en-US" sz="3600">
                  <a:solidFill>
                    <a:schemeClr val="tx1">
                      <a:lumMod val="85000"/>
                      <a:lumOff val="15000"/>
                    </a:schemeClr>
                  </a:solidFill>
                  <a:latin typeface="Calibri Light" panose="020F0302020204030204" pitchFamily="34" charset="0"/>
                  <a:cs typeface="Calibri Light" panose="020F0302020204030204" pitchFamily="34" charset="0"/>
                </a:rPr>
                <a:t>Growth &amp; Scale</a:t>
              </a:r>
            </a:p>
          </p:txBody>
        </p:sp>
      </p:grpSp>
      <p:pic>
        <p:nvPicPr>
          <p:cNvPr id="26" name="Picture 25">
            <a:extLst>
              <a:ext uri="{FF2B5EF4-FFF2-40B4-BE49-F238E27FC236}">
                <a16:creationId xmlns:a16="http://schemas.microsoft.com/office/drawing/2014/main" id="{40979559-DBD7-4021-97D3-85F0F761C114}"/>
              </a:ext>
            </a:extLst>
          </p:cNvPr>
          <p:cNvPicPr>
            <a:picLocks noChangeAspect="1"/>
          </p:cNvPicPr>
          <p:nvPr/>
        </p:nvPicPr>
        <p:blipFill>
          <a:blip r:embed="rId5"/>
          <a:srcRect/>
          <a:stretch/>
        </p:blipFill>
        <p:spPr>
          <a:xfrm>
            <a:off x="10478481" y="6050710"/>
            <a:ext cx="1607616" cy="676683"/>
          </a:xfrm>
          <a:prstGeom prst="rect">
            <a:avLst/>
          </a:prstGeom>
        </p:spPr>
      </p:pic>
      <p:sp>
        <p:nvSpPr>
          <p:cNvPr id="5" name="Footer Placeholder 4">
            <a:extLst>
              <a:ext uri="{FF2B5EF4-FFF2-40B4-BE49-F238E27FC236}">
                <a16:creationId xmlns:a16="http://schemas.microsoft.com/office/drawing/2014/main" id="{941F8E6B-FA21-4294-A9AF-B476615324A1}"/>
              </a:ext>
            </a:extLst>
          </p:cNvPr>
          <p:cNvSpPr>
            <a:spLocks noGrp="1"/>
          </p:cNvSpPr>
          <p:nvPr>
            <p:ph type="ftr" sz="quarter" idx="11"/>
          </p:nvPr>
        </p:nvSpPr>
        <p:spPr/>
        <p:txBody>
          <a:bodyPr/>
          <a:lstStyle/>
          <a:p>
            <a:r>
              <a:rPr lang="en-US"/>
              <a:t>© 2021 ZERO TO THREE. All rights reserved.</a:t>
            </a:r>
          </a:p>
        </p:txBody>
      </p:sp>
    </p:spTree>
    <p:extLst>
      <p:ext uri="{BB962C8B-B14F-4D97-AF65-F5344CB8AC3E}">
        <p14:creationId xmlns:p14="http://schemas.microsoft.com/office/powerpoint/2010/main" val="188345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Effect transition="in" filter="fade">
                                      <p:cBhvr>
                                        <p:cTn id="19" dur="1000"/>
                                        <p:tgtEl>
                                          <p:spTgt spid="2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 presetClass="entr" presetSubtype="8" accel="50000" decel="5000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0-#ppt_w/2"/>
                                          </p:val>
                                        </p:tav>
                                        <p:tav tm="100000">
                                          <p:val>
                                            <p:strVal val="#ppt_x"/>
                                          </p:val>
                                        </p:tav>
                                      </p:tavLst>
                                    </p:anim>
                                    <p:anim calcmode="lin" valueType="num">
                                      <p:cBhvr additive="base">
                                        <p:cTn id="31" dur="1000" fill="hold"/>
                                        <p:tgtEl>
                                          <p:spTgt spid="33"/>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nodeType="withEffect">
                                  <p:stCondLst>
                                    <p:cond delay="20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000" fill="hold"/>
                                        <p:tgtEl>
                                          <p:spTgt spid="2"/>
                                        </p:tgtEl>
                                        <p:attrNameLst>
                                          <p:attrName>ppt_x</p:attrName>
                                        </p:attrNameLst>
                                      </p:cBhvr>
                                      <p:tavLst>
                                        <p:tav tm="0">
                                          <p:val>
                                            <p:strVal val="0-#ppt_w/2"/>
                                          </p:val>
                                        </p:tav>
                                        <p:tav tm="100000">
                                          <p:val>
                                            <p:strVal val="#ppt_x"/>
                                          </p:val>
                                        </p:tav>
                                      </p:tavLst>
                                    </p:anim>
                                    <p:anim calcmode="lin" valueType="num">
                                      <p:cBhvr additive="base">
                                        <p:cTn id="35" dur="1000" fill="hold"/>
                                        <p:tgtEl>
                                          <p:spTgt spid="2"/>
                                        </p:tgtEl>
                                        <p:attrNameLst>
                                          <p:attrName>ppt_y</p:attrName>
                                        </p:attrNameLst>
                                      </p:cBhvr>
                                      <p:tavLst>
                                        <p:tav tm="0">
                                          <p:val>
                                            <p:strVal val="#ppt_y"/>
                                          </p:val>
                                        </p:tav>
                                        <p:tav tm="100000">
                                          <p:val>
                                            <p:strVal val="#ppt_y"/>
                                          </p:val>
                                        </p:tav>
                                      </p:tavLst>
                                    </p:anim>
                                  </p:childTnLst>
                                </p:cTn>
                              </p:par>
                              <p:par>
                                <p:cTn id="36" presetID="2" presetClass="entr" presetSubtype="8" accel="50000" decel="50000" fill="hold" nodeType="withEffect">
                                  <p:stCondLst>
                                    <p:cond delay="40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1000" fill="hold"/>
                                        <p:tgtEl>
                                          <p:spTgt spid="3"/>
                                        </p:tgtEl>
                                        <p:attrNameLst>
                                          <p:attrName>ppt_x</p:attrName>
                                        </p:attrNameLst>
                                      </p:cBhvr>
                                      <p:tavLst>
                                        <p:tav tm="0">
                                          <p:val>
                                            <p:strVal val="0-#ppt_w/2"/>
                                          </p:val>
                                        </p:tav>
                                        <p:tav tm="100000">
                                          <p:val>
                                            <p:strVal val="#ppt_x"/>
                                          </p:val>
                                        </p:tav>
                                      </p:tavLst>
                                    </p:anim>
                                    <p:anim calcmode="lin" valueType="num">
                                      <p:cBhvr additive="base">
                                        <p:cTn id="39" dur="10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8" accel="50000" decel="50000" fill="hold" nodeType="withEffect">
                                  <p:stCondLst>
                                    <p:cond delay="6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1000" fill="hold"/>
                                        <p:tgtEl>
                                          <p:spTgt spid="7"/>
                                        </p:tgtEl>
                                        <p:attrNameLst>
                                          <p:attrName>ppt_x</p:attrName>
                                        </p:attrNameLst>
                                      </p:cBhvr>
                                      <p:tavLst>
                                        <p:tav tm="0">
                                          <p:val>
                                            <p:strVal val="0-#ppt_w/2"/>
                                          </p:val>
                                        </p:tav>
                                        <p:tav tm="100000">
                                          <p:val>
                                            <p:strVal val="#ppt_x"/>
                                          </p:val>
                                        </p:tav>
                                      </p:tavLst>
                                    </p:anim>
                                    <p:anim calcmode="lin" valueType="num">
                                      <p:cBhvr additive="base">
                                        <p:cTn id="43" dur="100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8" accel="50000" decel="50000" fill="hold" nodeType="withEffect">
                                  <p:stCondLst>
                                    <p:cond delay="80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1000" fill="hold"/>
                                        <p:tgtEl>
                                          <p:spTgt spid="8"/>
                                        </p:tgtEl>
                                        <p:attrNameLst>
                                          <p:attrName>ppt_x</p:attrName>
                                        </p:attrNameLst>
                                      </p:cBhvr>
                                      <p:tavLst>
                                        <p:tav tm="0">
                                          <p:val>
                                            <p:strVal val="0-#ppt_w/2"/>
                                          </p:val>
                                        </p:tav>
                                        <p:tav tm="100000">
                                          <p:val>
                                            <p:strVal val="#ppt_x"/>
                                          </p:val>
                                        </p:tav>
                                      </p:tavLst>
                                    </p:anim>
                                    <p:anim calcmode="lin" valueType="num">
                                      <p:cBhvr additive="base">
                                        <p:cTn id="47"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16" grpId="0" animBg="1"/>
      <p:bldP spid="27" grpId="0" animBg="1"/>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9D3F-B6BD-4BDB-9257-19D7A9997031}"/>
              </a:ext>
            </a:extLst>
          </p:cNvPr>
          <p:cNvSpPr>
            <a:spLocks noGrp="1"/>
          </p:cNvSpPr>
          <p:nvPr>
            <p:ph type="title"/>
          </p:nvPr>
        </p:nvSpPr>
        <p:spPr/>
        <p:txBody>
          <a:bodyPr/>
          <a:lstStyle/>
          <a:p>
            <a:r>
              <a:rPr lang="en-US" dirty="0">
                <a:solidFill>
                  <a:schemeClr val="tx1"/>
                </a:solidFill>
              </a:rPr>
              <a:t>Investment in HealthySteps in New Jersey</a:t>
            </a:r>
          </a:p>
        </p:txBody>
      </p:sp>
      <p:sp>
        <p:nvSpPr>
          <p:cNvPr id="4" name="Footer Placeholder 3">
            <a:extLst>
              <a:ext uri="{FF2B5EF4-FFF2-40B4-BE49-F238E27FC236}">
                <a16:creationId xmlns:a16="http://schemas.microsoft.com/office/drawing/2014/main" id="{7932B96B-1ABE-4980-96A5-5BCF63C5BBC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ea typeface="Roboto" charset="0"/>
                <a:cs typeface="Roboto" charset="0"/>
              </a:rPr>
              <a:t> © 2021 ZERO TO THREE. All rights reserved.</a:t>
            </a:r>
          </a:p>
        </p:txBody>
      </p:sp>
      <p:sp>
        <p:nvSpPr>
          <p:cNvPr id="3" name="Content Placeholder 2">
            <a:extLst>
              <a:ext uri="{FF2B5EF4-FFF2-40B4-BE49-F238E27FC236}">
                <a16:creationId xmlns:a16="http://schemas.microsoft.com/office/drawing/2014/main" id="{48F1EE3B-045A-48F6-A948-A84ABD0B9DB7}"/>
              </a:ext>
            </a:extLst>
          </p:cNvPr>
          <p:cNvSpPr>
            <a:spLocks noGrp="1"/>
          </p:cNvSpPr>
          <p:nvPr>
            <p:ph idx="1"/>
          </p:nvPr>
        </p:nvSpPr>
        <p:spPr>
          <a:xfrm>
            <a:off x="574766" y="1226850"/>
            <a:ext cx="11042468" cy="1174539"/>
          </a:xfrm>
        </p:spPr>
        <p:txBody>
          <a:bodyPr>
            <a:normAutofit lnSpcReduction="10000"/>
          </a:bodyPr>
          <a:lstStyle/>
          <a:p>
            <a:pPr marL="0" indent="0">
              <a:buNone/>
            </a:pPr>
            <a:r>
              <a:rPr lang="en-US" sz="2800" b="1" dirty="0">
                <a:solidFill>
                  <a:schemeClr val="accent5"/>
                </a:solidFill>
              </a:rPr>
              <a:t>Three foundations are joining Hackensack Meridian </a:t>
            </a:r>
            <a:r>
              <a:rPr lang="en-US" sz="2800" b="1" i="1" dirty="0">
                <a:solidFill>
                  <a:schemeClr val="accent5"/>
                </a:solidFill>
              </a:rPr>
              <a:t>Health </a:t>
            </a:r>
            <a:r>
              <a:rPr lang="en-US" sz="2800" b="1" dirty="0">
                <a:solidFill>
                  <a:schemeClr val="accent5"/>
                </a:solidFill>
              </a:rPr>
              <a:t>in supporting HealthySteps implementation at three sites in Bergen and Monmouth counties.</a:t>
            </a:r>
          </a:p>
          <a:p>
            <a:pPr marL="457200" lvl="1" indent="0">
              <a:buNone/>
            </a:pPr>
            <a:endParaRPr lang="en-US" dirty="0"/>
          </a:p>
        </p:txBody>
      </p:sp>
      <p:sp>
        <p:nvSpPr>
          <p:cNvPr id="5" name="Slide Number Placeholder 4">
            <a:extLst>
              <a:ext uri="{FF2B5EF4-FFF2-40B4-BE49-F238E27FC236}">
                <a16:creationId xmlns:a16="http://schemas.microsoft.com/office/drawing/2014/main" id="{D78EBD5C-10B7-429D-9ADF-4DBC9472EFC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ea typeface="Roboto" charset="0"/>
                <a:cs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000000">
                  <a:tint val="75000"/>
                </a:srgbClr>
              </a:solidFill>
              <a:effectLst/>
              <a:uLnTx/>
              <a:uFillTx/>
              <a:latin typeface="Roboto" charset="0"/>
              <a:ea typeface="Roboto" charset="0"/>
              <a:cs typeface="Roboto" charset="0"/>
            </a:endParaRPr>
          </a:p>
        </p:txBody>
      </p:sp>
      <p:pic>
        <p:nvPicPr>
          <p:cNvPr id="12" name="Picture 11">
            <a:extLst>
              <a:ext uri="{FF2B5EF4-FFF2-40B4-BE49-F238E27FC236}">
                <a16:creationId xmlns:a16="http://schemas.microsoft.com/office/drawing/2014/main" id="{644543EA-F467-449C-9044-DD1B092BA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657" y="2853067"/>
            <a:ext cx="3785789" cy="3785789"/>
          </a:xfrm>
          <a:prstGeom prst="rect">
            <a:avLst/>
          </a:prstGeom>
        </p:spPr>
      </p:pic>
      <p:pic>
        <p:nvPicPr>
          <p:cNvPr id="8" name="Picture 7">
            <a:extLst>
              <a:ext uri="{FF2B5EF4-FFF2-40B4-BE49-F238E27FC236}">
                <a16:creationId xmlns:a16="http://schemas.microsoft.com/office/drawing/2014/main" id="{27D53FE8-FC35-4B77-8D31-00EAB1BD8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151" y="2714788"/>
            <a:ext cx="3785790" cy="1174539"/>
          </a:xfrm>
          <a:prstGeom prst="rect">
            <a:avLst/>
          </a:prstGeom>
        </p:spPr>
      </p:pic>
      <p:pic>
        <p:nvPicPr>
          <p:cNvPr id="9" name="Picture 8">
            <a:extLst>
              <a:ext uri="{FF2B5EF4-FFF2-40B4-BE49-F238E27FC236}">
                <a16:creationId xmlns:a16="http://schemas.microsoft.com/office/drawing/2014/main" id="{2512D423-3E83-43AB-AA50-A59044A36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66" y="2401389"/>
            <a:ext cx="4742296" cy="1801338"/>
          </a:xfrm>
          <a:prstGeom prst="rect">
            <a:avLst/>
          </a:prstGeom>
        </p:spPr>
      </p:pic>
      <p:pic>
        <p:nvPicPr>
          <p:cNvPr id="10" name="Picture 9">
            <a:extLst>
              <a:ext uri="{FF2B5EF4-FFF2-40B4-BE49-F238E27FC236}">
                <a16:creationId xmlns:a16="http://schemas.microsoft.com/office/drawing/2014/main" id="{FB7A586F-5F9B-4434-AA92-E61FF2B5F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72" y="4005917"/>
            <a:ext cx="4700941" cy="1480088"/>
          </a:xfrm>
          <a:prstGeom prst="rect">
            <a:avLst/>
          </a:prstGeom>
        </p:spPr>
      </p:pic>
    </p:spTree>
    <p:extLst>
      <p:ext uri="{BB962C8B-B14F-4D97-AF65-F5344CB8AC3E}">
        <p14:creationId xmlns:p14="http://schemas.microsoft.com/office/powerpoint/2010/main" val="231768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0E6B-7495-4466-8B9D-4A5BCAB3E873}"/>
              </a:ext>
            </a:extLst>
          </p:cNvPr>
          <p:cNvSpPr>
            <a:spLocks noGrp="1"/>
          </p:cNvSpPr>
          <p:nvPr>
            <p:ph type="title"/>
          </p:nvPr>
        </p:nvSpPr>
        <p:spPr>
          <a:xfrm>
            <a:off x="479073" y="303614"/>
            <a:ext cx="11042468" cy="749572"/>
          </a:xfrm>
        </p:spPr>
        <p:txBody>
          <a:bodyPr/>
          <a:lstStyle/>
          <a:p>
            <a:r>
              <a:rPr lang="en-US" dirty="0">
                <a:solidFill>
                  <a:schemeClr val="tx1"/>
                </a:solidFill>
              </a:rPr>
              <a:t>Hackensack Meridian </a:t>
            </a:r>
            <a:r>
              <a:rPr lang="en-US" i="1" dirty="0">
                <a:solidFill>
                  <a:schemeClr val="tx1"/>
                </a:solidFill>
              </a:rPr>
              <a:t>Health</a:t>
            </a:r>
            <a:r>
              <a:rPr lang="en-US" dirty="0">
                <a:solidFill>
                  <a:schemeClr val="tx1"/>
                </a:solidFill>
              </a:rPr>
              <a:t> Sites</a:t>
            </a:r>
          </a:p>
        </p:txBody>
      </p:sp>
      <p:sp>
        <p:nvSpPr>
          <p:cNvPr id="3" name="Content Placeholder 2">
            <a:extLst>
              <a:ext uri="{FF2B5EF4-FFF2-40B4-BE49-F238E27FC236}">
                <a16:creationId xmlns:a16="http://schemas.microsoft.com/office/drawing/2014/main" id="{0228DAF3-E43B-40AF-BB2D-08A9F29900B7}"/>
              </a:ext>
            </a:extLst>
          </p:cNvPr>
          <p:cNvSpPr>
            <a:spLocks noGrp="1"/>
          </p:cNvSpPr>
          <p:nvPr>
            <p:ph idx="1"/>
          </p:nvPr>
        </p:nvSpPr>
        <p:spPr>
          <a:xfrm>
            <a:off x="574765" y="936886"/>
            <a:ext cx="7942427" cy="4819236"/>
          </a:xfrm>
        </p:spPr>
        <p:txBody>
          <a:bodyPr>
            <a:normAutofit fontScale="92500" lnSpcReduction="10000"/>
          </a:bodyPr>
          <a:lstStyle/>
          <a:p>
            <a:pPr marL="0" indent="0">
              <a:buNone/>
            </a:pPr>
            <a:r>
              <a:rPr lang="en-US" b="1" dirty="0">
                <a:solidFill>
                  <a:schemeClr val="accent5"/>
                </a:solidFill>
              </a:rPr>
              <a:t>Bergen County</a:t>
            </a:r>
          </a:p>
          <a:p>
            <a:r>
              <a:rPr lang="en-US" dirty="0"/>
              <a:t>Pediatric Academic Practice</a:t>
            </a:r>
          </a:p>
          <a:p>
            <a:pPr lvl="1"/>
            <a:r>
              <a:rPr lang="en-US" sz="1800" dirty="0"/>
              <a:t>Growing patient population – approximately 500 patients 0-3; 60% Medicaid</a:t>
            </a:r>
          </a:p>
          <a:p>
            <a:pPr lvl="1"/>
            <a:r>
              <a:rPr lang="en-US" sz="1800" dirty="0"/>
              <a:t>Pediatric residency program with up to 24 residents (2-3 per shift) and two preceptors</a:t>
            </a:r>
          </a:p>
          <a:p>
            <a:pPr marL="0" indent="0">
              <a:buNone/>
            </a:pPr>
            <a:r>
              <a:rPr lang="en-US" b="1" dirty="0">
                <a:solidFill>
                  <a:schemeClr val="accent5"/>
                </a:solidFill>
              </a:rPr>
              <a:t>Monmouth County</a:t>
            </a:r>
          </a:p>
          <a:p>
            <a:r>
              <a:rPr lang="en-US" dirty="0"/>
              <a:t>Jane H. Booker Family Health Center</a:t>
            </a:r>
          </a:p>
          <a:p>
            <a:pPr lvl="1"/>
            <a:r>
              <a:rPr lang="en-US" sz="1800" dirty="0"/>
              <a:t>Approximately 1,400 patients 0-3 – virtually 100% Medicaid</a:t>
            </a:r>
          </a:p>
          <a:p>
            <a:pPr lvl="1"/>
            <a:r>
              <a:rPr lang="en-US" sz="1800" dirty="0"/>
              <a:t>9-10 rotating pediatricians (3 onsite each day); two to four pediatric residents on per day; one nurse practitioner</a:t>
            </a:r>
          </a:p>
          <a:p>
            <a:r>
              <a:rPr lang="en-US" dirty="0"/>
              <a:t>Neptune Pediatrics &amp; Asbury Park Pediatrics</a:t>
            </a:r>
          </a:p>
          <a:p>
            <a:pPr lvl="1"/>
            <a:r>
              <a:rPr lang="en-US" sz="1800" dirty="0"/>
              <a:t>Two physical locations</a:t>
            </a:r>
          </a:p>
          <a:p>
            <a:pPr lvl="1"/>
            <a:r>
              <a:rPr lang="en-US" sz="1800" dirty="0"/>
              <a:t>Approximately 1,000 patients 0-3</a:t>
            </a:r>
          </a:p>
          <a:p>
            <a:pPr lvl="1"/>
            <a:r>
              <a:rPr lang="en-US" sz="1800" dirty="0"/>
              <a:t>67% Medicaid </a:t>
            </a:r>
          </a:p>
          <a:p>
            <a:pPr lvl="1"/>
            <a:r>
              <a:rPr lang="en-US" sz="1800" dirty="0"/>
              <a:t>Four pediatricians; one nurse practitioner; small number of residents and medical students</a:t>
            </a:r>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FD00D870-E02D-46F6-A987-EC462BE2397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ea typeface="Roboto" charset="0"/>
                <a:cs typeface="Roboto" charset="0"/>
              </a:rPr>
              <a:t> © 2021 ZERO TO THREE. All rights reserved.</a:t>
            </a:r>
          </a:p>
        </p:txBody>
      </p:sp>
      <p:sp>
        <p:nvSpPr>
          <p:cNvPr id="5" name="Slide Number Placeholder 4">
            <a:extLst>
              <a:ext uri="{FF2B5EF4-FFF2-40B4-BE49-F238E27FC236}">
                <a16:creationId xmlns:a16="http://schemas.microsoft.com/office/drawing/2014/main" id="{1797310B-E361-4C41-A99B-2AA554EAB59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ea typeface="Roboto" charset="0"/>
                <a:cs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00000">
                  <a:tint val="75000"/>
                </a:srgbClr>
              </a:solidFill>
              <a:effectLst/>
              <a:uLnTx/>
              <a:uFillTx/>
              <a:latin typeface="Roboto" charset="0"/>
              <a:ea typeface="Roboto" charset="0"/>
              <a:cs typeface="Roboto" charset="0"/>
            </a:endParaRPr>
          </a:p>
        </p:txBody>
      </p:sp>
      <p:pic>
        <p:nvPicPr>
          <p:cNvPr id="11" name="Picture 10" descr="A close up of a map&#10;&#10;Description automatically generated">
            <a:extLst>
              <a:ext uri="{FF2B5EF4-FFF2-40B4-BE49-F238E27FC236}">
                <a16:creationId xmlns:a16="http://schemas.microsoft.com/office/drawing/2014/main" id="{848355F7-37AF-438A-958C-6B50BC469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137" y="564733"/>
            <a:ext cx="3004348" cy="5711362"/>
          </a:xfrm>
          <a:prstGeom prst="rect">
            <a:avLst/>
          </a:prstGeom>
        </p:spPr>
      </p:pic>
    </p:spTree>
    <p:extLst>
      <p:ext uri="{BB962C8B-B14F-4D97-AF65-F5344CB8AC3E}">
        <p14:creationId xmlns:p14="http://schemas.microsoft.com/office/powerpoint/2010/main" val="190441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D9145A-ED60-4070-8552-3ABE3B287424}"/>
              </a:ext>
            </a:extLst>
          </p:cNvPr>
          <p:cNvSpPr>
            <a:spLocks noGrp="1"/>
          </p:cNvSpPr>
          <p:nvPr>
            <p:ph type="ftr" sz="quarter" idx="11"/>
          </p:nvPr>
        </p:nvSpPr>
        <p:spPr>
          <a:xfrm>
            <a:off x="909710" y="6238656"/>
            <a:ext cx="9350991" cy="2114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ea typeface="Roboto" charset="0"/>
                <a:cs typeface="Roboto" charset="0"/>
              </a:rPr>
              <a:t> © 2021 ZERO TO THREE. All rights reserved.</a:t>
            </a:r>
          </a:p>
        </p:txBody>
      </p:sp>
      <p:sp>
        <p:nvSpPr>
          <p:cNvPr id="3" name="Slide Number Placeholder 2">
            <a:extLst>
              <a:ext uri="{FF2B5EF4-FFF2-40B4-BE49-F238E27FC236}">
                <a16:creationId xmlns:a16="http://schemas.microsoft.com/office/drawing/2014/main" id="{13677F7F-CE44-4394-BD1F-26F7167F1BE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ea typeface="Roboto" charset="0"/>
                <a:cs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000000">
                  <a:tint val="75000"/>
                </a:srgbClr>
              </a:solidFill>
              <a:effectLst/>
              <a:uLnTx/>
              <a:uFillTx/>
              <a:latin typeface="Roboto" charset="0"/>
              <a:ea typeface="Roboto" charset="0"/>
              <a:cs typeface="Roboto" charset="0"/>
            </a:endParaRPr>
          </a:p>
        </p:txBody>
      </p:sp>
      <p:sp>
        <p:nvSpPr>
          <p:cNvPr id="5" name="Rectangle: Rounded Corners 4">
            <a:extLst>
              <a:ext uri="{FF2B5EF4-FFF2-40B4-BE49-F238E27FC236}">
                <a16:creationId xmlns:a16="http://schemas.microsoft.com/office/drawing/2014/main" id="{B857BDA9-90E9-434E-9A22-29066FBD1F73}"/>
              </a:ext>
            </a:extLst>
          </p:cNvPr>
          <p:cNvSpPr/>
          <p:nvPr/>
        </p:nvSpPr>
        <p:spPr>
          <a:xfrm>
            <a:off x="251326" y="1003576"/>
            <a:ext cx="3460327" cy="211582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3BF"/>
                </a:solidFill>
                <a:effectLst/>
                <a:uLnTx/>
                <a:uFillTx/>
                <a:latin typeface="Calibri" panose="020F0502020204030204"/>
                <a:ea typeface="+mn-ea"/>
                <a:cs typeface="+mn-cs"/>
              </a:rPr>
              <a:t>Early Intervention</a:t>
            </a:r>
            <a:endParaRPr kumimoji="0" lang="en-US" sz="1800" b="0" i="0" u="none" strike="noStrike" kern="1200" cap="none" spc="0" normalizeH="0" baseline="0" noProof="0" dirty="0">
              <a:ln>
                <a:noFill/>
              </a:ln>
              <a:solidFill>
                <a:srgbClr val="0083BF"/>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Universal early and frequent developmental screening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Warm handoffs to early intervention services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Systems navigation for families</a:t>
            </a:r>
            <a:endParaRPr kumimoji="0" lang="en-US" sz="2400" b="0" i="1"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cxnSp>
        <p:nvCxnSpPr>
          <p:cNvPr id="8" name="Straight Arrow Connector 7">
            <a:extLst>
              <a:ext uri="{FF2B5EF4-FFF2-40B4-BE49-F238E27FC236}">
                <a16:creationId xmlns:a16="http://schemas.microsoft.com/office/drawing/2014/main" id="{61BC3F48-1368-45BD-B336-C55A5BF3D5F1}"/>
              </a:ext>
            </a:extLst>
          </p:cNvPr>
          <p:cNvCxnSpPr>
            <a:cxnSpLocks/>
          </p:cNvCxnSpPr>
          <p:nvPr/>
        </p:nvCxnSpPr>
        <p:spPr>
          <a:xfrm flipH="1" flipV="1">
            <a:off x="3838939" y="1860378"/>
            <a:ext cx="1072288" cy="360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ECDC510-23C0-4996-B9DC-D8565BEA8388}"/>
              </a:ext>
            </a:extLst>
          </p:cNvPr>
          <p:cNvSpPr/>
          <p:nvPr/>
        </p:nvSpPr>
        <p:spPr>
          <a:xfrm>
            <a:off x="8225760" y="1260487"/>
            <a:ext cx="3754559" cy="429569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9A47"/>
                </a:solidFill>
                <a:effectLst/>
                <a:uLnTx/>
                <a:uFillTx/>
                <a:latin typeface="Calibri" panose="020F0502020204030204"/>
                <a:ea typeface="+mn-ea"/>
                <a:cs typeface="+mn-cs"/>
              </a:rPr>
              <a:t>Community-Based</a:t>
            </a:r>
            <a:r>
              <a:rPr kumimoji="0" lang="en-US" sz="2000" b="1" i="0" u="none" strike="noStrike" kern="1200" cap="none" spc="0" normalizeH="0" noProof="0" dirty="0">
                <a:ln>
                  <a:noFill/>
                </a:ln>
                <a:solidFill>
                  <a:srgbClr val="2F9A47"/>
                </a:solidFill>
                <a:effectLst/>
                <a:uLnTx/>
                <a:uFillTx/>
                <a:latin typeface="Calibri" panose="020F0502020204030204"/>
                <a:ea typeface="+mn-ea"/>
                <a:cs typeface="+mn-cs"/>
              </a:rPr>
              <a:t> Services</a:t>
            </a:r>
            <a:endParaRPr kumimoji="0" lang="en-US" sz="2000" b="1" i="0" u="none" strike="noStrike" kern="1200" cap="none" spc="0" normalizeH="0" baseline="0" noProof="0" dirty="0">
              <a:ln>
                <a:noFill/>
              </a:ln>
              <a:solidFill>
                <a:srgbClr val="2F9A47"/>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rPr>
              <a:t>Strengthens protective</a:t>
            </a:r>
            <a:r>
              <a:rPr kumimoji="0" lang="en-US" sz="1600" b="0" i="1" u="none" strike="noStrike" kern="1200" cap="none" spc="0" normalizeH="0" noProof="0" dirty="0">
                <a:ln>
                  <a:noFill/>
                </a:ln>
                <a:solidFill>
                  <a:srgbClr val="000000"/>
                </a:solidFill>
                <a:effectLst/>
                <a:uLnTx/>
                <a:uFillTx/>
                <a:latin typeface="Calibri Light" panose="020F0302020204030204"/>
              </a:rPr>
              <a:t> factors and address risk factors for abuse and neglect</a:t>
            </a:r>
          </a:p>
          <a:p>
            <a:pPr marL="285750" indent="-285750">
              <a:buFont typeface="Wingdings" panose="05000000000000000000" pitchFamily="2" charset="2"/>
              <a:buChar char="ü"/>
              <a:defRPr/>
            </a:pPr>
            <a:r>
              <a:rPr lang="en-US" sz="1600" i="1" dirty="0">
                <a:solidFill>
                  <a:srgbClr val="000000"/>
                </a:solidFill>
                <a:latin typeface="Calibri Light" panose="020F0302020204030204"/>
              </a:rPr>
              <a:t>Screening for maternal depression and parental needs </a:t>
            </a:r>
            <a:endParaRPr kumimoji="0" lang="en-US" sz="1600" b="0" i="1" u="none" strike="noStrike" kern="1200" cap="none" spc="0" normalizeH="0" baseline="0" noProof="0" dirty="0">
              <a:ln>
                <a:noFill/>
              </a:ln>
              <a:solidFill>
                <a:srgbClr val="000000"/>
              </a:solidFill>
              <a:effectLst/>
              <a:uLnTx/>
              <a:uFillTx/>
              <a:latin typeface="Calibri Light" panose="020F03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rPr>
              <a:t>Partnership with Family Success Centers </a:t>
            </a:r>
          </a:p>
          <a:p>
            <a:pPr marL="285750" lvl="0" indent="-285750">
              <a:buFont typeface="Wingdings" panose="05000000000000000000" pitchFamily="2" charset="2"/>
              <a:buChar char="ü"/>
              <a:defRPr/>
            </a:pPr>
            <a:r>
              <a:rPr lang="en-US" sz="1600" i="1" dirty="0">
                <a:solidFill>
                  <a:srgbClr val="000000"/>
                </a:solidFill>
                <a:latin typeface="Calibri Light" panose="020F0302020204030204"/>
              </a:rPr>
              <a:t>Universal screening for autism and social-emotional/behavioral health</a:t>
            </a:r>
          </a:p>
          <a:p>
            <a:pPr marL="285750" lvl="0" indent="-285750">
              <a:buFont typeface="Wingdings" panose="05000000000000000000" pitchFamily="2" charset="2"/>
              <a:buChar char="ü"/>
              <a:defRPr/>
            </a:pPr>
            <a:r>
              <a:rPr lang="en-US" sz="1600" i="1" dirty="0">
                <a:solidFill>
                  <a:srgbClr val="000000"/>
                </a:solidFill>
                <a:latin typeface="Calibri Light" panose="020F0302020204030204"/>
              </a:rPr>
              <a:t>Parental needs screening and parental support </a:t>
            </a:r>
          </a:p>
          <a:p>
            <a:pPr marL="285750" lvl="0" indent="-285750">
              <a:buFont typeface="Wingdings" panose="05000000000000000000" pitchFamily="2" charset="2"/>
              <a:buChar char="ü"/>
              <a:defRPr/>
            </a:pPr>
            <a:r>
              <a:rPr lang="en-US" sz="1600" i="1" dirty="0">
                <a:solidFill>
                  <a:srgbClr val="000000"/>
                </a:solidFill>
                <a:latin typeface="Calibri Light" panose="020F0302020204030204"/>
              </a:rPr>
              <a:t>Care coordination and systems navigation</a:t>
            </a:r>
          </a:p>
          <a:p>
            <a:pPr marL="285750" lvl="0" indent="-285750">
              <a:buFont typeface="Wingdings" panose="05000000000000000000" pitchFamily="2" charset="2"/>
              <a:buChar char="ü"/>
              <a:defRPr/>
            </a:pPr>
            <a:r>
              <a:rPr lang="en-US" sz="1600" i="1" dirty="0">
                <a:solidFill>
                  <a:srgbClr val="000000"/>
                </a:solidFill>
                <a:latin typeface="Calibri Light" panose="020F0302020204030204"/>
              </a:rPr>
              <a:t>Family support for navigating to CSOC services</a:t>
            </a:r>
          </a:p>
          <a:p>
            <a:pPr marR="0" lvl="0" algn="l" defTabSz="914400" rtl="0" eaLnBrk="1" fontAlgn="auto" latinLnBrk="0" hangingPunct="1">
              <a:lnSpc>
                <a:spcPct val="100000"/>
              </a:lnSpc>
              <a:spcBef>
                <a:spcPts val="0"/>
              </a:spcBef>
              <a:spcAft>
                <a:spcPts val="0"/>
              </a:spcAft>
              <a:buClrTx/>
              <a:buSzTx/>
              <a:tabLst/>
              <a:defRPr/>
            </a:pPr>
            <a:endParaRPr kumimoji="0" lang="en-US" sz="1400" b="0" i="1" u="none" strike="noStrike" kern="1200" cap="none" spc="0" normalizeH="0" baseline="0" noProof="0" dirty="0">
              <a:ln>
                <a:noFill/>
              </a:ln>
              <a:solidFill>
                <a:srgbClr val="000000"/>
              </a:solidFill>
              <a:effectLst/>
              <a:uLnTx/>
              <a:uFillTx/>
              <a:latin typeface="Calibri Light" panose="020F0302020204030204"/>
            </a:endParaRPr>
          </a:p>
        </p:txBody>
      </p:sp>
      <p:sp>
        <p:nvSpPr>
          <p:cNvPr id="15" name="Rectangle: Rounded Corners 14">
            <a:extLst>
              <a:ext uri="{FF2B5EF4-FFF2-40B4-BE49-F238E27FC236}">
                <a16:creationId xmlns:a16="http://schemas.microsoft.com/office/drawing/2014/main" id="{2FB1BFEC-2CB9-4BF5-858C-8B8CBE99E607}"/>
              </a:ext>
            </a:extLst>
          </p:cNvPr>
          <p:cNvSpPr/>
          <p:nvPr/>
        </p:nvSpPr>
        <p:spPr>
          <a:xfrm>
            <a:off x="4143144" y="4408988"/>
            <a:ext cx="3778878" cy="2190362"/>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8D2C"/>
                </a:solidFill>
                <a:effectLst/>
                <a:uLnTx/>
                <a:uFillTx/>
                <a:latin typeface="Calibri" panose="020F0502020204030204"/>
                <a:ea typeface="+mn-ea"/>
                <a:cs typeface="+mn-cs"/>
              </a:rPr>
              <a:t>Health Care</a:t>
            </a:r>
            <a:endParaRPr kumimoji="0" lang="en-US" sz="1800" b="0" i="0" u="none" strike="noStrike" kern="1200" cap="none" spc="0" normalizeH="0" baseline="0" noProof="0" dirty="0">
              <a:ln>
                <a:noFill/>
              </a:ln>
              <a:solidFill>
                <a:srgbClr val="F78D2C"/>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Cost savings associated with adult and pediatric interventions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Maternal and infant health support in primary care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Ensuring closed-loop referrals to specialty care</a:t>
            </a:r>
          </a:p>
        </p:txBody>
      </p:sp>
      <p:cxnSp>
        <p:nvCxnSpPr>
          <p:cNvPr id="17" name="Straight Arrow Connector 16">
            <a:extLst>
              <a:ext uri="{FF2B5EF4-FFF2-40B4-BE49-F238E27FC236}">
                <a16:creationId xmlns:a16="http://schemas.microsoft.com/office/drawing/2014/main" id="{832B736F-E129-48BE-AE1D-735CC10C30D8}"/>
              </a:ext>
            </a:extLst>
          </p:cNvPr>
          <p:cNvCxnSpPr>
            <a:cxnSpLocks/>
          </p:cNvCxnSpPr>
          <p:nvPr/>
        </p:nvCxnSpPr>
        <p:spPr>
          <a:xfrm>
            <a:off x="5979264" y="3533837"/>
            <a:ext cx="0" cy="76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Graphic 24" descr="First aid kit">
            <a:extLst>
              <a:ext uri="{FF2B5EF4-FFF2-40B4-BE49-F238E27FC236}">
                <a16:creationId xmlns:a16="http://schemas.microsoft.com/office/drawing/2014/main" id="{3C2950D1-4522-4C2D-B115-B121F47BC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510" y="3915187"/>
            <a:ext cx="914400" cy="914400"/>
          </a:xfrm>
          <a:prstGeom prst="rect">
            <a:avLst/>
          </a:prstGeom>
        </p:spPr>
      </p:pic>
      <p:sp>
        <p:nvSpPr>
          <p:cNvPr id="33" name="Rectangle: Rounded Corners 32">
            <a:extLst>
              <a:ext uri="{FF2B5EF4-FFF2-40B4-BE49-F238E27FC236}">
                <a16:creationId xmlns:a16="http://schemas.microsoft.com/office/drawing/2014/main" id="{6DEEDD86-ED68-4918-BA58-581C65CB7001}"/>
              </a:ext>
            </a:extLst>
          </p:cNvPr>
          <p:cNvSpPr/>
          <p:nvPr/>
        </p:nvSpPr>
        <p:spPr>
          <a:xfrm>
            <a:off x="313269" y="3628387"/>
            <a:ext cx="3460327" cy="225476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3BF"/>
                </a:solidFill>
                <a:effectLst/>
                <a:uLnTx/>
                <a:uFillTx/>
                <a:latin typeface="Calibri" panose="020F0502020204030204"/>
                <a:ea typeface="+mn-ea"/>
                <a:cs typeface="+mn-cs"/>
              </a:rPr>
              <a:t>Maternal and Infant Health</a:t>
            </a:r>
            <a:endParaRPr kumimoji="0" lang="en-US" sz="1800" b="0" i="0" u="none" strike="noStrike" kern="1200" cap="none" spc="0" normalizeH="0" baseline="0" noProof="0" dirty="0">
              <a:ln>
                <a:noFill/>
              </a:ln>
              <a:solidFill>
                <a:srgbClr val="0083BF"/>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Screening for maternal depression and family needs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Warm handoffs to home-visiting and perinatal programs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rgbClr val="000000"/>
                </a:solidFill>
                <a:effectLst/>
                <a:uLnTx/>
                <a:uFillTx/>
                <a:latin typeface="Calibri Light" panose="020F0302020204030204"/>
                <a:ea typeface="+mn-ea"/>
                <a:cs typeface="+mn-cs"/>
              </a:rPr>
              <a:t>Anticipatory guidance for caregivers</a:t>
            </a:r>
            <a:endParaRPr kumimoji="0" lang="en-US" sz="2400" b="0" i="1"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cxnSp>
        <p:nvCxnSpPr>
          <p:cNvPr id="44" name="Straight Arrow Connector 43">
            <a:extLst>
              <a:ext uri="{FF2B5EF4-FFF2-40B4-BE49-F238E27FC236}">
                <a16:creationId xmlns:a16="http://schemas.microsoft.com/office/drawing/2014/main" id="{5C17618C-5AED-4A3A-9A70-5B5BBADD0A95}"/>
              </a:ext>
            </a:extLst>
          </p:cNvPr>
          <p:cNvCxnSpPr>
            <a:cxnSpLocks/>
          </p:cNvCxnSpPr>
          <p:nvPr/>
        </p:nvCxnSpPr>
        <p:spPr>
          <a:xfrm>
            <a:off x="7105135" y="2834327"/>
            <a:ext cx="10586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DF8EE08-3C1C-4B01-AAF0-D0E78B8CD876}"/>
              </a:ext>
            </a:extLst>
          </p:cNvPr>
          <p:cNvCxnSpPr>
            <a:cxnSpLocks/>
          </p:cNvCxnSpPr>
          <p:nvPr/>
        </p:nvCxnSpPr>
        <p:spPr>
          <a:xfrm flipH="1">
            <a:off x="3959415" y="3374896"/>
            <a:ext cx="997530" cy="583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556FB7-6FA3-4160-908B-D55D60865547}"/>
              </a:ext>
            </a:extLst>
          </p:cNvPr>
          <p:cNvSpPr txBox="1"/>
          <p:nvPr/>
        </p:nvSpPr>
        <p:spPr>
          <a:xfrm>
            <a:off x="430860" y="258650"/>
            <a:ext cx="11381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How Does HealthySteps Support Shared </a:t>
            </a:r>
            <a:r>
              <a:rPr kumimoji="0" lang="en-US" sz="3600" b="0" i="0" u="none" strike="noStrike" kern="1200" cap="none" spc="0" normalizeH="0" baseline="0" noProof="0" dirty="0">
                <a:ln>
                  <a:noFill/>
                </a:ln>
                <a:solidFill>
                  <a:srgbClr val="000000"/>
                </a:solidFill>
                <a:effectLst/>
                <a:uLnTx/>
                <a:uFillTx/>
                <a:latin typeface="Calibri Light" panose="020F0302020204030204"/>
                <a:ea typeface="+mn-ea"/>
                <a:cs typeface="+mn-cs"/>
              </a:rPr>
              <a:t>Goals?</a:t>
            </a:r>
          </a:p>
        </p:txBody>
      </p:sp>
      <p:pic>
        <p:nvPicPr>
          <p:cNvPr id="21" name="Picture 20" descr="A picture containing book&#10;&#10;Description automatically generated">
            <a:extLst>
              <a:ext uri="{FF2B5EF4-FFF2-40B4-BE49-F238E27FC236}">
                <a16:creationId xmlns:a16="http://schemas.microsoft.com/office/drawing/2014/main" id="{61FD7AA8-8705-4C33-A3A5-13714563D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798" y="2121304"/>
            <a:ext cx="1990111" cy="1239792"/>
          </a:xfrm>
          <a:prstGeom prst="rect">
            <a:avLst/>
          </a:prstGeom>
        </p:spPr>
      </p:pic>
    </p:spTree>
    <p:extLst>
      <p:ext uri="{BB962C8B-B14F-4D97-AF65-F5344CB8AC3E}">
        <p14:creationId xmlns:p14="http://schemas.microsoft.com/office/powerpoint/2010/main" val="20702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500"/>
                            </p:stCondLst>
                            <p:childTnLst>
                              <p:par>
                                <p:cTn id="29" presetID="10"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7500"/>
                            </p:stCondLst>
                            <p:childTnLst>
                              <p:par>
                                <p:cTn id="37" presetID="10" presetClass="entr" presetSubtype="0" fill="hold" grpId="0" nodeType="afterEffect">
                                  <p:stCondLst>
                                    <p:cond delay="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95E23D-306D-40F2-9883-660A552E967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3BB3F32-DB2E-6547-B02B-2A0959F5EC6D}"/>
              </a:ext>
            </a:extLst>
          </p:cNvPr>
          <p:cNvSpPr/>
          <p:nvPr/>
        </p:nvSpPr>
        <p:spPr>
          <a:xfrm rot="5967459">
            <a:off x="3903164" y="1197183"/>
            <a:ext cx="4403026" cy="4403026"/>
          </a:xfrm>
          <a:prstGeom prst="ellipse">
            <a:avLst/>
          </a:prstGeom>
          <a:noFill/>
          <a:ln w="41275">
            <a:gradFill flip="none" rotWithShape="1">
              <a:gsLst>
                <a:gs pos="34000">
                  <a:schemeClr val="accent4"/>
                </a:gs>
                <a:gs pos="100000">
                  <a:schemeClr val="accent5"/>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17F1612-7AB4-904C-AC4C-9940F6B4ACC2}"/>
              </a:ext>
            </a:extLst>
          </p:cNvPr>
          <p:cNvSpPr/>
          <p:nvPr/>
        </p:nvSpPr>
        <p:spPr>
          <a:xfrm>
            <a:off x="4676591" y="2853494"/>
            <a:ext cx="2728696" cy="1038298"/>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kumimoji="0" lang="en-US" sz="36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HealthySteps Outcomes</a:t>
            </a:r>
          </a:p>
        </p:txBody>
      </p:sp>
      <p:grpSp>
        <p:nvGrpSpPr>
          <p:cNvPr id="23" name="Group 22">
            <a:extLst>
              <a:ext uri="{FF2B5EF4-FFF2-40B4-BE49-F238E27FC236}">
                <a16:creationId xmlns:a16="http://schemas.microsoft.com/office/drawing/2014/main" id="{2A1E438A-8664-49BA-BC9C-7737B3BB453B}"/>
              </a:ext>
            </a:extLst>
          </p:cNvPr>
          <p:cNvGrpSpPr/>
          <p:nvPr/>
        </p:nvGrpSpPr>
        <p:grpSpPr>
          <a:xfrm>
            <a:off x="1269380" y="2047998"/>
            <a:ext cx="3206263" cy="973505"/>
            <a:chOff x="1269380" y="2047998"/>
            <a:chExt cx="3206263" cy="973505"/>
          </a:xfrm>
        </p:grpSpPr>
        <p:sp>
          <p:nvSpPr>
            <p:cNvPr id="3" name="Rectangle 2">
              <a:extLst>
                <a:ext uri="{FF2B5EF4-FFF2-40B4-BE49-F238E27FC236}">
                  <a16:creationId xmlns:a16="http://schemas.microsoft.com/office/drawing/2014/main" id="{A858143E-7C3B-C04D-B59C-54CA2CEAA914}"/>
                </a:ext>
              </a:extLst>
            </p:cNvPr>
            <p:cNvSpPr/>
            <p:nvPr/>
          </p:nvSpPr>
          <p:spPr>
            <a:xfrm>
              <a:off x="1269380" y="2063292"/>
              <a:ext cx="2180004" cy="958211"/>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Timely/ Continued Care and Vaccinations</a:t>
              </a:r>
            </a:p>
          </p:txBody>
        </p:sp>
        <p:sp>
          <p:nvSpPr>
            <p:cNvPr id="21" name="Oval 20">
              <a:extLst>
                <a:ext uri="{FF2B5EF4-FFF2-40B4-BE49-F238E27FC236}">
                  <a16:creationId xmlns:a16="http://schemas.microsoft.com/office/drawing/2014/main" id="{C0C69A8B-D243-2545-BA8A-DAFE1222BF99}"/>
                </a:ext>
              </a:extLst>
            </p:cNvPr>
            <p:cNvSpPr/>
            <p:nvPr/>
          </p:nvSpPr>
          <p:spPr>
            <a:xfrm>
              <a:off x="3567349" y="2047998"/>
              <a:ext cx="908294" cy="90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52C8FB6-DB80-6240-99D0-3C8901D0A5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0598" y="2228335"/>
            <a:ext cx="625159" cy="625159"/>
          </a:xfrm>
          <a:prstGeom prst="rect">
            <a:avLst/>
          </a:prstGeom>
        </p:spPr>
      </p:pic>
      <p:grpSp>
        <p:nvGrpSpPr>
          <p:cNvPr id="25" name="Group 24">
            <a:extLst>
              <a:ext uri="{FF2B5EF4-FFF2-40B4-BE49-F238E27FC236}">
                <a16:creationId xmlns:a16="http://schemas.microsoft.com/office/drawing/2014/main" id="{FCC5328C-E795-497C-8C53-78ED61D707FE}"/>
              </a:ext>
            </a:extLst>
          </p:cNvPr>
          <p:cNvGrpSpPr/>
          <p:nvPr/>
        </p:nvGrpSpPr>
        <p:grpSpPr>
          <a:xfrm>
            <a:off x="2329362" y="802893"/>
            <a:ext cx="3277212" cy="997260"/>
            <a:chOff x="2329362" y="802893"/>
            <a:chExt cx="3277212" cy="997260"/>
          </a:xfrm>
        </p:grpSpPr>
        <p:sp>
          <p:nvSpPr>
            <p:cNvPr id="53" name="Oval 52">
              <a:extLst>
                <a:ext uri="{FF2B5EF4-FFF2-40B4-BE49-F238E27FC236}">
                  <a16:creationId xmlns:a16="http://schemas.microsoft.com/office/drawing/2014/main" id="{914100AE-EF45-064E-82B3-FBE595EA052A}"/>
                </a:ext>
              </a:extLst>
            </p:cNvPr>
            <p:cNvSpPr/>
            <p:nvPr/>
          </p:nvSpPr>
          <p:spPr>
            <a:xfrm>
              <a:off x="4645410" y="891859"/>
              <a:ext cx="961164" cy="90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6D7F589-F55A-4B4E-A7EA-7534369C0AF4}"/>
                </a:ext>
              </a:extLst>
            </p:cNvPr>
            <p:cNvSpPr/>
            <p:nvPr/>
          </p:nvSpPr>
          <p:spPr>
            <a:xfrm>
              <a:off x="2329362" y="802893"/>
              <a:ext cx="2180004" cy="980323"/>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Screening and Connection</a:t>
              </a:r>
              <a:b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b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to Services</a:t>
              </a:r>
            </a:p>
          </p:txBody>
        </p:sp>
      </p:grpSp>
      <p:grpSp>
        <p:nvGrpSpPr>
          <p:cNvPr id="22" name="Group 21">
            <a:extLst>
              <a:ext uri="{FF2B5EF4-FFF2-40B4-BE49-F238E27FC236}">
                <a16:creationId xmlns:a16="http://schemas.microsoft.com/office/drawing/2014/main" id="{97315910-EBAF-479E-B5C1-0094B0667B1A}"/>
              </a:ext>
            </a:extLst>
          </p:cNvPr>
          <p:cNvGrpSpPr/>
          <p:nvPr/>
        </p:nvGrpSpPr>
        <p:grpSpPr>
          <a:xfrm>
            <a:off x="806222" y="3479105"/>
            <a:ext cx="3652071" cy="1245982"/>
            <a:chOff x="806222" y="3479105"/>
            <a:chExt cx="3652071" cy="1245982"/>
          </a:xfrm>
        </p:grpSpPr>
        <p:sp>
          <p:nvSpPr>
            <p:cNvPr id="52" name="Rectangle 51">
              <a:extLst>
                <a:ext uri="{FF2B5EF4-FFF2-40B4-BE49-F238E27FC236}">
                  <a16:creationId xmlns:a16="http://schemas.microsoft.com/office/drawing/2014/main" id="{54E20E0D-044D-784A-86E4-95A066BF6B3D}"/>
                </a:ext>
              </a:extLst>
            </p:cNvPr>
            <p:cNvSpPr/>
            <p:nvPr/>
          </p:nvSpPr>
          <p:spPr>
            <a:xfrm>
              <a:off x="806222" y="3479105"/>
              <a:ext cx="2538935" cy="1245982"/>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Breastfeeding</a:t>
              </a:r>
              <a:b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b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and Early Childhood Obesity Prevention </a:t>
              </a:r>
            </a:p>
          </p:txBody>
        </p:sp>
        <p:sp>
          <p:nvSpPr>
            <p:cNvPr id="60" name="Oval 59">
              <a:extLst>
                <a:ext uri="{FF2B5EF4-FFF2-40B4-BE49-F238E27FC236}">
                  <a16:creationId xmlns:a16="http://schemas.microsoft.com/office/drawing/2014/main" id="{22099B87-0979-0F44-A6BE-47CBC1F6A2BA}"/>
                </a:ext>
              </a:extLst>
            </p:cNvPr>
            <p:cNvSpPr/>
            <p:nvPr/>
          </p:nvSpPr>
          <p:spPr>
            <a:xfrm>
              <a:off x="3549999" y="3581152"/>
              <a:ext cx="908294" cy="929254"/>
            </a:xfrm>
            <a:prstGeom prst="ellipse">
              <a:avLst/>
            </a:prstGeom>
            <a:solidFill>
              <a:srgbClr val="EF6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0E30D450-284B-1D4F-BB3F-3E0D019745E4}"/>
              </a:ext>
            </a:extLst>
          </p:cNvPr>
          <p:cNvGrpSpPr/>
          <p:nvPr/>
        </p:nvGrpSpPr>
        <p:grpSpPr>
          <a:xfrm>
            <a:off x="2404872" y="4861697"/>
            <a:ext cx="3251293" cy="1245982"/>
            <a:chOff x="2496788" y="4987592"/>
            <a:chExt cx="3251293" cy="1245982"/>
          </a:xfrm>
        </p:grpSpPr>
        <p:sp>
          <p:nvSpPr>
            <p:cNvPr id="63" name="Rectangle 62">
              <a:extLst>
                <a:ext uri="{FF2B5EF4-FFF2-40B4-BE49-F238E27FC236}">
                  <a16:creationId xmlns:a16="http://schemas.microsoft.com/office/drawing/2014/main" id="{3108E70B-A110-F245-B448-96A5B7336744}"/>
                </a:ext>
              </a:extLst>
            </p:cNvPr>
            <p:cNvSpPr/>
            <p:nvPr/>
          </p:nvSpPr>
          <p:spPr>
            <a:xfrm>
              <a:off x="2496788" y="4987592"/>
              <a:ext cx="2075755" cy="1245982"/>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F8882C"/>
                  </a:solidFill>
                  <a:effectLst/>
                  <a:uLnTx/>
                  <a:uFillTx/>
                  <a:latin typeface="Calibri" panose="020F0502020204030204" pitchFamily="34" charset="0"/>
                  <a:ea typeface="+mn-ea"/>
                  <a:cs typeface="Calibri" panose="020F0502020204030204" pitchFamily="34" charset="0"/>
                </a:rPr>
                <a:t>Child Safety and Risk Factors for Child Abuse and Neglect</a:t>
              </a:r>
            </a:p>
          </p:txBody>
        </p:sp>
        <p:sp>
          <p:nvSpPr>
            <p:cNvPr id="64" name="Oval 63">
              <a:extLst>
                <a:ext uri="{FF2B5EF4-FFF2-40B4-BE49-F238E27FC236}">
                  <a16:creationId xmlns:a16="http://schemas.microsoft.com/office/drawing/2014/main" id="{172FA7FC-6E39-4349-8570-63DB7AF0CDAA}"/>
                </a:ext>
              </a:extLst>
            </p:cNvPr>
            <p:cNvSpPr/>
            <p:nvPr/>
          </p:nvSpPr>
          <p:spPr>
            <a:xfrm>
              <a:off x="4839787" y="5011653"/>
              <a:ext cx="908294" cy="908294"/>
            </a:xfrm>
            <a:prstGeom prst="ellipse">
              <a:avLst/>
            </a:prstGeom>
            <a:solidFill>
              <a:srgbClr val="F7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06B64E07-4C74-BA41-B76C-65C299BF6B61}"/>
              </a:ext>
            </a:extLst>
          </p:cNvPr>
          <p:cNvGrpSpPr/>
          <p:nvPr/>
        </p:nvGrpSpPr>
        <p:grpSpPr>
          <a:xfrm>
            <a:off x="6806726" y="4859488"/>
            <a:ext cx="3265438" cy="908294"/>
            <a:chOff x="6493651" y="5055108"/>
            <a:chExt cx="3265438" cy="908294"/>
          </a:xfrm>
        </p:grpSpPr>
        <p:sp>
          <p:nvSpPr>
            <p:cNvPr id="96" name="Rectangle 95">
              <a:extLst>
                <a:ext uri="{FF2B5EF4-FFF2-40B4-BE49-F238E27FC236}">
                  <a16:creationId xmlns:a16="http://schemas.microsoft.com/office/drawing/2014/main" id="{8F933F11-E0FC-5048-86AB-57A99C3CF0B3}"/>
                </a:ext>
              </a:extLst>
            </p:cNvPr>
            <p:cNvSpPr/>
            <p:nvPr/>
          </p:nvSpPr>
          <p:spPr>
            <a:xfrm>
              <a:off x="7579085" y="5245557"/>
              <a:ext cx="2180004" cy="67044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F7882D"/>
                  </a:solidFill>
                  <a:effectLst/>
                  <a:uLnTx/>
                  <a:uFillTx/>
                  <a:latin typeface="Calibri" panose="020F0502020204030204" pitchFamily="34" charset="0"/>
                  <a:ea typeface="+mn-ea"/>
                  <a:cs typeface="Calibri" panose="020F0502020204030204" pitchFamily="34" charset="0"/>
                </a:rPr>
                <a:t>Early Literacy and School Readiness</a:t>
              </a:r>
            </a:p>
          </p:txBody>
        </p:sp>
        <p:sp>
          <p:nvSpPr>
            <p:cNvPr id="97" name="Oval 96">
              <a:extLst>
                <a:ext uri="{FF2B5EF4-FFF2-40B4-BE49-F238E27FC236}">
                  <a16:creationId xmlns:a16="http://schemas.microsoft.com/office/drawing/2014/main" id="{71C2CCA5-BE81-114F-BFC0-F408EBD611FB}"/>
                </a:ext>
              </a:extLst>
            </p:cNvPr>
            <p:cNvSpPr/>
            <p:nvPr/>
          </p:nvSpPr>
          <p:spPr>
            <a:xfrm>
              <a:off x="6493651" y="5055108"/>
              <a:ext cx="908294" cy="908294"/>
            </a:xfrm>
            <a:prstGeom prst="ellipse">
              <a:avLst/>
            </a:prstGeom>
            <a:solidFill>
              <a:srgbClr val="F58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40367BD-4DB7-8342-BDF0-9799F9D64D19}"/>
              </a:ext>
            </a:extLst>
          </p:cNvPr>
          <p:cNvGrpSpPr/>
          <p:nvPr/>
        </p:nvGrpSpPr>
        <p:grpSpPr>
          <a:xfrm>
            <a:off x="6588498" y="878923"/>
            <a:ext cx="3730665" cy="908294"/>
            <a:chOff x="7623585" y="2047998"/>
            <a:chExt cx="3730665" cy="908294"/>
          </a:xfrm>
        </p:grpSpPr>
        <p:sp>
          <p:nvSpPr>
            <p:cNvPr id="84" name="Rectangle 83">
              <a:extLst>
                <a:ext uri="{FF2B5EF4-FFF2-40B4-BE49-F238E27FC236}">
                  <a16:creationId xmlns:a16="http://schemas.microsoft.com/office/drawing/2014/main" id="{E8FC1BCE-171C-6A4D-96A6-9E7DAAFCD599}"/>
                </a:ext>
              </a:extLst>
            </p:cNvPr>
            <p:cNvSpPr/>
            <p:nvPr/>
          </p:nvSpPr>
          <p:spPr>
            <a:xfrm>
              <a:off x="8659355" y="2148273"/>
              <a:ext cx="2694895" cy="67044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Practice and Provider Impacts</a:t>
              </a:r>
            </a:p>
          </p:txBody>
        </p:sp>
        <p:sp>
          <p:nvSpPr>
            <p:cNvPr id="85" name="Oval 84">
              <a:extLst>
                <a:ext uri="{FF2B5EF4-FFF2-40B4-BE49-F238E27FC236}">
                  <a16:creationId xmlns:a16="http://schemas.microsoft.com/office/drawing/2014/main" id="{1C695EDE-CC87-4541-9DF1-536F32EB8AD9}"/>
                </a:ext>
              </a:extLst>
            </p:cNvPr>
            <p:cNvSpPr/>
            <p:nvPr/>
          </p:nvSpPr>
          <p:spPr>
            <a:xfrm>
              <a:off x="7623585" y="2047998"/>
              <a:ext cx="908294" cy="908294"/>
            </a:xfrm>
            <a:prstGeom prst="ellipse">
              <a:avLst/>
            </a:prstGeom>
            <a:solidFill>
              <a:srgbClr val="E95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691AD0BD-3F33-4691-AF9E-DF6A26D4507F}"/>
              </a:ext>
            </a:extLst>
          </p:cNvPr>
          <p:cNvGrpSpPr/>
          <p:nvPr/>
        </p:nvGrpSpPr>
        <p:grpSpPr>
          <a:xfrm>
            <a:off x="7631467" y="3441062"/>
            <a:ext cx="3874846" cy="934249"/>
            <a:chOff x="7631467" y="3441062"/>
            <a:chExt cx="3874846" cy="934249"/>
          </a:xfrm>
        </p:grpSpPr>
        <p:sp>
          <p:nvSpPr>
            <p:cNvPr id="92" name="Rectangle 91">
              <a:extLst>
                <a:ext uri="{FF2B5EF4-FFF2-40B4-BE49-F238E27FC236}">
                  <a16:creationId xmlns:a16="http://schemas.microsoft.com/office/drawing/2014/main" id="{388F9327-B9BA-624A-A1AA-529EDB2DD0AF}"/>
                </a:ext>
              </a:extLst>
            </p:cNvPr>
            <p:cNvSpPr/>
            <p:nvPr/>
          </p:nvSpPr>
          <p:spPr>
            <a:xfrm>
              <a:off x="8638015" y="3592648"/>
              <a:ext cx="2868298" cy="73188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Social-Emotional Development</a:t>
              </a:r>
            </a:p>
          </p:txBody>
        </p:sp>
        <p:sp>
          <p:nvSpPr>
            <p:cNvPr id="89" name="Oval 88">
              <a:extLst>
                <a:ext uri="{FF2B5EF4-FFF2-40B4-BE49-F238E27FC236}">
                  <a16:creationId xmlns:a16="http://schemas.microsoft.com/office/drawing/2014/main" id="{5554F4C8-ED18-5D44-9E1F-D22CE1BB6822}"/>
                </a:ext>
              </a:extLst>
            </p:cNvPr>
            <p:cNvSpPr/>
            <p:nvPr/>
          </p:nvSpPr>
          <p:spPr>
            <a:xfrm>
              <a:off x="7631467" y="3441062"/>
              <a:ext cx="934232" cy="934249"/>
            </a:xfrm>
            <a:prstGeom prst="ellipse">
              <a:avLst/>
            </a:prstGeom>
            <a:solidFill>
              <a:srgbClr val="EC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0A69E052-AC5A-40BD-8ECB-3BED730CA5B2}"/>
              </a:ext>
            </a:extLst>
          </p:cNvPr>
          <p:cNvGrpSpPr/>
          <p:nvPr/>
        </p:nvGrpSpPr>
        <p:grpSpPr>
          <a:xfrm>
            <a:off x="7648818" y="1989826"/>
            <a:ext cx="2799133" cy="897490"/>
            <a:chOff x="7648818" y="1989826"/>
            <a:chExt cx="2799133" cy="897490"/>
          </a:xfrm>
        </p:grpSpPr>
        <p:sp>
          <p:nvSpPr>
            <p:cNvPr id="93" name="Oval 92">
              <a:extLst>
                <a:ext uri="{FF2B5EF4-FFF2-40B4-BE49-F238E27FC236}">
                  <a16:creationId xmlns:a16="http://schemas.microsoft.com/office/drawing/2014/main" id="{F5853462-509C-1045-A995-B2685B2C584F}"/>
                </a:ext>
              </a:extLst>
            </p:cNvPr>
            <p:cNvSpPr/>
            <p:nvPr/>
          </p:nvSpPr>
          <p:spPr>
            <a:xfrm>
              <a:off x="7648818" y="1989826"/>
              <a:ext cx="908294" cy="897490"/>
            </a:xfrm>
            <a:prstGeom prst="ellipse">
              <a:avLst/>
            </a:prstGeom>
            <a:solidFill>
              <a:srgbClr val="E94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F9CA7567-78D9-EA4B-B93F-8AF7CBCF3AD9}"/>
                </a:ext>
              </a:extLst>
            </p:cNvPr>
            <p:cNvSpPr/>
            <p:nvPr/>
          </p:nvSpPr>
          <p:spPr>
            <a:xfrm>
              <a:off x="8717435" y="2095570"/>
              <a:ext cx="1730516" cy="487232"/>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Maternal Depression</a:t>
              </a:r>
            </a:p>
          </p:txBody>
        </p:sp>
      </p:grpSp>
      <p:sp>
        <p:nvSpPr>
          <p:cNvPr id="37" name="Footer Placeholder 4">
            <a:extLst>
              <a:ext uri="{FF2B5EF4-FFF2-40B4-BE49-F238E27FC236}">
                <a16:creationId xmlns:a16="http://schemas.microsoft.com/office/drawing/2014/main" id="{180B71D1-516C-6043-AB76-5057090BDD5F}"/>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rPr>
              <a:t>© 2021 ZERO TO THREE. All rights reserved.</a:t>
            </a:r>
          </a:p>
        </p:txBody>
      </p:sp>
      <p:sp>
        <p:nvSpPr>
          <p:cNvPr id="40" name="Slide Number Placeholder 5">
            <a:extLst>
              <a:ext uri="{FF2B5EF4-FFF2-40B4-BE49-F238E27FC236}">
                <a16:creationId xmlns:a16="http://schemas.microsoft.com/office/drawing/2014/main" id="{37D097B0-166B-BE4A-96F4-B4E1ADDC3E60}"/>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000000">
                  <a:tint val="75000"/>
                </a:srgbClr>
              </a:solidFill>
              <a:effectLst/>
              <a:uLnTx/>
              <a:uFillTx/>
              <a:latin typeface="Roboto" charset="0"/>
            </a:endParaRPr>
          </a:p>
        </p:txBody>
      </p:sp>
      <p:sp>
        <p:nvSpPr>
          <p:cNvPr id="41" name="Rectangle 40">
            <a:extLst>
              <a:ext uri="{FF2B5EF4-FFF2-40B4-BE49-F238E27FC236}">
                <a16:creationId xmlns:a16="http://schemas.microsoft.com/office/drawing/2014/main" id="{7EFCD813-258D-AD4D-A6C8-E1D52B6B63A0}"/>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4AAB9D4E-8E23-CD4B-AF4E-5C4A13F9A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5392" y="1009750"/>
            <a:ext cx="674505" cy="674505"/>
          </a:xfrm>
          <a:prstGeom prst="rect">
            <a:avLst/>
          </a:prstGeom>
        </p:spPr>
      </p:pic>
      <p:pic>
        <p:nvPicPr>
          <p:cNvPr id="18" name="Graphic 17">
            <a:extLst>
              <a:ext uri="{FF2B5EF4-FFF2-40B4-BE49-F238E27FC236}">
                <a16:creationId xmlns:a16="http://schemas.microsoft.com/office/drawing/2014/main" id="{5503B434-195A-BA40-ABC8-81081C1505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3475" y="1071992"/>
            <a:ext cx="545033" cy="545033"/>
          </a:xfrm>
          <a:prstGeom prst="rect">
            <a:avLst/>
          </a:prstGeom>
        </p:spPr>
      </p:pic>
      <p:pic>
        <p:nvPicPr>
          <p:cNvPr id="24" name="Graphic 23">
            <a:extLst>
              <a:ext uri="{FF2B5EF4-FFF2-40B4-BE49-F238E27FC236}">
                <a16:creationId xmlns:a16="http://schemas.microsoft.com/office/drawing/2014/main" id="{7B33A409-B1D4-0647-8084-C2B823DDEE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92414" y="5065952"/>
            <a:ext cx="553123" cy="553123"/>
          </a:xfrm>
          <a:prstGeom prst="rect">
            <a:avLst/>
          </a:prstGeom>
        </p:spPr>
      </p:pic>
      <p:pic>
        <p:nvPicPr>
          <p:cNvPr id="26" name="Graphic 25">
            <a:extLst>
              <a:ext uri="{FF2B5EF4-FFF2-40B4-BE49-F238E27FC236}">
                <a16:creationId xmlns:a16="http://schemas.microsoft.com/office/drawing/2014/main" id="{FD6D7574-B0B6-974C-B46B-0C30B8EB256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71304" y="2095570"/>
            <a:ext cx="658322" cy="658322"/>
          </a:xfrm>
          <a:prstGeom prst="rect">
            <a:avLst/>
          </a:prstGeom>
        </p:spPr>
      </p:pic>
      <p:grpSp>
        <p:nvGrpSpPr>
          <p:cNvPr id="15" name="Graphic 31">
            <a:extLst>
              <a:ext uri="{FF2B5EF4-FFF2-40B4-BE49-F238E27FC236}">
                <a16:creationId xmlns:a16="http://schemas.microsoft.com/office/drawing/2014/main" id="{5650A1BA-7079-9049-9948-0BD3F4A7CEFD}"/>
              </a:ext>
            </a:extLst>
          </p:cNvPr>
          <p:cNvGrpSpPr/>
          <p:nvPr/>
        </p:nvGrpSpPr>
        <p:grpSpPr>
          <a:xfrm>
            <a:off x="3758893" y="3711463"/>
            <a:ext cx="440402" cy="593944"/>
            <a:chOff x="3761710" y="2247465"/>
            <a:chExt cx="440402" cy="593944"/>
          </a:xfrm>
          <a:noFill/>
        </p:grpSpPr>
        <p:sp>
          <p:nvSpPr>
            <p:cNvPr id="17" name="Freeform 16">
              <a:extLst>
                <a:ext uri="{FF2B5EF4-FFF2-40B4-BE49-F238E27FC236}">
                  <a16:creationId xmlns:a16="http://schemas.microsoft.com/office/drawing/2014/main" id="{D93FBCC7-BEB4-BF4F-9F64-E368DEE38AC2}"/>
                </a:ext>
              </a:extLst>
            </p:cNvPr>
            <p:cNvSpPr/>
            <p:nvPr/>
          </p:nvSpPr>
          <p:spPr>
            <a:xfrm>
              <a:off x="3761710" y="2478395"/>
              <a:ext cx="440402" cy="363014"/>
            </a:xfrm>
            <a:custGeom>
              <a:avLst/>
              <a:gdLst>
                <a:gd name="connsiteX0" fmla="*/ 424684 w 440402"/>
                <a:gd name="connsiteY0" fmla="*/ 126428 h 363014"/>
                <a:gd name="connsiteX1" fmla="*/ 387030 w 440402"/>
                <a:gd name="connsiteY1" fmla="*/ 58658 h 363014"/>
                <a:gd name="connsiteX2" fmla="*/ 300778 w 440402"/>
                <a:gd name="connsiteY2" fmla="*/ 0 h 363014"/>
                <a:gd name="connsiteX3" fmla="*/ 153317 w 440402"/>
                <a:gd name="connsiteY3" fmla="*/ 0 h 363014"/>
                <a:gd name="connsiteX4" fmla="*/ 36689 w 440402"/>
                <a:gd name="connsiteY4" fmla="*/ 113647 h 363014"/>
                <a:gd name="connsiteX5" fmla="*/ 153 w 440402"/>
                <a:gd name="connsiteY5" fmla="*/ 221249 h 363014"/>
                <a:gd name="connsiteX6" fmla="*/ 41388 w 440402"/>
                <a:gd name="connsiteY6" fmla="*/ 316757 h 363014"/>
                <a:gd name="connsiteX7" fmla="*/ 167157 w 440402"/>
                <a:gd name="connsiteY7" fmla="*/ 362606 h 363014"/>
                <a:gd name="connsiteX8" fmla="*/ 254556 w 440402"/>
                <a:gd name="connsiteY8" fmla="*/ 320826 h 363014"/>
                <a:gd name="connsiteX9" fmla="*/ 203464 w 440402"/>
                <a:gd name="connsiteY9" fmla="*/ 273745 h 363014"/>
                <a:gd name="connsiteX10" fmla="*/ 95003 w 440402"/>
                <a:gd name="connsiteY10" fmla="*/ 253400 h 363014"/>
                <a:gd name="connsiteX11" fmla="*/ 108041 w 440402"/>
                <a:gd name="connsiteY11" fmla="*/ 238843 h 363014"/>
                <a:gd name="connsiteX12" fmla="*/ 153689 w 440402"/>
                <a:gd name="connsiteY12" fmla="*/ 225490 h 363014"/>
                <a:gd name="connsiteX13" fmla="*/ 142428 w 440402"/>
                <a:gd name="connsiteY13" fmla="*/ 182077 h 363014"/>
                <a:gd name="connsiteX14" fmla="*/ 153890 w 440402"/>
                <a:gd name="connsiteY14" fmla="*/ 138664 h 363014"/>
                <a:gd name="connsiteX15" fmla="*/ 193004 w 440402"/>
                <a:gd name="connsiteY15" fmla="*/ 160241 h 363014"/>
                <a:gd name="connsiteX16" fmla="*/ 214553 w 440402"/>
                <a:gd name="connsiteY16" fmla="*/ 193367 h 363014"/>
                <a:gd name="connsiteX17" fmla="*/ 242435 w 440402"/>
                <a:gd name="connsiteY17" fmla="*/ 220332 h 363014"/>
                <a:gd name="connsiteX18" fmla="*/ 281951 w 440402"/>
                <a:gd name="connsiteY18" fmla="*/ 233255 h 363014"/>
                <a:gd name="connsiteX19" fmla="*/ 305133 w 440402"/>
                <a:gd name="connsiteY19" fmla="*/ 231393 h 363014"/>
                <a:gd name="connsiteX20" fmla="*/ 280117 w 440402"/>
                <a:gd name="connsiteY20" fmla="*/ 303518 h 363014"/>
                <a:gd name="connsiteX21" fmla="*/ 346397 w 440402"/>
                <a:gd name="connsiteY21" fmla="*/ 307444 h 363014"/>
                <a:gd name="connsiteX22" fmla="*/ 414454 w 440402"/>
                <a:gd name="connsiteY22" fmla="*/ 252283 h 363014"/>
                <a:gd name="connsiteX23" fmla="*/ 424684 w 440402"/>
                <a:gd name="connsiteY23" fmla="*/ 126428 h 363014"/>
                <a:gd name="connsiteX24" fmla="*/ 293384 w 440402"/>
                <a:gd name="connsiteY24" fmla="*/ 219930 h 363014"/>
                <a:gd name="connsiteX25" fmla="*/ 227305 w 440402"/>
                <a:gd name="connsiteY25" fmla="*/ 153851 h 363014"/>
                <a:gd name="connsiteX26" fmla="*/ 293384 w 440402"/>
                <a:gd name="connsiteY26" fmla="*/ 87772 h 363014"/>
                <a:gd name="connsiteX27" fmla="*/ 359464 w 440402"/>
                <a:gd name="connsiteY27" fmla="*/ 153851 h 363014"/>
                <a:gd name="connsiteX28" fmla="*/ 293442 w 440402"/>
                <a:gd name="connsiteY28" fmla="*/ 219930 h 363014"/>
                <a:gd name="connsiteX29" fmla="*/ 293384 w 440402"/>
                <a:gd name="connsiteY29" fmla="*/ 219930 h 3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402" h="363014">
                  <a:moveTo>
                    <a:pt x="424684" y="126428"/>
                  </a:moveTo>
                  <a:cubicBezTo>
                    <a:pt x="414253" y="104019"/>
                    <a:pt x="399094" y="78860"/>
                    <a:pt x="387030" y="58658"/>
                  </a:cubicBezTo>
                  <a:cubicBezTo>
                    <a:pt x="367573" y="26048"/>
                    <a:pt x="345996" y="0"/>
                    <a:pt x="300778" y="0"/>
                  </a:cubicBezTo>
                  <a:lnTo>
                    <a:pt x="153317" y="0"/>
                  </a:lnTo>
                  <a:cubicBezTo>
                    <a:pt x="83856" y="0"/>
                    <a:pt x="58754" y="71954"/>
                    <a:pt x="36689" y="113647"/>
                  </a:cubicBezTo>
                  <a:cubicBezTo>
                    <a:pt x="20040" y="145369"/>
                    <a:pt x="1643" y="194141"/>
                    <a:pt x="153" y="221249"/>
                  </a:cubicBezTo>
                  <a:cubicBezTo>
                    <a:pt x="-2712" y="276410"/>
                    <a:pt x="35485" y="312516"/>
                    <a:pt x="41388" y="316757"/>
                  </a:cubicBezTo>
                  <a:cubicBezTo>
                    <a:pt x="72365" y="338879"/>
                    <a:pt x="108328" y="357677"/>
                    <a:pt x="167157" y="362606"/>
                  </a:cubicBezTo>
                  <a:cubicBezTo>
                    <a:pt x="210943" y="366245"/>
                    <a:pt x="250516" y="345040"/>
                    <a:pt x="254556" y="320826"/>
                  </a:cubicBezTo>
                  <a:cubicBezTo>
                    <a:pt x="259342" y="292171"/>
                    <a:pt x="241088" y="272112"/>
                    <a:pt x="203464" y="273745"/>
                  </a:cubicBezTo>
                  <a:cubicBezTo>
                    <a:pt x="144605" y="276410"/>
                    <a:pt x="106494" y="259160"/>
                    <a:pt x="95003" y="253400"/>
                  </a:cubicBezTo>
                  <a:cubicBezTo>
                    <a:pt x="65946" y="238872"/>
                    <a:pt x="100734" y="239416"/>
                    <a:pt x="108041" y="238843"/>
                  </a:cubicBezTo>
                  <a:cubicBezTo>
                    <a:pt x="126295" y="237439"/>
                    <a:pt x="144548" y="233112"/>
                    <a:pt x="153689" y="225490"/>
                  </a:cubicBezTo>
                  <a:cubicBezTo>
                    <a:pt x="162830" y="217867"/>
                    <a:pt x="154577" y="220017"/>
                    <a:pt x="142428" y="182077"/>
                  </a:cubicBezTo>
                  <a:cubicBezTo>
                    <a:pt x="133172" y="153135"/>
                    <a:pt x="146525" y="141042"/>
                    <a:pt x="153890" y="138664"/>
                  </a:cubicBezTo>
                  <a:cubicBezTo>
                    <a:pt x="171914" y="132761"/>
                    <a:pt x="182316" y="140727"/>
                    <a:pt x="193004" y="160241"/>
                  </a:cubicBezTo>
                  <a:cubicBezTo>
                    <a:pt x="199228" y="171878"/>
                    <a:pt x="206437" y="182962"/>
                    <a:pt x="214553" y="193367"/>
                  </a:cubicBezTo>
                  <a:cubicBezTo>
                    <a:pt x="221918" y="201792"/>
                    <a:pt x="227219" y="211248"/>
                    <a:pt x="242435" y="220332"/>
                  </a:cubicBezTo>
                  <a:cubicBezTo>
                    <a:pt x="254444" y="227607"/>
                    <a:pt x="267963" y="232029"/>
                    <a:pt x="281951" y="233255"/>
                  </a:cubicBezTo>
                  <a:cubicBezTo>
                    <a:pt x="294416" y="234000"/>
                    <a:pt x="293757" y="233399"/>
                    <a:pt x="305133" y="231393"/>
                  </a:cubicBezTo>
                  <a:cubicBezTo>
                    <a:pt x="292983" y="242855"/>
                    <a:pt x="251032" y="272227"/>
                    <a:pt x="280117" y="303518"/>
                  </a:cubicBezTo>
                  <a:cubicBezTo>
                    <a:pt x="295562" y="320139"/>
                    <a:pt x="330178" y="313748"/>
                    <a:pt x="346397" y="307444"/>
                  </a:cubicBezTo>
                  <a:cubicBezTo>
                    <a:pt x="362616" y="301140"/>
                    <a:pt x="390526" y="281912"/>
                    <a:pt x="414454" y="252283"/>
                  </a:cubicBezTo>
                  <a:cubicBezTo>
                    <a:pt x="460675" y="194886"/>
                    <a:pt x="432679" y="143535"/>
                    <a:pt x="424684" y="126428"/>
                  </a:cubicBezTo>
                  <a:close/>
                  <a:moveTo>
                    <a:pt x="293384" y="219930"/>
                  </a:moveTo>
                  <a:cubicBezTo>
                    <a:pt x="256890" y="219930"/>
                    <a:pt x="227305" y="190347"/>
                    <a:pt x="227305" y="153851"/>
                  </a:cubicBezTo>
                  <a:cubicBezTo>
                    <a:pt x="227305" y="117356"/>
                    <a:pt x="256890" y="87772"/>
                    <a:pt x="293384" y="87772"/>
                  </a:cubicBezTo>
                  <a:cubicBezTo>
                    <a:pt x="329880" y="87772"/>
                    <a:pt x="359464" y="117356"/>
                    <a:pt x="359464" y="153851"/>
                  </a:cubicBezTo>
                  <a:cubicBezTo>
                    <a:pt x="359481" y="190329"/>
                    <a:pt x="329920" y="219913"/>
                    <a:pt x="293442" y="219930"/>
                  </a:cubicBezTo>
                  <a:cubicBezTo>
                    <a:pt x="293422" y="219930"/>
                    <a:pt x="293405" y="219930"/>
                    <a:pt x="293384" y="219930"/>
                  </a:cubicBezTo>
                  <a:close/>
                </a:path>
              </a:pathLst>
            </a:custGeom>
            <a:noFill/>
            <a:ln w="2095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CB3DA07A-0138-524B-8D33-7D6DBF43EB7C}"/>
                </a:ext>
              </a:extLst>
            </p:cNvPr>
            <p:cNvSpPr/>
            <p:nvPr/>
          </p:nvSpPr>
          <p:spPr>
            <a:xfrm>
              <a:off x="3886629" y="2247465"/>
              <a:ext cx="190272" cy="190272"/>
            </a:xfrm>
            <a:custGeom>
              <a:avLst/>
              <a:gdLst>
                <a:gd name="connsiteX0" fmla="*/ 190272 w 190272"/>
                <a:gd name="connsiteY0" fmla="*/ 95108 h 190272"/>
                <a:gd name="connsiteX1" fmla="*/ 95165 w 190272"/>
                <a:gd name="connsiteY1" fmla="*/ 190272 h 190272"/>
                <a:gd name="connsiteX2" fmla="*/ 0 w 190272"/>
                <a:gd name="connsiteY2" fmla="*/ 95165 h 190272"/>
                <a:gd name="connsiteX3" fmla="*/ 95107 w 190272"/>
                <a:gd name="connsiteY3" fmla="*/ 0 h 190272"/>
                <a:gd name="connsiteX4" fmla="*/ 95279 w 190272"/>
                <a:gd name="connsiteY4" fmla="*/ 0 h 190272"/>
                <a:gd name="connsiteX5" fmla="*/ 190272 w 190272"/>
                <a:gd name="connsiteY5" fmla="*/ 95108 h 1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72" h="190272">
                  <a:moveTo>
                    <a:pt x="190272" y="95108"/>
                  </a:moveTo>
                  <a:cubicBezTo>
                    <a:pt x="190289" y="147650"/>
                    <a:pt x="147707" y="190257"/>
                    <a:pt x="95165" y="190272"/>
                  </a:cubicBezTo>
                  <a:cubicBezTo>
                    <a:pt x="42622" y="190288"/>
                    <a:pt x="16" y="147707"/>
                    <a:pt x="0" y="95165"/>
                  </a:cubicBezTo>
                  <a:cubicBezTo>
                    <a:pt x="-16" y="42623"/>
                    <a:pt x="42565" y="16"/>
                    <a:pt x="95107" y="0"/>
                  </a:cubicBezTo>
                  <a:cubicBezTo>
                    <a:pt x="95165" y="0"/>
                    <a:pt x="95222" y="0"/>
                    <a:pt x="95279" y="0"/>
                  </a:cubicBezTo>
                  <a:cubicBezTo>
                    <a:pt x="147761" y="63"/>
                    <a:pt x="190272" y="42626"/>
                    <a:pt x="190272" y="95108"/>
                  </a:cubicBezTo>
                  <a:close/>
                </a:path>
              </a:pathLst>
            </a:custGeom>
            <a:noFill/>
            <a:ln w="2095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45" name="Graphic 44">
            <a:extLst>
              <a:ext uri="{FF2B5EF4-FFF2-40B4-BE49-F238E27FC236}">
                <a16:creationId xmlns:a16="http://schemas.microsoft.com/office/drawing/2014/main" id="{7B00B23C-A757-4439-AF57-E982E0EB95E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29256" y="5078252"/>
            <a:ext cx="545524" cy="545524"/>
          </a:xfrm>
          <a:prstGeom prst="rect">
            <a:avLst/>
          </a:prstGeom>
        </p:spPr>
      </p:pic>
      <p:pic>
        <p:nvPicPr>
          <p:cNvPr id="42" name="Picture Placeholder 17">
            <a:extLst>
              <a:ext uri="{FF2B5EF4-FFF2-40B4-BE49-F238E27FC236}">
                <a16:creationId xmlns:a16="http://schemas.microsoft.com/office/drawing/2014/main" id="{698B1D37-9F50-4C59-9F3E-813B40A1DCA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7744818" y="3491199"/>
            <a:ext cx="729745" cy="731320"/>
          </a:xfrm>
          <a:prstGeom prst="rect">
            <a:avLst/>
          </a:prstGeom>
        </p:spPr>
      </p:pic>
    </p:spTree>
    <p:extLst>
      <p:ext uri="{BB962C8B-B14F-4D97-AF65-F5344CB8AC3E}">
        <p14:creationId xmlns:p14="http://schemas.microsoft.com/office/powerpoint/2010/main" val="20973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Effect transition="in" filter="fade">
                                      <p:cBhvr>
                                        <p:cTn id="12" dur="750"/>
                                        <p:tgtEl>
                                          <p:spTgt spid="7"/>
                                        </p:tgtEl>
                                      </p:cBhvr>
                                    </p:animEffect>
                                  </p:childTnLst>
                                </p:cTn>
                              </p:par>
                              <p:par>
                                <p:cTn id="13" presetID="10" presetClass="entr" presetSubtype="0" fill="hold" nodeType="withEffect">
                                  <p:stCondLst>
                                    <p:cond delay="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2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17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par>
                          <p:cTn id="30" fill="hold">
                            <p:stCondLst>
                              <p:cond delay="22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27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3700"/>
                            </p:stCondLst>
                            <p:childTnLst>
                              <p:par>
                                <p:cTn id="52" presetID="10"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4200"/>
                            </p:stCondLst>
                            <p:childTnLst>
                              <p:par>
                                <p:cTn id="59" presetID="10"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B575CF-45F5-4930-9488-6682677F173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737DD17C-ECC6-4956-B8B5-6E5309785FB1}"/>
              </a:ext>
            </a:extLst>
          </p:cNvPr>
          <p:cNvSpPr>
            <a:spLocks noGrp="1"/>
          </p:cNvSpPr>
          <p:nvPr>
            <p:ph type="title"/>
          </p:nvPr>
        </p:nvSpPr>
        <p:spPr/>
        <p:txBody>
          <a:bodyPr/>
          <a:lstStyle/>
          <a:p>
            <a:r>
              <a:rPr lang="en-US"/>
              <a:t>Timely/Continued Care and Vaccinations</a:t>
            </a:r>
          </a:p>
        </p:txBody>
      </p:sp>
      <p:sp>
        <p:nvSpPr>
          <p:cNvPr id="3" name="Footer Placeholder 2">
            <a:extLst>
              <a:ext uri="{FF2B5EF4-FFF2-40B4-BE49-F238E27FC236}">
                <a16:creationId xmlns:a16="http://schemas.microsoft.com/office/drawing/2014/main" id="{674F9D73-FA86-0B4C-BC2F-F1F74FFE244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ea typeface="Roboto" charset="0"/>
              </a:rPr>
              <a:t>© 2021 ZERO TO THREE. All rights reserved.</a:t>
            </a:r>
          </a:p>
        </p:txBody>
      </p:sp>
      <p:sp>
        <p:nvSpPr>
          <p:cNvPr id="14" name="Text Placeholder 13">
            <a:extLst>
              <a:ext uri="{FF2B5EF4-FFF2-40B4-BE49-F238E27FC236}">
                <a16:creationId xmlns:a16="http://schemas.microsoft.com/office/drawing/2014/main" id="{7239224A-F183-4EC5-8AAF-CA514AEA469C}"/>
              </a:ext>
            </a:extLst>
          </p:cNvPr>
          <p:cNvSpPr>
            <a:spLocks noGrp="1"/>
          </p:cNvSpPr>
          <p:nvPr>
            <p:ph type="body" sz="quarter" idx="14"/>
          </p:nvPr>
        </p:nvSpPr>
        <p:spPr/>
        <p:txBody>
          <a:bodyPr>
            <a:normAutofit/>
          </a:bodyPr>
          <a:lstStyle/>
          <a:p>
            <a:pPr marL="342900" indent="-342900">
              <a:buFont typeface="Wingdings" panose="05000000000000000000" pitchFamily="2" charset="2"/>
              <a:buChar char="ü"/>
            </a:pPr>
            <a:r>
              <a:rPr lang="en-US"/>
              <a:t>Timely and complete well-child visits</a:t>
            </a:r>
          </a:p>
          <a:p>
            <a:endParaRPr lang="en-US"/>
          </a:p>
          <a:p>
            <a:pPr marL="342900" indent="-342900">
              <a:buFont typeface="Wingdings" panose="05000000000000000000" pitchFamily="2" charset="2"/>
              <a:buChar char="ü"/>
            </a:pPr>
            <a:r>
              <a:rPr lang="en-US"/>
              <a:t>Timely and up-to-date vaccinations</a:t>
            </a:r>
          </a:p>
          <a:p>
            <a:pPr marL="342900" indent="-342900">
              <a:buFont typeface="Wingdings" panose="05000000000000000000" pitchFamily="2" charset="2"/>
              <a:buChar char="ü"/>
            </a:pPr>
            <a:endParaRPr lang="en-US"/>
          </a:p>
          <a:p>
            <a:pPr marL="342900" indent="-342900">
              <a:buFont typeface="Wingdings" panose="05000000000000000000" pitchFamily="2" charset="2"/>
              <a:buChar char="ü"/>
            </a:pPr>
            <a:r>
              <a:rPr lang="en-US"/>
              <a:t>Better continuity of care</a:t>
            </a:r>
          </a:p>
          <a:p>
            <a:endParaRPr lang="en-US"/>
          </a:p>
        </p:txBody>
      </p:sp>
      <p:sp>
        <p:nvSpPr>
          <p:cNvPr id="16" name="Text Placeholder 15">
            <a:extLst>
              <a:ext uri="{FF2B5EF4-FFF2-40B4-BE49-F238E27FC236}">
                <a16:creationId xmlns:a16="http://schemas.microsoft.com/office/drawing/2014/main" id="{AEAC564E-9A96-40C2-979C-4C681ED08386}"/>
              </a:ext>
            </a:extLst>
          </p:cNvPr>
          <p:cNvSpPr>
            <a:spLocks noGrp="1"/>
          </p:cNvSpPr>
          <p:nvPr>
            <p:ph type="body" sz="quarter" idx="16"/>
          </p:nvPr>
        </p:nvSpPr>
        <p:spPr>
          <a:xfrm>
            <a:off x="5106987" y="1902079"/>
            <a:ext cx="6707380" cy="800215"/>
          </a:xfrm>
        </p:spPr>
        <p:txBody>
          <a:bodyPr>
            <a:normAutofit fontScale="92500" lnSpcReduction="20000"/>
          </a:bodyPr>
          <a:lstStyle/>
          <a:p>
            <a:pPr marL="285750" indent="-285750">
              <a:lnSpc>
                <a:spcPct val="110000"/>
              </a:lnSpc>
              <a:spcBef>
                <a:spcPts val="0"/>
              </a:spcBef>
              <a:buFont typeface="Arial" panose="020B0604020202020204" pitchFamily="34" charset="0"/>
              <a:buChar char="•"/>
            </a:pPr>
            <a:r>
              <a:rPr lang="en-US" sz="1800">
                <a:latin typeface="+mj-lt"/>
              </a:rPr>
              <a:t>Children were up to 2.4x more likely </a:t>
            </a:r>
            <a:r>
              <a:rPr lang="en-US" sz="1800" b="1">
                <a:latin typeface="+mj-lt"/>
              </a:rPr>
              <a:t>receive timely well visits </a:t>
            </a:r>
            <a:r>
              <a:rPr lang="en-US" sz="1800">
                <a:latin typeface="+mj-lt"/>
              </a:rPr>
              <a:t>and were more likely to </a:t>
            </a:r>
            <a:r>
              <a:rPr lang="en-US" sz="1800" b="1">
                <a:latin typeface="+mj-lt"/>
              </a:rPr>
              <a:t>attend all of the first 10 recommended well-child visits</a:t>
            </a:r>
            <a:r>
              <a:rPr lang="en-US" sz="1800" baseline="30000">
                <a:latin typeface="+mj-lt"/>
              </a:rPr>
              <a:t>1,6,10,11</a:t>
            </a:r>
          </a:p>
          <a:p>
            <a:pPr>
              <a:spcBef>
                <a:spcPts val="0"/>
              </a:spcBef>
            </a:pPr>
            <a:endParaRPr lang="en-US" sz="1800">
              <a:latin typeface="+mj-lt"/>
            </a:endParaRPr>
          </a:p>
          <a:p>
            <a:pPr>
              <a:spcBef>
                <a:spcPts val="0"/>
              </a:spcBef>
            </a:pPr>
            <a:endParaRPr lang="en-US" sz="1800">
              <a:latin typeface="+mj-lt"/>
            </a:endParaRPr>
          </a:p>
          <a:p>
            <a:pPr>
              <a:spcBef>
                <a:spcPts val="0"/>
              </a:spcBef>
            </a:pPr>
            <a:endParaRPr lang="en-US" sz="1800" baseline="30000"/>
          </a:p>
          <a:p>
            <a:pPr marL="285750" indent="-285750">
              <a:spcBef>
                <a:spcPts val="0"/>
              </a:spcBef>
              <a:buFont typeface="Arial" panose="020B0604020202020204" pitchFamily="34" charset="0"/>
              <a:buChar char="•"/>
            </a:pPr>
            <a:endParaRPr lang="en-US" sz="1800" baseline="30000"/>
          </a:p>
        </p:txBody>
      </p:sp>
      <p:sp>
        <p:nvSpPr>
          <p:cNvPr id="17" name="Text Placeholder 16">
            <a:extLst>
              <a:ext uri="{FF2B5EF4-FFF2-40B4-BE49-F238E27FC236}">
                <a16:creationId xmlns:a16="http://schemas.microsoft.com/office/drawing/2014/main" id="{117D97DE-B5C3-4C71-A43A-BFF84CC66EF9}"/>
              </a:ext>
            </a:extLst>
          </p:cNvPr>
          <p:cNvSpPr>
            <a:spLocks noGrp="1"/>
          </p:cNvSpPr>
          <p:nvPr>
            <p:ph type="body" sz="quarter" idx="17"/>
          </p:nvPr>
        </p:nvSpPr>
        <p:spPr/>
        <p:txBody>
          <a:bodyPr/>
          <a:lstStyle/>
          <a:p>
            <a:r>
              <a:rPr lang="en-US"/>
              <a:t>Timely and Complete well-child visits </a:t>
            </a:r>
          </a:p>
        </p:txBody>
      </p:sp>
      <p:pic>
        <p:nvPicPr>
          <p:cNvPr id="18" name="Picture Placeholder 17">
            <a:extLst>
              <a:ext uri="{FF2B5EF4-FFF2-40B4-BE49-F238E27FC236}">
                <a16:creationId xmlns:a16="http://schemas.microsoft.com/office/drawing/2014/main" id="{E8C8E5B7-06B9-4C71-B41C-E940390DF19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648950" y="409575"/>
            <a:ext cx="735013" cy="736600"/>
          </a:xfrm>
          <a:prstGeom prst="rect">
            <a:avLst/>
          </a:prstGeom>
        </p:spPr>
      </p:pic>
      <p:sp>
        <p:nvSpPr>
          <p:cNvPr id="19" name="Text Placeholder 14">
            <a:extLst>
              <a:ext uri="{FF2B5EF4-FFF2-40B4-BE49-F238E27FC236}">
                <a16:creationId xmlns:a16="http://schemas.microsoft.com/office/drawing/2014/main" id="{8C249B2A-8431-4AEE-8707-ECF258FEB213}"/>
              </a:ext>
            </a:extLst>
          </p:cNvPr>
          <p:cNvSpPr txBox="1">
            <a:spLocks/>
          </p:cNvSpPr>
          <p:nvPr/>
        </p:nvSpPr>
        <p:spPr>
          <a:xfrm>
            <a:off x="5106988" y="4466551"/>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7pPr>
            <a:lvl8pPr marL="34290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8pPr>
            <a:lvl9pPr marL="3886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endParaRPr>
          </a:p>
        </p:txBody>
      </p:sp>
      <p:sp>
        <p:nvSpPr>
          <p:cNvPr id="12" name="Text Placeholder 15">
            <a:extLst>
              <a:ext uri="{FF2B5EF4-FFF2-40B4-BE49-F238E27FC236}">
                <a16:creationId xmlns:a16="http://schemas.microsoft.com/office/drawing/2014/main" id="{530B60E9-B97E-419F-A632-931ACDDA1150}"/>
              </a:ext>
            </a:extLst>
          </p:cNvPr>
          <p:cNvSpPr txBox="1">
            <a:spLocks/>
          </p:cNvSpPr>
          <p:nvPr/>
        </p:nvSpPr>
        <p:spPr>
          <a:xfrm>
            <a:off x="5106985" y="3212003"/>
            <a:ext cx="6707380" cy="6788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Children were up to 1.6x more likely to receive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timely vaccinations </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and 1.4x more likely to be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up to date on vaccinations by age 2</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1,6,10</a:t>
            </a:r>
            <a:endPar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p:txBody>
      </p:sp>
      <p:sp>
        <p:nvSpPr>
          <p:cNvPr id="13" name="Text Placeholder 16">
            <a:extLst>
              <a:ext uri="{FF2B5EF4-FFF2-40B4-BE49-F238E27FC236}">
                <a16:creationId xmlns:a16="http://schemas.microsoft.com/office/drawing/2014/main" id="{C0A1AEB9-E0B5-4D3A-BEC9-D293AA3EF4FA}"/>
              </a:ext>
            </a:extLst>
          </p:cNvPr>
          <p:cNvSpPr txBox="1">
            <a:spLocks/>
          </p:cNvSpPr>
          <p:nvPr/>
        </p:nvSpPr>
        <p:spPr>
          <a:xfrm>
            <a:off x="5106987" y="2775681"/>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rPr>
              <a:t>Timely and Up-To-Date Vaccinations</a:t>
            </a:r>
          </a:p>
        </p:txBody>
      </p:sp>
      <p:sp>
        <p:nvSpPr>
          <p:cNvPr id="15" name="Text Placeholder 15">
            <a:extLst>
              <a:ext uri="{FF2B5EF4-FFF2-40B4-BE49-F238E27FC236}">
                <a16:creationId xmlns:a16="http://schemas.microsoft.com/office/drawing/2014/main" id="{03EB1F7C-EF4A-439F-BF87-DDF881A3F887}"/>
              </a:ext>
            </a:extLst>
          </p:cNvPr>
          <p:cNvSpPr txBox="1">
            <a:spLocks/>
          </p:cNvSpPr>
          <p:nvPr/>
        </p:nvSpPr>
        <p:spPr>
          <a:xfrm>
            <a:off x="5106985" y="4521926"/>
            <a:ext cx="6411818" cy="9893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Continuity of care was significantly better </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for both total and well-child visits, and families were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nearly twice as likely to remain with the practice </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through 20 months</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rPr>
              <a:t>12,13</a:t>
            </a: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Light" panose="020F0302020204030204"/>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8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p:txBody>
      </p:sp>
      <p:sp>
        <p:nvSpPr>
          <p:cNvPr id="23" name="Text Placeholder 16">
            <a:extLst>
              <a:ext uri="{FF2B5EF4-FFF2-40B4-BE49-F238E27FC236}">
                <a16:creationId xmlns:a16="http://schemas.microsoft.com/office/drawing/2014/main" id="{4E6CA1B8-8692-434C-9308-49FB63991835}"/>
              </a:ext>
            </a:extLst>
          </p:cNvPr>
          <p:cNvSpPr txBox="1">
            <a:spLocks/>
          </p:cNvSpPr>
          <p:nvPr/>
        </p:nvSpPr>
        <p:spPr>
          <a:xfrm>
            <a:off x="5205508" y="3720583"/>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endParaRPr>
          </a:p>
        </p:txBody>
      </p:sp>
      <p:sp>
        <p:nvSpPr>
          <p:cNvPr id="24" name="Text Placeholder 16">
            <a:extLst>
              <a:ext uri="{FF2B5EF4-FFF2-40B4-BE49-F238E27FC236}">
                <a16:creationId xmlns:a16="http://schemas.microsoft.com/office/drawing/2014/main" id="{78D50831-5020-422A-99F4-726277CA955E}"/>
              </a:ext>
            </a:extLst>
          </p:cNvPr>
          <p:cNvSpPr txBox="1">
            <a:spLocks/>
          </p:cNvSpPr>
          <p:nvPr/>
        </p:nvSpPr>
        <p:spPr>
          <a:xfrm>
            <a:off x="5156247" y="4023995"/>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rPr>
              <a:t>Better Continuity of Care</a:t>
            </a:r>
          </a:p>
        </p:txBody>
      </p:sp>
      <p:sp>
        <p:nvSpPr>
          <p:cNvPr id="20" name="Slide Number Placeholder 5">
            <a:extLst>
              <a:ext uri="{FF2B5EF4-FFF2-40B4-BE49-F238E27FC236}">
                <a16:creationId xmlns:a16="http://schemas.microsoft.com/office/drawing/2014/main" id="{D36C5BF3-CEDA-48EB-B212-FB2A4BAC7A12}"/>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000000">
                  <a:tint val="75000"/>
                </a:srgbClr>
              </a:solidFill>
              <a:effectLst/>
              <a:uLnTx/>
              <a:uFillTx/>
              <a:latin typeface="Roboto" charset="0"/>
            </a:endParaRPr>
          </a:p>
        </p:txBody>
      </p:sp>
    </p:spTree>
    <p:extLst>
      <p:ext uri="{BB962C8B-B14F-4D97-AF65-F5344CB8AC3E}">
        <p14:creationId xmlns:p14="http://schemas.microsoft.com/office/powerpoint/2010/main" val="246532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682-C358-4683-9EBB-0A9425C20276}"/>
              </a:ext>
            </a:extLst>
          </p:cNvPr>
          <p:cNvSpPr>
            <a:spLocks noGrp="1"/>
          </p:cNvSpPr>
          <p:nvPr>
            <p:ph type="title"/>
          </p:nvPr>
        </p:nvSpPr>
        <p:spPr>
          <a:xfrm>
            <a:off x="4068507" y="2862025"/>
            <a:ext cx="4054986" cy="825940"/>
          </a:xfrm>
        </p:spPr>
        <p:txBody>
          <a:bodyPr>
            <a:normAutofit fontScale="90000"/>
          </a:bodyPr>
          <a:lstStyle/>
          <a:p>
            <a:r>
              <a:rPr lang="en-US" sz="5400" dirty="0">
                <a:solidFill>
                  <a:schemeClr val="accent5"/>
                </a:solidFill>
              </a:rPr>
              <a:t>CASE EXAMPLE</a:t>
            </a:r>
          </a:p>
        </p:txBody>
      </p:sp>
      <p:sp>
        <p:nvSpPr>
          <p:cNvPr id="3" name="Footer Placeholder 2">
            <a:extLst>
              <a:ext uri="{FF2B5EF4-FFF2-40B4-BE49-F238E27FC236}">
                <a16:creationId xmlns:a16="http://schemas.microsoft.com/office/drawing/2014/main" id="{2514E6F1-C268-4272-B573-E4EE82B5E6F2}"/>
              </a:ext>
            </a:extLst>
          </p:cNvPr>
          <p:cNvSpPr>
            <a:spLocks noGrp="1"/>
          </p:cNvSpPr>
          <p:nvPr>
            <p:ph type="ftr" sz="quarter" idx="11"/>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C88BA8BF-E875-4F10-B98B-FF56464D2B29}"/>
              </a:ext>
            </a:extLst>
          </p:cNvPr>
          <p:cNvSpPr>
            <a:spLocks noGrp="1"/>
          </p:cNvSpPr>
          <p:nvPr>
            <p:ph type="sldNum" sz="quarter" idx="12"/>
          </p:nvPr>
        </p:nvSpPr>
        <p:spPr/>
        <p:txBody>
          <a:bodyPr/>
          <a:lstStyle/>
          <a:p>
            <a:fld id="{4B6E93A8-FE64-9044-AC94-BAC1817EA472}" type="slidenum">
              <a:rPr lang="en-US" smtClean="0"/>
              <a:t>15</a:t>
            </a:fld>
            <a:endParaRPr lang="en-US"/>
          </a:p>
        </p:txBody>
      </p:sp>
    </p:spTree>
    <p:extLst>
      <p:ext uri="{BB962C8B-B14F-4D97-AF65-F5344CB8AC3E}">
        <p14:creationId xmlns:p14="http://schemas.microsoft.com/office/powerpoint/2010/main" val="1820767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C1E90B7-5E72-4B86-90E3-D86F4F52B70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5FBCDDD3-DEE4-0143-8B73-D3D1AD07A4E3}"/>
              </a:ext>
            </a:extLst>
          </p:cNvPr>
          <p:cNvSpPr>
            <a:spLocks noGrp="1"/>
          </p:cNvSpPr>
          <p:nvPr>
            <p:ph type="body" sz="quarter" idx="14"/>
          </p:nvPr>
        </p:nvSpPr>
        <p:spPr/>
        <p:txBody>
          <a:bodyPr>
            <a:normAutofit/>
          </a:bodyPr>
          <a:lstStyle/>
          <a:p>
            <a:pPr marL="342900" indent="-342900">
              <a:buFont typeface="Wingdings" panose="05000000000000000000" pitchFamily="2" charset="2"/>
              <a:buChar char="ü"/>
            </a:pPr>
            <a:r>
              <a:rPr lang="en-US"/>
              <a:t>Early identification of child and family needs</a:t>
            </a:r>
          </a:p>
          <a:p>
            <a:pPr marL="342900" indent="-342900">
              <a:buFont typeface="Wingdings" panose="05000000000000000000" pitchFamily="2" charset="2"/>
              <a:buChar char="ü"/>
            </a:pPr>
            <a:endParaRPr lang="en-US"/>
          </a:p>
          <a:p>
            <a:pPr marL="342900" indent="-342900">
              <a:buFont typeface="Wingdings" panose="05000000000000000000" pitchFamily="2" charset="2"/>
              <a:buChar char="ü"/>
            </a:pPr>
            <a:r>
              <a:rPr lang="en-US"/>
              <a:t>Improved connection to services</a:t>
            </a:r>
          </a:p>
        </p:txBody>
      </p:sp>
      <p:sp>
        <p:nvSpPr>
          <p:cNvPr id="2" name="Title 1">
            <a:extLst>
              <a:ext uri="{FF2B5EF4-FFF2-40B4-BE49-F238E27FC236}">
                <a16:creationId xmlns:a16="http://schemas.microsoft.com/office/drawing/2014/main" id="{BA07DFA0-FED9-734E-A09E-9F91CCBB0B51}"/>
              </a:ext>
            </a:extLst>
          </p:cNvPr>
          <p:cNvSpPr>
            <a:spLocks noGrp="1"/>
          </p:cNvSpPr>
          <p:nvPr>
            <p:ph type="title"/>
          </p:nvPr>
        </p:nvSpPr>
        <p:spPr/>
        <p:txBody>
          <a:bodyPr/>
          <a:lstStyle/>
          <a:p>
            <a:r>
              <a:rPr lang="en-US"/>
              <a:t>Screening and Connection to Services</a:t>
            </a:r>
          </a:p>
        </p:txBody>
      </p:sp>
      <p:sp>
        <p:nvSpPr>
          <p:cNvPr id="3" name="Footer Placeholder 2">
            <a:extLst>
              <a:ext uri="{FF2B5EF4-FFF2-40B4-BE49-F238E27FC236}">
                <a16:creationId xmlns:a16="http://schemas.microsoft.com/office/drawing/2014/main" id="{674F9D73-FA86-0B4C-BC2F-F1F74FFE244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ea typeface="Roboto" charset="0"/>
              </a:rPr>
              <a:t>© 2021 ZERO TO THREE. All rights reserved.</a:t>
            </a:r>
          </a:p>
        </p:txBody>
      </p:sp>
      <p:pic>
        <p:nvPicPr>
          <p:cNvPr id="11" name="Picture Placeholder 10">
            <a:extLst>
              <a:ext uri="{FF2B5EF4-FFF2-40B4-BE49-F238E27FC236}">
                <a16:creationId xmlns:a16="http://schemas.microsoft.com/office/drawing/2014/main" id="{B44104FE-1630-45EC-8895-DC551817F73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8" r="108"/>
          <a:stretch/>
        </p:blipFill>
        <p:spPr>
          <a:prstGeom prst="rect">
            <a:avLst/>
          </a:prstGeom>
        </p:spPr>
      </p:pic>
      <p:sp>
        <p:nvSpPr>
          <p:cNvPr id="12" name="Text Placeholder 9">
            <a:extLst>
              <a:ext uri="{FF2B5EF4-FFF2-40B4-BE49-F238E27FC236}">
                <a16:creationId xmlns:a16="http://schemas.microsoft.com/office/drawing/2014/main" id="{4BBE239A-A4D0-4697-95FD-B4389E2A0173}"/>
              </a:ext>
            </a:extLst>
          </p:cNvPr>
          <p:cNvSpPr txBox="1">
            <a:spLocks/>
          </p:cNvSpPr>
          <p:nvPr/>
        </p:nvSpPr>
        <p:spPr>
          <a:xfrm>
            <a:off x="5103937" y="1436988"/>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rPr>
              <a:t>Child Needs</a:t>
            </a:r>
          </a:p>
        </p:txBody>
      </p:sp>
      <p:sp>
        <p:nvSpPr>
          <p:cNvPr id="13" name="Text Placeholder 8">
            <a:extLst>
              <a:ext uri="{FF2B5EF4-FFF2-40B4-BE49-F238E27FC236}">
                <a16:creationId xmlns:a16="http://schemas.microsoft.com/office/drawing/2014/main" id="{A2C3179D-7E9D-41A6-A752-0BAD21EDC40E}"/>
              </a:ext>
            </a:extLst>
          </p:cNvPr>
          <p:cNvSpPr txBox="1">
            <a:spLocks/>
          </p:cNvSpPr>
          <p:nvPr/>
        </p:nvSpPr>
        <p:spPr>
          <a:xfrm>
            <a:off x="5103936" y="1680574"/>
            <a:ext cx="6353494" cy="223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Children were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8x more likely to receive a developmental assessment </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and had significantly higher rates of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developmental referrals</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1,2</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One HealthySteps practice with a dedicated family services coordinator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quadrupled its Early Intervention successful referral rate</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3</a:t>
            </a: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Across a network of HealthySteps practices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the median age of autism diagnosis for children who screened at the high-risk level was two years earlier </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than the national median</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4</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p:txBody>
      </p:sp>
      <p:sp>
        <p:nvSpPr>
          <p:cNvPr id="17" name="Text Placeholder 8">
            <a:extLst>
              <a:ext uri="{FF2B5EF4-FFF2-40B4-BE49-F238E27FC236}">
                <a16:creationId xmlns:a16="http://schemas.microsoft.com/office/drawing/2014/main" id="{B5157D4E-CF60-4A45-A773-CAE014BA6DDD}"/>
              </a:ext>
            </a:extLst>
          </p:cNvPr>
          <p:cNvSpPr txBox="1">
            <a:spLocks/>
          </p:cNvSpPr>
          <p:nvPr/>
        </p:nvSpPr>
        <p:spPr>
          <a:xfrm>
            <a:off x="5103938" y="4102032"/>
            <a:ext cx="6741657" cy="226066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rPr>
              <a:t>Families had significantly </a:t>
            </a:r>
            <a:r>
              <a:rPr kumimoji="0" lang="en-US" sz="1700" b="1" i="0" u="none" strike="noStrike" kern="1200" cap="none" spc="0" normalizeH="0" baseline="0" noProof="0" dirty="0">
                <a:ln>
                  <a:noFill/>
                </a:ln>
                <a:solidFill>
                  <a:srgbClr val="000000"/>
                </a:solidFill>
                <a:effectLst/>
                <a:uLnTx/>
                <a:uFillTx/>
                <a:latin typeface="Calibri Light"/>
                <a:ea typeface="Roboto Light"/>
                <a:cs typeface="Calibri Light"/>
              </a:rPr>
              <a:t>higher rates of nonmedical referrals</a:t>
            </a:r>
            <a:r>
              <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rPr>
              <a:t>, including referrals for child abuse or neglect, marital or family issues, and other social or environmental issues</a:t>
            </a:r>
            <a:r>
              <a:rPr kumimoji="0" lang="en-US" sz="1700" b="0" i="0" u="none" strike="noStrike" kern="1200" cap="none" spc="0" normalizeH="0" baseline="30000" noProof="0" dirty="0">
                <a:ln>
                  <a:noFill/>
                </a:ln>
                <a:solidFill>
                  <a:srgbClr val="000000"/>
                </a:solidFill>
                <a:effectLst/>
                <a:uLnTx/>
                <a:uFillTx/>
                <a:latin typeface="Calibri Light"/>
                <a:ea typeface="Roboto Light"/>
                <a:cs typeface="Calibri Light"/>
              </a:rPr>
              <a:t>1</a:t>
            </a:r>
            <a:endPar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rPr>
              <a:t>Mothers had significantly </a:t>
            </a:r>
            <a:r>
              <a:rPr kumimoji="0" lang="en-US" sz="1700" b="1" i="0" u="none" strike="noStrike" kern="1200" cap="none" spc="0" normalizeH="0" baseline="0" noProof="0" dirty="0">
                <a:ln>
                  <a:noFill/>
                </a:ln>
                <a:solidFill>
                  <a:srgbClr val="000000"/>
                </a:solidFill>
                <a:effectLst/>
                <a:uLnTx/>
                <a:uFillTx/>
                <a:latin typeface="Calibri Light"/>
                <a:ea typeface="Roboto Light"/>
                <a:cs typeface="Calibri Light"/>
              </a:rPr>
              <a:t>higher rates of maternal depression referrals </a:t>
            </a:r>
            <a:r>
              <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rPr>
              <a:t>and were </a:t>
            </a:r>
            <a:r>
              <a:rPr kumimoji="0" lang="en-US" sz="1700" b="1" i="0" u="none" strike="noStrike" kern="1200" cap="none" spc="0" normalizeH="0" baseline="0" noProof="0" dirty="0">
                <a:ln>
                  <a:noFill/>
                </a:ln>
                <a:solidFill>
                  <a:srgbClr val="000000"/>
                </a:solidFill>
                <a:effectLst/>
                <a:uLnTx/>
                <a:uFillTx/>
                <a:latin typeface="Calibri Light"/>
                <a:ea typeface="Roboto Light"/>
                <a:cs typeface="Calibri Light"/>
              </a:rPr>
              <a:t>4x more likely to receive information on community resources</a:t>
            </a:r>
            <a:r>
              <a:rPr kumimoji="0" lang="en-US" sz="1700" b="0" i="0" u="none" strike="noStrike" kern="1200" cap="none" spc="0" normalizeH="0" baseline="30000" noProof="0" dirty="0">
                <a:ln>
                  <a:noFill/>
                </a:ln>
                <a:solidFill>
                  <a:srgbClr val="000000"/>
                </a:solidFill>
                <a:effectLst/>
                <a:uLnTx/>
                <a:uFillTx/>
                <a:latin typeface="Calibri Light"/>
                <a:ea typeface="Roboto Light"/>
                <a:cs typeface="Calibri Light"/>
              </a:rPr>
              <a:t>1</a:t>
            </a: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700" b="0" i="0" u="none" strike="noStrike" kern="1200" cap="none" spc="0" normalizeH="0" baseline="3000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alibri Light"/>
                <a:ea typeface="Roboto Light"/>
                <a:cs typeface="Calibri Light"/>
              </a:rPr>
              <a:t>A study in three HealthySteps practices found a </a:t>
            </a:r>
            <a:r>
              <a:rPr kumimoji="0" lang="en-US" sz="1700" b="1" i="0" u="none" strike="noStrike" kern="1200" cap="none" spc="0" normalizeH="0" baseline="0" noProof="0" dirty="0">
                <a:ln>
                  <a:noFill/>
                </a:ln>
                <a:solidFill>
                  <a:srgbClr val="000000"/>
                </a:solidFill>
                <a:effectLst/>
                <a:uLnTx/>
                <a:uFillTx/>
                <a:latin typeface="Calibri Light"/>
                <a:ea typeface="Roboto Light"/>
                <a:cs typeface="Calibri Light"/>
              </a:rPr>
              <a:t>successful referral rate of 88%</a:t>
            </a:r>
            <a:r>
              <a:rPr kumimoji="0" lang="en-US" sz="1700" b="0" i="0" u="none" strike="noStrike" kern="1200" cap="none" spc="0" normalizeH="0" baseline="30000" noProof="0" dirty="0">
                <a:ln>
                  <a:noFill/>
                </a:ln>
                <a:solidFill>
                  <a:srgbClr val="000000"/>
                </a:solidFill>
                <a:effectLst/>
                <a:uLnTx/>
                <a:uFillTx/>
                <a:latin typeface="Calibri Light"/>
                <a:ea typeface="Roboto Light"/>
                <a:cs typeface="Calibri Light"/>
              </a:rPr>
              <a:t>22</a:t>
            </a:r>
            <a:endParaRPr kumimoji="0" lang="en-US" sz="1700" b="0" i="0" u="none" strike="noStrike" kern="1200" cap="none" spc="0" normalizeH="0" baseline="30000" noProof="0" dirty="0">
              <a:ln>
                <a:noFill/>
              </a:ln>
              <a:solidFill>
                <a:srgbClr val="000000"/>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30000" noProof="0" dirty="0">
              <a:ln>
                <a:noFill/>
              </a:ln>
              <a:solidFill>
                <a:srgbClr val="000000"/>
              </a:solidFill>
              <a:effectLst/>
              <a:highlight>
                <a:srgbClr val="FFFF00"/>
              </a:highligh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3000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3000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700" b="1"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p:txBody>
      </p:sp>
      <p:sp>
        <p:nvSpPr>
          <p:cNvPr id="18" name="Text Placeholder 9">
            <a:extLst>
              <a:ext uri="{FF2B5EF4-FFF2-40B4-BE49-F238E27FC236}">
                <a16:creationId xmlns:a16="http://schemas.microsoft.com/office/drawing/2014/main" id="{6905233E-2A7D-4470-883D-092FFC6B3C7E}"/>
              </a:ext>
            </a:extLst>
          </p:cNvPr>
          <p:cNvSpPr txBox="1">
            <a:spLocks/>
          </p:cNvSpPr>
          <p:nvPr/>
        </p:nvSpPr>
        <p:spPr>
          <a:xfrm>
            <a:off x="5103937" y="3848681"/>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panose="020F0502020204030204" pitchFamily="34" charset="0"/>
                <a:ea typeface="Roboto Light" panose="02000000000000000000" pitchFamily="2" charset="0"/>
                <a:cs typeface="Calibri" panose="020F0502020204030204" pitchFamily="34" charset="0"/>
              </a:rPr>
              <a:t>FAMILY Needs</a:t>
            </a:r>
          </a:p>
        </p:txBody>
      </p:sp>
      <p:sp>
        <p:nvSpPr>
          <p:cNvPr id="14" name="Slide Number Placeholder 5">
            <a:extLst>
              <a:ext uri="{FF2B5EF4-FFF2-40B4-BE49-F238E27FC236}">
                <a16:creationId xmlns:a16="http://schemas.microsoft.com/office/drawing/2014/main" id="{1CDCA629-ADA5-4A98-A7E3-0219096345C0}"/>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000000">
                  <a:tint val="75000"/>
                </a:srgbClr>
              </a:solidFill>
              <a:effectLst/>
              <a:uLnTx/>
              <a:uFillTx/>
              <a:latin typeface="Roboto" charset="0"/>
            </a:endParaRPr>
          </a:p>
        </p:txBody>
      </p:sp>
    </p:spTree>
    <p:extLst>
      <p:ext uri="{BB962C8B-B14F-4D97-AF65-F5344CB8AC3E}">
        <p14:creationId xmlns:p14="http://schemas.microsoft.com/office/powerpoint/2010/main" val="253944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682-C358-4683-9EBB-0A9425C20276}"/>
              </a:ext>
            </a:extLst>
          </p:cNvPr>
          <p:cNvSpPr>
            <a:spLocks noGrp="1"/>
          </p:cNvSpPr>
          <p:nvPr>
            <p:ph type="title"/>
          </p:nvPr>
        </p:nvSpPr>
        <p:spPr>
          <a:xfrm>
            <a:off x="4068507" y="2862025"/>
            <a:ext cx="4054986" cy="825940"/>
          </a:xfrm>
        </p:spPr>
        <p:txBody>
          <a:bodyPr>
            <a:normAutofit fontScale="90000"/>
          </a:bodyPr>
          <a:lstStyle/>
          <a:p>
            <a:r>
              <a:rPr lang="en-US" sz="5400" dirty="0">
                <a:solidFill>
                  <a:schemeClr val="accent5"/>
                </a:solidFill>
              </a:rPr>
              <a:t>CASE EXAMPLE</a:t>
            </a:r>
          </a:p>
        </p:txBody>
      </p:sp>
      <p:sp>
        <p:nvSpPr>
          <p:cNvPr id="3" name="Footer Placeholder 2">
            <a:extLst>
              <a:ext uri="{FF2B5EF4-FFF2-40B4-BE49-F238E27FC236}">
                <a16:creationId xmlns:a16="http://schemas.microsoft.com/office/drawing/2014/main" id="{2514E6F1-C268-4272-B573-E4EE82B5E6F2}"/>
              </a:ext>
            </a:extLst>
          </p:cNvPr>
          <p:cNvSpPr>
            <a:spLocks noGrp="1"/>
          </p:cNvSpPr>
          <p:nvPr>
            <p:ph type="ftr" sz="quarter" idx="11"/>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C88BA8BF-E875-4F10-B98B-FF56464D2B29}"/>
              </a:ext>
            </a:extLst>
          </p:cNvPr>
          <p:cNvSpPr>
            <a:spLocks noGrp="1"/>
          </p:cNvSpPr>
          <p:nvPr>
            <p:ph type="sldNum" sz="quarter" idx="12"/>
          </p:nvPr>
        </p:nvSpPr>
        <p:spPr/>
        <p:txBody>
          <a:bodyPr/>
          <a:lstStyle/>
          <a:p>
            <a:fld id="{4B6E93A8-FE64-9044-AC94-BAC1817EA472}" type="slidenum">
              <a:rPr lang="en-US" smtClean="0"/>
              <a:t>17</a:t>
            </a:fld>
            <a:endParaRPr lang="en-US"/>
          </a:p>
        </p:txBody>
      </p:sp>
    </p:spTree>
    <p:extLst>
      <p:ext uri="{BB962C8B-B14F-4D97-AF65-F5344CB8AC3E}">
        <p14:creationId xmlns:p14="http://schemas.microsoft.com/office/powerpoint/2010/main" val="200979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FE7530-0DE5-4A4E-83F7-F6FA8456AD3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DF7E36B-D6D3-480F-9DF8-D2A0151A18FA}"/>
              </a:ext>
            </a:extLst>
          </p:cNvPr>
          <p:cNvSpPr>
            <a:spLocks noGrp="1"/>
          </p:cNvSpPr>
          <p:nvPr>
            <p:ph type="title"/>
          </p:nvPr>
        </p:nvSpPr>
        <p:spPr/>
        <p:txBody>
          <a:bodyPr/>
          <a:lstStyle/>
          <a:p>
            <a:r>
              <a:rPr lang="en-US"/>
              <a:t>Maternal Depression </a:t>
            </a:r>
          </a:p>
        </p:txBody>
      </p:sp>
      <p:sp>
        <p:nvSpPr>
          <p:cNvPr id="3" name="Footer Placeholder 2">
            <a:extLst>
              <a:ext uri="{FF2B5EF4-FFF2-40B4-BE49-F238E27FC236}">
                <a16:creationId xmlns:a16="http://schemas.microsoft.com/office/drawing/2014/main" id="{83620F81-E4A2-4E13-95ED-3AD71732A51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ea typeface="Roboto" charset="0"/>
              </a:rPr>
              <a:t>© 2021 ZERO TO THREE. All rights reserved.</a:t>
            </a:r>
          </a:p>
        </p:txBody>
      </p:sp>
      <p:sp>
        <p:nvSpPr>
          <p:cNvPr id="14" name="Text Placeholder 13">
            <a:extLst>
              <a:ext uri="{FF2B5EF4-FFF2-40B4-BE49-F238E27FC236}">
                <a16:creationId xmlns:a16="http://schemas.microsoft.com/office/drawing/2014/main" id="{80DDF644-7759-401F-8094-1AEDEAE112A5}"/>
              </a:ext>
            </a:extLst>
          </p:cNvPr>
          <p:cNvSpPr>
            <a:spLocks noGrp="1"/>
          </p:cNvSpPr>
          <p:nvPr>
            <p:ph type="body" sz="quarter" idx="14"/>
          </p:nvPr>
        </p:nvSpPr>
        <p:spPr/>
        <p:txBody>
          <a:bodyPr>
            <a:normAutofit fontScale="92500"/>
          </a:bodyPr>
          <a:lstStyle/>
          <a:p>
            <a:pPr marL="342900" indent="-342900">
              <a:buFont typeface="Wingdings" panose="05000000000000000000" pitchFamily="2" charset="2"/>
              <a:buChar char="ü"/>
            </a:pPr>
            <a:r>
              <a:rPr lang="en-US"/>
              <a:t>Improved maternal depression screening and follow-up</a:t>
            </a:r>
          </a:p>
          <a:p>
            <a:endParaRPr lang="en-US"/>
          </a:p>
          <a:p>
            <a:pPr marL="342900" indent="-342900">
              <a:buFont typeface="Wingdings" panose="05000000000000000000" pitchFamily="2" charset="2"/>
              <a:buChar char="ü"/>
            </a:pPr>
            <a:r>
              <a:rPr lang="en-US"/>
              <a:t>Mothers more likely to share symptoms</a:t>
            </a:r>
          </a:p>
          <a:p>
            <a:endParaRPr lang="en-US"/>
          </a:p>
          <a:p>
            <a:pPr marL="342900" indent="-342900">
              <a:buFont typeface="Wingdings" panose="05000000000000000000" pitchFamily="2" charset="2"/>
              <a:buChar char="ü"/>
            </a:pPr>
            <a:r>
              <a:rPr lang="en-US"/>
              <a:t>Providers more likely to discuss postpartum depression</a:t>
            </a:r>
          </a:p>
          <a:p>
            <a:endParaRPr lang="en-US"/>
          </a:p>
          <a:p>
            <a:pPr marL="342900" indent="-342900">
              <a:buFont typeface="Wingdings" panose="05000000000000000000" pitchFamily="2" charset="2"/>
              <a:buChar char="ü"/>
            </a:pPr>
            <a:r>
              <a:rPr lang="en-US"/>
              <a:t>Fewer reported symptoms</a:t>
            </a:r>
          </a:p>
        </p:txBody>
      </p:sp>
      <p:sp>
        <p:nvSpPr>
          <p:cNvPr id="16" name="Text Placeholder 15">
            <a:extLst>
              <a:ext uri="{FF2B5EF4-FFF2-40B4-BE49-F238E27FC236}">
                <a16:creationId xmlns:a16="http://schemas.microsoft.com/office/drawing/2014/main" id="{D3458BCB-0A90-4656-9699-4D97273754E0}"/>
              </a:ext>
            </a:extLst>
          </p:cNvPr>
          <p:cNvSpPr>
            <a:spLocks noGrp="1"/>
          </p:cNvSpPr>
          <p:nvPr>
            <p:ph type="body" sz="quarter" idx="16"/>
          </p:nvPr>
        </p:nvSpPr>
        <p:spPr>
          <a:xfrm>
            <a:off x="5106987" y="1845846"/>
            <a:ext cx="6510337" cy="4073992"/>
          </a:xfrm>
        </p:spPr>
        <p:txBody>
          <a:bodyPr>
            <a:noAutofit/>
          </a:bodyPr>
          <a:lstStyle/>
          <a:p>
            <a:pPr marL="285750" indent="-285750">
              <a:spcBef>
                <a:spcPts val="0"/>
              </a:spcBef>
              <a:buFont typeface="Arial" panose="020B0604020202020204" pitchFamily="34" charset="0"/>
              <a:buChar char="•"/>
            </a:pPr>
            <a:r>
              <a:rPr lang="en-US" sz="1700"/>
              <a:t>A quality improvement project in one HealthySteps practice </a:t>
            </a:r>
            <a:r>
              <a:rPr lang="en-US" sz="1700" b="1"/>
              <a:t>increased maternal depression screening</a:t>
            </a:r>
            <a:r>
              <a:rPr lang="en-US" sz="1700"/>
              <a:t> from 41% to 95% and </a:t>
            </a:r>
            <a:r>
              <a:rPr lang="en-US" sz="1700" b="1"/>
              <a:t>maternal depression referral follow up</a:t>
            </a:r>
            <a:r>
              <a:rPr lang="en-US" sz="1700"/>
              <a:t> from 49% to 67%</a:t>
            </a:r>
            <a:r>
              <a:rPr lang="en-US" sz="1700" baseline="30000"/>
              <a:t>3,14</a:t>
            </a:r>
          </a:p>
          <a:p>
            <a:pPr>
              <a:spcBef>
                <a:spcPts val="0"/>
              </a:spcBef>
            </a:pPr>
            <a:endParaRPr lang="en-US" sz="1700"/>
          </a:p>
          <a:p>
            <a:pPr marL="285750" indent="-285750">
              <a:spcBef>
                <a:spcPts val="0"/>
              </a:spcBef>
              <a:buFont typeface="Arial" panose="020B0604020202020204" pitchFamily="34" charset="0"/>
              <a:buChar char="•"/>
            </a:pPr>
            <a:r>
              <a:rPr lang="en-US" sz="1700"/>
              <a:t>Mothers were significantly more </a:t>
            </a:r>
            <a:r>
              <a:rPr lang="en-US" sz="1700" b="1"/>
              <a:t>likely to discuss their depressive symptoms</a:t>
            </a:r>
            <a:r>
              <a:rPr lang="en-US" sz="1700"/>
              <a:t> and pediatric providers were significantly more likely to </a:t>
            </a:r>
            <a:r>
              <a:rPr lang="en-US" sz="1700" b="1"/>
              <a:t>discuss postpartum depression with mothers</a:t>
            </a:r>
            <a:r>
              <a:rPr lang="en-US" sz="1700" baseline="30000"/>
              <a:t>1,6,10</a:t>
            </a:r>
            <a:r>
              <a:rPr lang="en-US" sz="1700" b="1"/>
              <a:t> </a:t>
            </a:r>
          </a:p>
          <a:p>
            <a:pPr>
              <a:spcBef>
                <a:spcPts val="0"/>
              </a:spcBef>
            </a:pPr>
            <a:endParaRPr lang="en-US" sz="1700"/>
          </a:p>
          <a:p>
            <a:pPr marL="285750" indent="-285750">
              <a:spcBef>
                <a:spcPts val="0"/>
              </a:spcBef>
              <a:buFont typeface="Arial" panose="020B0604020202020204" pitchFamily="34" charset="0"/>
              <a:buChar char="•"/>
            </a:pPr>
            <a:r>
              <a:rPr lang="en-US" sz="1700"/>
              <a:t>Mothers with depressive symptoms reported significantly </a:t>
            </a:r>
            <a:r>
              <a:rPr lang="en-US" sz="1700" b="1"/>
              <a:t>fewer symptoms</a:t>
            </a:r>
            <a:r>
              <a:rPr lang="en-US" sz="1700"/>
              <a:t> after receiving HealthySteps and that symptoms </a:t>
            </a:r>
            <a:r>
              <a:rPr lang="en-US" sz="1700" b="1"/>
              <a:t>decreased at a faster rate </a:t>
            </a:r>
            <a:r>
              <a:rPr lang="en-US" sz="1700"/>
              <a:t>than comparable mothers</a:t>
            </a:r>
            <a:r>
              <a:rPr lang="en-US" sz="1700" baseline="30000"/>
              <a:t>5,16</a:t>
            </a:r>
          </a:p>
        </p:txBody>
      </p:sp>
      <p:sp>
        <p:nvSpPr>
          <p:cNvPr id="17" name="Text Placeholder 16">
            <a:extLst>
              <a:ext uri="{FF2B5EF4-FFF2-40B4-BE49-F238E27FC236}">
                <a16:creationId xmlns:a16="http://schemas.microsoft.com/office/drawing/2014/main" id="{F42A4BCB-4F7B-438B-BB55-6A965C58EB2E}"/>
              </a:ext>
            </a:extLst>
          </p:cNvPr>
          <p:cNvSpPr>
            <a:spLocks noGrp="1"/>
          </p:cNvSpPr>
          <p:nvPr>
            <p:ph type="body" sz="quarter" idx="17"/>
          </p:nvPr>
        </p:nvSpPr>
        <p:spPr>
          <a:xfrm>
            <a:off x="5106988" y="1503049"/>
            <a:ext cx="6510337" cy="375422"/>
          </a:xfrm>
        </p:spPr>
        <p:txBody>
          <a:bodyPr/>
          <a:lstStyle/>
          <a:p>
            <a:r>
              <a:rPr lang="en-US"/>
              <a:t>Screening and follow-up for maternal depression</a:t>
            </a:r>
          </a:p>
        </p:txBody>
      </p:sp>
      <p:pic>
        <p:nvPicPr>
          <p:cNvPr id="18" name="Picture Placeholder 17">
            <a:extLst>
              <a:ext uri="{FF2B5EF4-FFF2-40B4-BE49-F238E27FC236}">
                <a16:creationId xmlns:a16="http://schemas.microsoft.com/office/drawing/2014/main" id="{33CCE07B-6293-4866-8D75-2D8A61A627F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648950" y="409575"/>
            <a:ext cx="735013" cy="736600"/>
          </a:xfrm>
          <a:prstGeom prst="rect">
            <a:avLst/>
          </a:prstGeom>
        </p:spPr>
      </p:pic>
      <p:sp>
        <p:nvSpPr>
          <p:cNvPr id="9" name="Slide Number Placeholder 5">
            <a:extLst>
              <a:ext uri="{FF2B5EF4-FFF2-40B4-BE49-F238E27FC236}">
                <a16:creationId xmlns:a16="http://schemas.microsoft.com/office/drawing/2014/main" id="{20B6E3EB-B1AB-4F26-A75B-27149A4F0BD4}"/>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000000">
                  <a:tint val="75000"/>
                </a:srgbClr>
              </a:solidFill>
              <a:effectLst/>
              <a:uLnTx/>
              <a:uFillTx/>
              <a:latin typeface="Roboto" charset="0"/>
            </a:endParaRPr>
          </a:p>
        </p:txBody>
      </p:sp>
    </p:spTree>
    <p:extLst>
      <p:ext uri="{BB962C8B-B14F-4D97-AF65-F5344CB8AC3E}">
        <p14:creationId xmlns:p14="http://schemas.microsoft.com/office/powerpoint/2010/main" val="1550878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682-C358-4683-9EBB-0A9425C20276}"/>
              </a:ext>
            </a:extLst>
          </p:cNvPr>
          <p:cNvSpPr>
            <a:spLocks noGrp="1"/>
          </p:cNvSpPr>
          <p:nvPr>
            <p:ph type="title"/>
          </p:nvPr>
        </p:nvSpPr>
        <p:spPr>
          <a:xfrm>
            <a:off x="4068507" y="2862025"/>
            <a:ext cx="4054986" cy="825940"/>
          </a:xfrm>
        </p:spPr>
        <p:txBody>
          <a:bodyPr>
            <a:normAutofit fontScale="90000"/>
          </a:bodyPr>
          <a:lstStyle/>
          <a:p>
            <a:r>
              <a:rPr lang="en-US" sz="5400" dirty="0">
                <a:solidFill>
                  <a:schemeClr val="accent5"/>
                </a:solidFill>
              </a:rPr>
              <a:t>CASE EXAMPLE</a:t>
            </a:r>
          </a:p>
        </p:txBody>
      </p:sp>
      <p:sp>
        <p:nvSpPr>
          <p:cNvPr id="3" name="Footer Placeholder 2">
            <a:extLst>
              <a:ext uri="{FF2B5EF4-FFF2-40B4-BE49-F238E27FC236}">
                <a16:creationId xmlns:a16="http://schemas.microsoft.com/office/drawing/2014/main" id="{2514E6F1-C268-4272-B573-E4EE82B5E6F2}"/>
              </a:ext>
            </a:extLst>
          </p:cNvPr>
          <p:cNvSpPr>
            <a:spLocks noGrp="1"/>
          </p:cNvSpPr>
          <p:nvPr>
            <p:ph type="ftr" sz="quarter" idx="11"/>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C88BA8BF-E875-4F10-B98B-FF56464D2B29}"/>
              </a:ext>
            </a:extLst>
          </p:cNvPr>
          <p:cNvSpPr>
            <a:spLocks noGrp="1"/>
          </p:cNvSpPr>
          <p:nvPr>
            <p:ph type="sldNum" sz="quarter" idx="12"/>
          </p:nvPr>
        </p:nvSpPr>
        <p:spPr/>
        <p:txBody>
          <a:bodyPr/>
          <a:lstStyle/>
          <a:p>
            <a:fld id="{4B6E93A8-FE64-9044-AC94-BAC1817EA472}" type="slidenum">
              <a:rPr lang="en-US" smtClean="0"/>
              <a:t>19</a:t>
            </a:fld>
            <a:endParaRPr lang="en-US"/>
          </a:p>
        </p:txBody>
      </p:sp>
    </p:spTree>
    <p:extLst>
      <p:ext uri="{BB962C8B-B14F-4D97-AF65-F5344CB8AC3E}">
        <p14:creationId xmlns:p14="http://schemas.microsoft.com/office/powerpoint/2010/main" val="306502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FF83-728E-4873-871D-080472FA8A9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57EF403-BAFC-49D0-B7F7-3F1B1BEA7B1A}"/>
              </a:ext>
            </a:extLst>
          </p:cNvPr>
          <p:cNvSpPr>
            <a:spLocks noGrp="1"/>
          </p:cNvSpPr>
          <p:nvPr>
            <p:ph idx="1"/>
          </p:nvPr>
        </p:nvSpPr>
        <p:spPr/>
        <p:txBody>
          <a:bodyPr/>
          <a:lstStyle/>
          <a:p>
            <a:r>
              <a:rPr lang="en-US" dirty="0"/>
              <a:t>Increase your understanding of the role pediatric primary care plays in the early childhood services continuum and why team-based care is so important;</a:t>
            </a:r>
          </a:p>
          <a:p>
            <a:pPr marL="0" indent="0">
              <a:buNone/>
            </a:pPr>
            <a:endParaRPr lang="en-US" dirty="0"/>
          </a:p>
          <a:p>
            <a:r>
              <a:rPr lang="en-US" dirty="0"/>
              <a:t>Learn about the HealthySteps model and its core components;</a:t>
            </a:r>
          </a:p>
          <a:p>
            <a:pPr marL="0" indent="0">
              <a:buNone/>
            </a:pPr>
            <a:endParaRPr lang="en-US" dirty="0"/>
          </a:p>
          <a:p>
            <a:r>
              <a:rPr lang="en-US" dirty="0"/>
              <a:t>Learn about the first HealthySteps sites in New Jersey; and</a:t>
            </a:r>
          </a:p>
          <a:p>
            <a:pPr marL="0" indent="0">
              <a:buNone/>
            </a:pPr>
            <a:endParaRPr lang="en-US" dirty="0"/>
          </a:p>
          <a:p>
            <a:r>
              <a:rPr lang="en-US" dirty="0"/>
              <a:t>Increase your understanding of the New Jersey HealthySteps initiative and the key policy and financing issues related to sustaining and scaling the model across the state.</a:t>
            </a:r>
          </a:p>
          <a:p>
            <a:endParaRPr lang="en-US" dirty="0"/>
          </a:p>
        </p:txBody>
      </p:sp>
      <p:sp>
        <p:nvSpPr>
          <p:cNvPr id="4" name="Footer Placeholder 3">
            <a:extLst>
              <a:ext uri="{FF2B5EF4-FFF2-40B4-BE49-F238E27FC236}">
                <a16:creationId xmlns:a16="http://schemas.microsoft.com/office/drawing/2014/main" id="{42BEF601-7179-4EB5-9986-0D363613207D}"/>
              </a:ext>
            </a:extLst>
          </p:cNvPr>
          <p:cNvSpPr>
            <a:spLocks noGrp="1"/>
          </p:cNvSpPr>
          <p:nvPr>
            <p:ph type="ftr" sz="quarter" idx="3"/>
          </p:nvPr>
        </p:nvSpPr>
        <p:spPr/>
        <p:txBody>
          <a:bodyPr/>
          <a:lstStyle/>
          <a:p>
            <a:r>
              <a:rPr lang="en-US" dirty="0"/>
              <a:t> © 2021 ZERO TO THREE. All rights reserved.</a:t>
            </a:r>
          </a:p>
        </p:txBody>
      </p:sp>
      <p:sp>
        <p:nvSpPr>
          <p:cNvPr id="5" name="Slide Number Placeholder 4">
            <a:extLst>
              <a:ext uri="{FF2B5EF4-FFF2-40B4-BE49-F238E27FC236}">
                <a16:creationId xmlns:a16="http://schemas.microsoft.com/office/drawing/2014/main" id="{D3E82154-1DCE-42CB-B606-3819AB36F3DA}"/>
              </a:ext>
            </a:extLst>
          </p:cNvPr>
          <p:cNvSpPr>
            <a:spLocks noGrp="1"/>
          </p:cNvSpPr>
          <p:nvPr>
            <p:ph type="sldNum" sz="quarter" idx="4"/>
          </p:nvPr>
        </p:nvSpPr>
        <p:spPr/>
        <p:txBody>
          <a:bodyPr/>
          <a:lstStyle/>
          <a:p>
            <a:fld id="{4B6E93A8-FE64-9044-AC94-BAC1817EA472}" type="slidenum">
              <a:rPr lang="en-US" smtClean="0"/>
              <a:pPr/>
              <a:t>2</a:t>
            </a:fld>
            <a:endParaRPr lang="en-US"/>
          </a:p>
        </p:txBody>
      </p:sp>
    </p:spTree>
    <p:extLst>
      <p:ext uri="{BB962C8B-B14F-4D97-AF65-F5344CB8AC3E}">
        <p14:creationId xmlns:p14="http://schemas.microsoft.com/office/powerpoint/2010/main" val="117569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B109CD6-4D6E-429B-B1D0-52BF5D6D70C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DC11F6C4-B11E-4036-95B5-5FB8D58DB76B}"/>
              </a:ext>
            </a:extLst>
          </p:cNvPr>
          <p:cNvSpPr>
            <a:spLocks noGrp="1"/>
          </p:cNvSpPr>
          <p:nvPr>
            <p:ph type="title"/>
          </p:nvPr>
        </p:nvSpPr>
        <p:spPr/>
        <p:txBody>
          <a:bodyPr>
            <a:normAutofit/>
          </a:bodyPr>
          <a:lstStyle/>
          <a:p>
            <a:r>
              <a:rPr lang="en-US"/>
              <a:t>Social-Emotional Development</a:t>
            </a:r>
          </a:p>
        </p:txBody>
      </p:sp>
      <p:sp>
        <p:nvSpPr>
          <p:cNvPr id="3" name="Footer Placeholder 2">
            <a:extLst>
              <a:ext uri="{FF2B5EF4-FFF2-40B4-BE49-F238E27FC236}">
                <a16:creationId xmlns:a16="http://schemas.microsoft.com/office/drawing/2014/main" id="{8D5D4579-C5A7-47D1-AFE3-0F4A65D559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rPr>
              <a:t>© 2021 ZERO TO THREE. All rights reserved.</a:t>
            </a:r>
          </a:p>
        </p:txBody>
      </p:sp>
      <p:sp>
        <p:nvSpPr>
          <p:cNvPr id="13" name="Text Placeholder 12">
            <a:extLst>
              <a:ext uri="{FF2B5EF4-FFF2-40B4-BE49-F238E27FC236}">
                <a16:creationId xmlns:a16="http://schemas.microsoft.com/office/drawing/2014/main" id="{C84996F7-970C-42A0-9FCB-FA6372276A1C}"/>
              </a:ext>
            </a:extLst>
          </p:cNvPr>
          <p:cNvSpPr>
            <a:spLocks noGrp="1"/>
          </p:cNvSpPr>
          <p:nvPr>
            <p:ph type="body" sz="quarter" idx="13"/>
          </p:nvPr>
        </p:nvSpPr>
        <p:spPr>
          <a:xfrm>
            <a:off x="5106980" y="2871463"/>
            <a:ext cx="6510337" cy="2068436"/>
          </a:xfrm>
        </p:spPr>
        <p:txBody>
          <a:bodyPr>
            <a:normAutofit/>
          </a:bodyPr>
          <a:lstStyle/>
          <a:p>
            <a:pPr marL="285750" indent="-285750">
              <a:spcBef>
                <a:spcPts val="0"/>
              </a:spcBef>
              <a:buFont typeface="Arial" panose="020B0604020202020204" pitchFamily="34" charset="0"/>
              <a:buChar char="•"/>
            </a:pPr>
            <a:r>
              <a:rPr lang="en-US" sz="1700" b="1"/>
              <a:t>Families received more anticipatory guidance </a:t>
            </a:r>
            <a:r>
              <a:rPr lang="en-US" sz="1700"/>
              <a:t>on child development topics (including temperament and social skills)</a:t>
            </a:r>
            <a:r>
              <a:rPr lang="en-US" sz="1700" baseline="30000"/>
              <a:t>10</a:t>
            </a:r>
          </a:p>
          <a:p>
            <a:pPr>
              <a:spcBef>
                <a:spcPts val="0"/>
              </a:spcBef>
            </a:pPr>
            <a:endParaRPr lang="en-US" sz="1700"/>
          </a:p>
          <a:p>
            <a:pPr marL="285750" indent="-285750">
              <a:spcBef>
                <a:spcPts val="0"/>
              </a:spcBef>
              <a:buFont typeface="Arial" panose="020B0604020202020204" pitchFamily="34" charset="0"/>
              <a:buChar char="•"/>
            </a:pPr>
            <a:r>
              <a:rPr lang="en-US" sz="1700"/>
              <a:t>Families demonstrated a significantly </a:t>
            </a:r>
            <a:r>
              <a:rPr lang="en-US" sz="1700" b="1"/>
              <a:t>better understanding of infant social-emotional development</a:t>
            </a:r>
            <a:r>
              <a:rPr lang="en-US" sz="1700" baseline="30000"/>
              <a:t>5</a:t>
            </a:r>
          </a:p>
          <a:p>
            <a:pPr marL="285750" indent="-285750">
              <a:spcBef>
                <a:spcPts val="0"/>
              </a:spcBef>
              <a:buFont typeface="Arial" panose="020B0604020202020204" pitchFamily="34" charset="0"/>
              <a:buChar char="•"/>
            </a:pPr>
            <a:endParaRPr lang="en-US" sz="1700"/>
          </a:p>
          <a:p>
            <a:pPr marL="285750" indent="-285750">
              <a:spcBef>
                <a:spcPts val="0"/>
              </a:spcBef>
              <a:buFont typeface="Arial" panose="020B0604020202020204" pitchFamily="34" charset="0"/>
              <a:buChar char="•"/>
            </a:pPr>
            <a:r>
              <a:rPr lang="en-US" sz="1700"/>
              <a:t>Parents were significantly </a:t>
            </a:r>
            <a:r>
              <a:rPr lang="en-US" sz="1700" b="1"/>
              <a:t>more likely to notice behavioral cues </a:t>
            </a:r>
            <a:r>
              <a:rPr lang="en-US" sz="1700"/>
              <a:t>and provide </a:t>
            </a:r>
            <a:r>
              <a:rPr lang="en-US" sz="1700" b="1"/>
              <a:t>age-appropriate nurturing</a:t>
            </a:r>
            <a:r>
              <a:rPr lang="en-US" sz="1700" baseline="30000"/>
              <a:t>1,17</a:t>
            </a:r>
          </a:p>
          <a:p>
            <a:endParaRPr lang="en-US"/>
          </a:p>
        </p:txBody>
      </p:sp>
      <p:sp>
        <p:nvSpPr>
          <p:cNvPr id="14" name="Text Placeholder 13">
            <a:extLst>
              <a:ext uri="{FF2B5EF4-FFF2-40B4-BE49-F238E27FC236}">
                <a16:creationId xmlns:a16="http://schemas.microsoft.com/office/drawing/2014/main" id="{8B20A4B9-2B18-4E27-91A0-3A2D24DC3142}"/>
              </a:ext>
            </a:extLst>
          </p:cNvPr>
          <p:cNvSpPr>
            <a:spLocks noGrp="1"/>
          </p:cNvSpPr>
          <p:nvPr>
            <p:ph type="body" sz="quarter" idx="14"/>
          </p:nvPr>
        </p:nvSpPr>
        <p:spPr/>
        <p:txBody>
          <a:bodyPr>
            <a:normAutofit/>
          </a:bodyPr>
          <a:lstStyle/>
          <a:p>
            <a:pPr>
              <a:buFont typeface="Wingdings" panose="05000000000000000000" pitchFamily="2" charset="2"/>
              <a:buChar char="ü"/>
            </a:pPr>
            <a:r>
              <a:rPr lang="en-US"/>
              <a:t>Higher referral rates for social-emotional concerns</a:t>
            </a:r>
          </a:p>
          <a:p>
            <a:pPr marL="0" indent="0">
              <a:buNone/>
            </a:pPr>
            <a:endParaRPr lang="en-US"/>
          </a:p>
          <a:p>
            <a:pPr>
              <a:buFont typeface="Wingdings" panose="05000000000000000000" pitchFamily="2" charset="2"/>
              <a:buChar char="ü"/>
            </a:pPr>
            <a:r>
              <a:rPr lang="en-US"/>
              <a:t>Better understanding of infant development </a:t>
            </a:r>
          </a:p>
          <a:p>
            <a:pPr marL="0" indent="0">
              <a:buNone/>
            </a:pPr>
            <a:endParaRPr lang="en-US"/>
          </a:p>
          <a:p>
            <a:pPr>
              <a:buFont typeface="Wingdings" panose="05000000000000000000" pitchFamily="2" charset="2"/>
              <a:buChar char="ü"/>
            </a:pPr>
            <a:r>
              <a:rPr lang="en-US"/>
              <a:t>Improved social-emotional development</a:t>
            </a:r>
          </a:p>
          <a:p>
            <a:pPr>
              <a:buFont typeface="Wingdings" panose="05000000000000000000" pitchFamily="2" charset="2"/>
              <a:buChar char="ü"/>
            </a:pPr>
            <a:endParaRPr lang="en-US"/>
          </a:p>
          <a:p>
            <a:pPr>
              <a:buFont typeface="Wingdings" panose="05000000000000000000" pitchFamily="2" charset="2"/>
              <a:buChar char="ü"/>
            </a:pPr>
            <a:endParaRPr lang="en-US"/>
          </a:p>
        </p:txBody>
      </p:sp>
      <p:sp>
        <p:nvSpPr>
          <p:cNvPr id="15" name="Text Placeholder 14">
            <a:extLst>
              <a:ext uri="{FF2B5EF4-FFF2-40B4-BE49-F238E27FC236}">
                <a16:creationId xmlns:a16="http://schemas.microsoft.com/office/drawing/2014/main" id="{EA7B6F2B-2C1E-4F6E-B2C0-6231C9099326}"/>
              </a:ext>
            </a:extLst>
          </p:cNvPr>
          <p:cNvSpPr>
            <a:spLocks noGrp="1"/>
          </p:cNvSpPr>
          <p:nvPr>
            <p:ph type="body" sz="quarter" idx="15"/>
          </p:nvPr>
        </p:nvSpPr>
        <p:spPr>
          <a:xfrm>
            <a:off x="5106980" y="2478578"/>
            <a:ext cx="6510337" cy="375422"/>
          </a:xfrm>
        </p:spPr>
        <p:txBody>
          <a:bodyPr/>
          <a:lstStyle/>
          <a:p>
            <a:r>
              <a:rPr lang="en-US"/>
              <a:t>Better Understanding infant development </a:t>
            </a:r>
          </a:p>
        </p:txBody>
      </p:sp>
      <p:sp>
        <p:nvSpPr>
          <p:cNvPr id="16" name="Text Placeholder 15">
            <a:extLst>
              <a:ext uri="{FF2B5EF4-FFF2-40B4-BE49-F238E27FC236}">
                <a16:creationId xmlns:a16="http://schemas.microsoft.com/office/drawing/2014/main" id="{A58265DC-A542-45F1-AA70-5372F699650E}"/>
              </a:ext>
            </a:extLst>
          </p:cNvPr>
          <p:cNvSpPr>
            <a:spLocks noGrp="1"/>
          </p:cNvSpPr>
          <p:nvPr>
            <p:ph type="body" sz="quarter" idx="16"/>
          </p:nvPr>
        </p:nvSpPr>
        <p:spPr>
          <a:xfrm>
            <a:off x="5170992" y="1817728"/>
            <a:ext cx="6446329" cy="570726"/>
          </a:xfrm>
        </p:spPr>
        <p:txBody>
          <a:bodyPr>
            <a:normAutofit/>
          </a:bodyPr>
          <a:lstStyle/>
          <a:p>
            <a:pPr marL="285750" indent="-285750">
              <a:buFont typeface="Arial" panose="020B0604020202020204" pitchFamily="34" charset="0"/>
              <a:buChar char="•"/>
            </a:pPr>
            <a:r>
              <a:rPr lang="en-US" sz="1700"/>
              <a:t>Children “at risk” of social-emotional challenges had </a:t>
            </a:r>
            <a:r>
              <a:rPr lang="en-US" sz="1700" b="1"/>
              <a:t>higher rates of referrals</a:t>
            </a:r>
            <a:r>
              <a:rPr lang="en-US" sz="1700" baseline="30000"/>
              <a:t>2</a:t>
            </a:r>
            <a:endParaRPr lang="en-US" sz="1700"/>
          </a:p>
        </p:txBody>
      </p:sp>
      <p:sp>
        <p:nvSpPr>
          <p:cNvPr id="17" name="Text Placeholder 16">
            <a:extLst>
              <a:ext uri="{FF2B5EF4-FFF2-40B4-BE49-F238E27FC236}">
                <a16:creationId xmlns:a16="http://schemas.microsoft.com/office/drawing/2014/main" id="{37F504CA-059C-47BB-B9BA-E824879BC593}"/>
              </a:ext>
            </a:extLst>
          </p:cNvPr>
          <p:cNvSpPr>
            <a:spLocks noGrp="1"/>
          </p:cNvSpPr>
          <p:nvPr>
            <p:ph type="body" sz="quarter" idx="17"/>
          </p:nvPr>
        </p:nvSpPr>
        <p:spPr>
          <a:xfrm>
            <a:off x="5106980" y="1547349"/>
            <a:ext cx="6510337" cy="375422"/>
          </a:xfrm>
        </p:spPr>
        <p:txBody>
          <a:bodyPr/>
          <a:lstStyle/>
          <a:p>
            <a:r>
              <a:rPr lang="en-US"/>
              <a:t>Higher Rates of Referrals</a:t>
            </a:r>
          </a:p>
        </p:txBody>
      </p:sp>
      <p:pic>
        <p:nvPicPr>
          <p:cNvPr id="18" name="Picture Placeholder 17">
            <a:extLst>
              <a:ext uri="{FF2B5EF4-FFF2-40B4-BE49-F238E27FC236}">
                <a16:creationId xmlns:a16="http://schemas.microsoft.com/office/drawing/2014/main" id="{B94D82E5-EAE8-4302-AD2F-B8923CC3F97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648950" y="588112"/>
            <a:ext cx="735013" cy="736600"/>
          </a:xfrm>
          <a:prstGeom prst="rect">
            <a:avLst/>
          </a:prstGeom>
        </p:spPr>
      </p:pic>
      <p:sp>
        <p:nvSpPr>
          <p:cNvPr id="12" name="Text Placeholder 14">
            <a:extLst>
              <a:ext uri="{FF2B5EF4-FFF2-40B4-BE49-F238E27FC236}">
                <a16:creationId xmlns:a16="http://schemas.microsoft.com/office/drawing/2014/main" id="{B0DE420F-59BD-45A4-BFA7-2365ED7A1F5D}"/>
              </a:ext>
            </a:extLst>
          </p:cNvPr>
          <p:cNvSpPr txBox="1">
            <a:spLocks/>
          </p:cNvSpPr>
          <p:nvPr/>
        </p:nvSpPr>
        <p:spPr>
          <a:xfrm>
            <a:off x="5106980" y="4935229"/>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panose="020F0502020204030204" pitchFamily="34" charset="0"/>
                <a:cs typeface="Calibri" panose="020F0502020204030204" pitchFamily="34" charset="0"/>
              </a:rPr>
              <a:t>Improved Social-EMOTIONAL Development</a:t>
            </a:r>
          </a:p>
        </p:txBody>
      </p:sp>
      <p:sp>
        <p:nvSpPr>
          <p:cNvPr id="19" name="Text Placeholder 12">
            <a:extLst>
              <a:ext uri="{FF2B5EF4-FFF2-40B4-BE49-F238E27FC236}">
                <a16:creationId xmlns:a16="http://schemas.microsoft.com/office/drawing/2014/main" id="{525593B1-4914-4B27-BE4B-48F2995A255F}"/>
              </a:ext>
            </a:extLst>
          </p:cNvPr>
          <p:cNvSpPr txBox="1">
            <a:spLocks/>
          </p:cNvSpPr>
          <p:nvPr/>
        </p:nvSpPr>
        <p:spPr>
          <a:xfrm>
            <a:off x="5106980" y="5316247"/>
            <a:ext cx="6510337" cy="907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Children whose mothers reported childhood trauma </a:t>
            </a:r>
            <a:r>
              <a:rPr kumimoji="0" lang="en-US" sz="1700" b="1"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scored better on a social-emotional screening</a:t>
            </a:r>
            <a:r>
              <a:rPr kumimoji="0" lang="en-US" sz="17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 after receiving HealthySteps than comparable children</a:t>
            </a:r>
            <a:r>
              <a:rPr kumimoji="0" lang="en-US" sz="1700" b="0" i="0" u="none" strike="noStrike" kern="1200" cap="none" spc="0" normalizeH="0" baseline="30000" noProof="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9</a:t>
            </a:r>
          </a:p>
        </p:txBody>
      </p:sp>
      <p:sp>
        <p:nvSpPr>
          <p:cNvPr id="20" name="Slide Number Placeholder 5">
            <a:extLst>
              <a:ext uri="{FF2B5EF4-FFF2-40B4-BE49-F238E27FC236}">
                <a16:creationId xmlns:a16="http://schemas.microsoft.com/office/drawing/2014/main" id="{00EB07F0-BF58-43F7-9127-C94D0D771796}"/>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000000">
                  <a:tint val="75000"/>
                </a:srgbClr>
              </a:solidFill>
              <a:effectLst/>
              <a:uLnTx/>
              <a:uFillTx/>
              <a:latin typeface="Roboto" charset="0"/>
            </a:endParaRPr>
          </a:p>
        </p:txBody>
      </p:sp>
    </p:spTree>
    <p:extLst>
      <p:ext uri="{BB962C8B-B14F-4D97-AF65-F5344CB8AC3E}">
        <p14:creationId xmlns:p14="http://schemas.microsoft.com/office/powerpoint/2010/main" val="280092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682-C358-4683-9EBB-0A9425C20276}"/>
              </a:ext>
            </a:extLst>
          </p:cNvPr>
          <p:cNvSpPr>
            <a:spLocks noGrp="1"/>
          </p:cNvSpPr>
          <p:nvPr>
            <p:ph type="title"/>
          </p:nvPr>
        </p:nvSpPr>
        <p:spPr>
          <a:xfrm>
            <a:off x="4068507" y="2862025"/>
            <a:ext cx="4054986" cy="825940"/>
          </a:xfrm>
        </p:spPr>
        <p:txBody>
          <a:bodyPr>
            <a:normAutofit fontScale="90000"/>
          </a:bodyPr>
          <a:lstStyle/>
          <a:p>
            <a:r>
              <a:rPr lang="en-US" sz="5400" dirty="0">
                <a:solidFill>
                  <a:schemeClr val="accent5"/>
                </a:solidFill>
              </a:rPr>
              <a:t>CASE EXAMPLE</a:t>
            </a:r>
          </a:p>
        </p:txBody>
      </p:sp>
      <p:sp>
        <p:nvSpPr>
          <p:cNvPr id="3" name="Footer Placeholder 2">
            <a:extLst>
              <a:ext uri="{FF2B5EF4-FFF2-40B4-BE49-F238E27FC236}">
                <a16:creationId xmlns:a16="http://schemas.microsoft.com/office/drawing/2014/main" id="{2514E6F1-C268-4272-B573-E4EE82B5E6F2}"/>
              </a:ext>
            </a:extLst>
          </p:cNvPr>
          <p:cNvSpPr>
            <a:spLocks noGrp="1"/>
          </p:cNvSpPr>
          <p:nvPr>
            <p:ph type="ftr" sz="quarter" idx="11"/>
          </p:nvPr>
        </p:nvSpPr>
        <p:spPr/>
        <p:txBody>
          <a:bodyPr/>
          <a:lstStyle/>
          <a:p>
            <a:r>
              <a:rPr lang="en-US" dirty="0"/>
              <a:t>© 2021 ZERO TO THREE. All rights reserved.</a:t>
            </a:r>
          </a:p>
        </p:txBody>
      </p:sp>
      <p:sp>
        <p:nvSpPr>
          <p:cNvPr id="4" name="Slide Number Placeholder 3">
            <a:extLst>
              <a:ext uri="{FF2B5EF4-FFF2-40B4-BE49-F238E27FC236}">
                <a16:creationId xmlns:a16="http://schemas.microsoft.com/office/drawing/2014/main" id="{C88BA8BF-E875-4F10-B98B-FF56464D2B29}"/>
              </a:ext>
            </a:extLst>
          </p:cNvPr>
          <p:cNvSpPr>
            <a:spLocks noGrp="1"/>
          </p:cNvSpPr>
          <p:nvPr>
            <p:ph type="sldNum" sz="quarter" idx="12"/>
          </p:nvPr>
        </p:nvSpPr>
        <p:spPr/>
        <p:txBody>
          <a:bodyPr/>
          <a:lstStyle/>
          <a:p>
            <a:fld id="{4B6E93A8-FE64-9044-AC94-BAC1817EA472}" type="slidenum">
              <a:rPr lang="en-US" smtClean="0"/>
              <a:t>21</a:t>
            </a:fld>
            <a:endParaRPr lang="en-US"/>
          </a:p>
        </p:txBody>
      </p:sp>
    </p:spTree>
    <p:extLst>
      <p:ext uri="{BB962C8B-B14F-4D97-AF65-F5344CB8AC3E}">
        <p14:creationId xmlns:p14="http://schemas.microsoft.com/office/powerpoint/2010/main" val="398081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296036-5D40-544E-9E85-B886CB058B1F}"/>
              </a:ext>
            </a:extLst>
          </p:cNvPr>
          <p:cNvSpPr/>
          <p:nvPr/>
        </p:nvSpPr>
        <p:spPr>
          <a:xfrm>
            <a:off x="-49967" y="3431182"/>
            <a:ext cx="12191999" cy="2686582"/>
          </a:xfrm>
          <a:prstGeom prst="rect">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CD391B09-217C-B941-959E-70AB68F00233}"/>
              </a:ext>
            </a:extLst>
          </p:cNvPr>
          <p:cNvGrpSpPr/>
          <p:nvPr/>
        </p:nvGrpSpPr>
        <p:grpSpPr>
          <a:xfrm>
            <a:off x="5884000" y="1153594"/>
            <a:ext cx="2839627" cy="4463591"/>
            <a:chOff x="5884000" y="1464249"/>
            <a:chExt cx="2839627" cy="4463591"/>
          </a:xfrm>
        </p:grpSpPr>
        <p:sp>
          <p:nvSpPr>
            <p:cNvPr id="13" name="Pentagon 12">
              <a:extLst>
                <a:ext uri="{FF2B5EF4-FFF2-40B4-BE49-F238E27FC236}">
                  <a16:creationId xmlns:a16="http://schemas.microsoft.com/office/drawing/2014/main" id="{DC774936-8DE8-5A44-ABC3-980C3D2291B6}"/>
                </a:ext>
              </a:extLst>
            </p:cNvPr>
            <p:cNvSpPr/>
            <p:nvPr/>
          </p:nvSpPr>
          <p:spPr>
            <a:xfrm rot="5400000">
              <a:off x="6923628" y="4163703"/>
              <a:ext cx="3346221" cy="182054"/>
            </a:xfrm>
            <a:prstGeom prst="homePlate">
              <a:avLst>
                <a:gd name="adj" fmla="val 353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Bent Arrow 32">
              <a:extLst>
                <a:ext uri="{FF2B5EF4-FFF2-40B4-BE49-F238E27FC236}">
                  <a16:creationId xmlns:a16="http://schemas.microsoft.com/office/drawing/2014/main" id="{814E6570-73D2-F84D-8D64-C808E0C20E21}"/>
                </a:ext>
              </a:extLst>
            </p:cNvPr>
            <p:cNvSpPr/>
            <p:nvPr/>
          </p:nvSpPr>
          <p:spPr>
            <a:xfrm rot="5400000">
              <a:off x="6610550" y="737699"/>
              <a:ext cx="1386527" cy="2839627"/>
            </a:xfrm>
            <a:prstGeom prst="bentArrow">
              <a:avLst>
                <a:gd name="adj1" fmla="val 13346"/>
                <a:gd name="adj2" fmla="val 9096"/>
                <a:gd name="adj3" fmla="val 3049"/>
                <a:gd name="adj4" fmla="val 22351"/>
              </a:avLst>
            </a:prstGeom>
            <a:gradFill flip="none" rotWithShape="1">
              <a:gsLst>
                <a:gs pos="0">
                  <a:schemeClr val="accent4">
                    <a:lumMod val="75000"/>
                  </a:schemeClr>
                </a:gs>
                <a:gs pos="48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C2C199DE-0852-C94A-94DC-020AA9229260}"/>
              </a:ext>
            </a:extLst>
          </p:cNvPr>
          <p:cNvSpPr>
            <a:spLocks noGrp="1"/>
          </p:cNvSpPr>
          <p:nvPr>
            <p:ph type="title"/>
          </p:nvPr>
        </p:nvSpPr>
        <p:spPr/>
        <p:txBody>
          <a:bodyPr>
            <a:normAutofit/>
          </a:bodyPr>
          <a:lstStyle/>
          <a:p>
            <a:r>
              <a:rPr lang="en-US"/>
              <a:t>The Road to Scaling HealthySteps in NJ</a:t>
            </a:r>
          </a:p>
        </p:txBody>
      </p:sp>
      <p:sp>
        <p:nvSpPr>
          <p:cNvPr id="4" name="Footer Placeholder 4">
            <a:extLst>
              <a:ext uri="{FF2B5EF4-FFF2-40B4-BE49-F238E27FC236}">
                <a16:creationId xmlns:a16="http://schemas.microsoft.com/office/drawing/2014/main" id="{A981C862-D9C3-974C-962E-5EBDC3EDFB1D}"/>
              </a:ext>
            </a:extLst>
          </p:cNvPr>
          <p:cNvSpPr txBox="1">
            <a:spLocks/>
          </p:cNvSpPr>
          <p:nvPr/>
        </p:nvSpPr>
        <p:spPr>
          <a:xfrm>
            <a:off x="909710" y="5972669"/>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2021 ZERO TO THREE. All rights reserved.</a:t>
            </a:r>
          </a:p>
        </p:txBody>
      </p:sp>
      <p:sp>
        <p:nvSpPr>
          <p:cNvPr id="5" name="Slide Number Placeholder 5">
            <a:extLst>
              <a:ext uri="{FF2B5EF4-FFF2-40B4-BE49-F238E27FC236}">
                <a16:creationId xmlns:a16="http://schemas.microsoft.com/office/drawing/2014/main" id="{829AD090-5396-3042-A1E3-CD05E004E2E4}"/>
              </a:ext>
            </a:extLst>
          </p:cNvPr>
          <p:cNvSpPr txBox="1">
            <a:spLocks/>
          </p:cNvSpPr>
          <p:nvPr/>
        </p:nvSpPr>
        <p:spPr>
          <a:xfrm>
            <a:off x="574766" y="5972669"/>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pPr/>
              <a:t>22</a:t>
            </a:fld>
            <a:endParaRPr lang="en-US"/>
          </a:p>
        </p:txBody>
      </p:sp>
      <p:sp>
        <p:nvSpPr>
          <p:cNvPr id="6" name="Rectangle 5">
            <a:extLst>
              <a:ext uri="{FF2B5EF4-FFF2-40B4-BE49-F238E27FC236}">
                <a16:creationId xmlns:a16="http://schemas.microsoft.com/office/drawing/2014/main" id="{76A8D6A8-3869-7A45-AE29-FEA7F51BA7BA}"/>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660AA24-CA14-B24D-BB2A-4DB7D41FAB01}"/>
              </a:ext>
            </a:extLst>
          </p:cNvPr>
          <p:cNvGrpSpPr/>
          <p:nvPr/>
        </p:nvGrpSpPr>
        <p:grpSpPr>
          <a:xfrm>
            <a:off x="1093541" y="1325828"/>
            <a:ext cx="3398593" cy="3892451"/>
            <a:chOff x="1093541" y="1636483"/>
            <a:chExt cx="3544766" cy="3892451"/>
          </a:xfrm>
        </p:grpSpPr>
        <p:sp>
          <p:nvSpPr>
            <p:cNvPr id="50" name="TextBox 49">
              <a:extLst>
                <a:ext uri="{FF2B5EF4-FFF2-40B4-BE49-F238E27FC236}">
                  <a16:creationId xmlns:a16="http://schemas.microsoft.com/office/drawing/2014/main" id="{ED43A7B4-7ECF-FD4D-AD58-DF02FEBF0E52}"/>
                </a:ext>
              </a:extLst>
            </p:cNvPr>
            <p:cNvSpPr txBox="1"/>
            <p:nvPr/>
          </p:nvSpPr>
          <p:spPr>
            <a:xfrm>
              <a:off x="1164329" y="1636483"/>
              <a:ext cx="3473978" cy="1083374"/>
            </a:xfrm>
            <a:prstGeom prst="rect">
              <a:avLst/>
            </a:prstGeom>
            <a:noFill/>
          </p:spPr>
          <p:txBody>
            <a:bodyPr wrap="square" rtlCol="0">
              <a:spAutoFit/>
            </a:bodyPr>
            <a:lstStyle/>
            <a:p>
              <a:pPr>
                <a:lnSpc>
                  <a:spcPct val="80000"/>
                </a:lnSpc>
              </a:pPr>
              <a:r>
                <a:rPr lang="en-US" sz="2000" b="1" spc="300">
                  <a:solidFill>
                    <a:schemeClr val="tx2"/>
                  </a:solidFill>
                </a:rPr>
                <a:t>SECURING PHILANTHROPIC SUPPORT TO BRING HEALTHYSTEPS TO NJ</a:t>
              </a:r>
            </a:p>
          </p:txBody>
        </p:sp>
        <p:sp>
          <p:nvSpPr>
            <p:cNvPr id="25" name="TextBox 24">
              <a:extLst>
                <a:ext uri="{FF2B5EF4-FFF2-40B4-BE49-F238E27FC236}">
                  <a16:creationId xmlns:a16="http://schemas.microsoft.com/office/drawing/2014/main" id="{93FDC6D3-8961-2243-96A9-8692D3B838EE}"/>
                </a:ext>
              </a:extLst>
            </p:cNvPr>
            <p:cNvSpPr txBox="1"/>
            <p:nvPr/>
          </p:nvSpPr>
          <p:spPr>
            <a:xfrm>
              <a:off x="1093541" y="2635834"/>
              <a:ext cx="3447629" cy="2893100"/>
            </a:xfrm>
            <a:prstGeom prst="rect">
              <a:avLst/>
            </a:prstGeom>
            <a:noFill/>
          </p:spPr>
          <p:txBody>
            <a:bodyPr wrap="square" lIns="91440" tIns="45720" rIns="91440" bIns="45720" rtlCol="0" anchor="t">
              <a:spAutoFit/>
            </a:bodyPr>
            <a:lstStyle/>
            <a:p>
              <a:pPr marL="285750" indent="-285750">
                <a:spcAft>
                  <a:spcPts val="800"/>
                </a:spcAft>
                <a:buFont typeface="Wingdings" panose="05000000000000000000" pitchFamily="2" charset="2"/>
                <a:buChar char="ü"/>
                <a:defRPr/>
              </a:pPr>
              <a:r>
                <a:rPr lang="en-US">
                  <a:solidFill>
                    <a:srgbClr val="000000"/>
                  </a:solidFill>
                  <a:latin typeface="Calibri Light"/>
                  <a:cs typeface="Calibri Light"/>
                </a:rPr>
                <a:t>Secured funding to support:</a:t>
              </a:r>
            </a:p>
            <a:p>
              <a:pPr lvl="1" indent="-222250">
                <a:spcAft>
                  <a:spcPts val="800"/>
                </a:spcAft>
                <a:buFont typeface="Arial" panose="020B0604020202020204" pitchFamily="34" charset="0"/>
                <a:buChar char="•"/>
                <a:defRPr/>
              </a:pPr>
              <a:r>
                <a:rPr lang="en-US">
                  <a:solidFill>
                    <a:srgbClr val="000000"/>
                  </a:solidFill>
                  <a:latin typeface="Calibri Light"/>
                  <a:cs typeface="Calibri Light"/>
                </a:rPr>
                <a:t>Finance training and implementation at initial sites</a:t>
              </a:r>
            </a:p>
            <a:p>
              <a:pPr lvl="1" indent="-222250">
                <a:spcAft>
                  <a:spcPts val="800"/>
                </a:spcAft>
                <a:buFont typeface="Arial" panose="020B0604020202020204" pitchFamily="34" charset="0"/>
                <a:buChar char="•"/>
                <a:defRPr/>
              </a:pPr>
              <a:r>
                <a:rPr lang="en-US">
                  <a:solidFill>
                    <a:srgbClr val="000000"/>
                  </a:solidFill>
                  <a:latin typeface="Calibri Light"/>
                  <a:cs typeface="Calibri Light"/>
                </a:rPr>
                <a:t>National Office and local partner sustainability activities </a:t>
              </a:r>
            </a:p>
            <a:p>
              <a:pPr lvl="1" indent="-222250">
                <a:buFont typeface="Arial" panose="020B0604020202020204" pitchFamily="34" charset="0"/>
                <a:buChar char="•"/>
                <a:defRPr/>
              </a:pPr>
              <a:r>
                <a:rPr lang="en-US">
                  <a:solidFill>
                    <a:srgbClr val="000000"/>
                  </a:solidFill>
                  <a:latin typeface="Calibri Light"/>
                  <a:cs typeface="Calibri Light"/>
                </a:rPr>
                <a:t>Hackensack research on impact of HealthySteps</a:t>
              </a:r>
            </a:p>
          </p:txBody>
        </p:sp>
      </p:grpSp>
      <p:grpSp>
        <p:nvGrpSpPr>
          <p:cNvPr id="55" name="Group 54">
            <a:extLst>
              <a:ext uri="{FF2B5EF4-FFF2-40B4-BE49-F238E27FC236}">
                <a16:creationId xmlns:a16="http://schemas.microsoft.com/office/drawing/2014/main" id="{C65E9AD1-636C-7246-B191-1468939B8556}"/>
              </a:ext>
            </a:extLst>
          </p:cNvPr>
          <p:cNvGrpSpPr/>
          <p:nvPr/>
        </p:nvGrpSpPr>
        <p:grpSpPr>
          <a:xfrm>
            <a:off x="8865844" y="1604822"/>
            <a:ext cx="3169328" cy="3712698"/>
            <a:chOff x="9031456" y="2805620"/>
            <a:chExt cx="2880966" cy="2838398"/>
          </a:xfrm>
        </p:grpSpPr>
        <p:sp>
          <p:nvSpPr>
            <p:cNvPr id="52" name="TextBox 51">
              <a:extLst>
                <a:ext uri="{FF2B5EF4-FFF2-40B4-BE49-F238E27FC236}">
                  <a16:creationId xmlns:a16="http://schemas.microsoft.com/office/drawing/2014/main" id="{BF727A46-BEE6-4840-816B-BC0A94DA984A}"/>
                </a:ext>
              </a:extLst>
            </p:cNvPr>
            <p:cNvSpPr txBox="1"/>
            <p:nvPr/>
          </p:nvSpPr>
          <p:spPr>
            <a:xfrm>
              <a:off x="9032607" y="2805620"/>
              <a:ext cx="2812979" cy="451773"/>
            </a:xfrm>
            <a:prstGeom prst="rect">
              <a:avLst/>
            </a:prstGeom>
            <a:noFill/>
          </p:spPr>
          <p:txBody>
            <a:bodyPr wrap="square" rtlCol="0">
              <a:spAutoFit/>
            </a:bodyPr>
            <a:lstStyle/>
            <a:p>
              <a:pPr>
                <a:lnSpc>
                  <a:spcPct val="80000"/>
                </a:lnSpc>
              </a:pPr>
              <a:r>
                <a:rPr lang="en-US" sz="2000" b="1" spc="300">
                  <a:solidFill>
                    <a:schemeClr val="tx2"/>
                  </a:solidFill>
                </a:rPr>
                <a:t>SCALING THE MODEL ACROSS NJ</a:t>
              </a:r>
            </a:p>
          </p:txBody>
        </p:sp>
        <p:sp>
          <p:nvSpPr>
            <p:cNvPr id="26" name="TextBox 25">
              <a:extLst>
                <a:ext uri="{FF2B5EF4-FFF2-40B4-BE49-F238E27FC236}">
                  <a16:creationId xmlns:a16="http://schemas.microsoft.com/office/drawing/2014/main" id="{D1572EC0-F6B8-0541-84CC-5C8A085B8EF2}"/>
                </a:ext>
              </a:extLst>
            </p:cNvPr>
            <p:cNvSpPr txBox="1"/>
            <p:nvPr/>
          </p:nvSpPr>
          <p:spPr>
            <a:xfrm>
              <a:off x="9031456" y="3220443"/>
              <a:ext cx="2880966" cy="2423575"/>
            </a:xfrm>
            <a:prstGeom prst="rect">
              <a:avLst/>
            </a:prstGeom>
            <a:noFill/>
          </p:spPr>
          <p:txBody>
            <a:bodyPr wrap="square" rtlCol="0">
              <a:spAutoFit/>
            </a:bodyPr>
            <a:lstStyle/>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Ongoing access to sustainable financing </a:t>
              </a:r>
            </a:p>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Financial support for new site implementation</a:t>
              </a:r>
            </a:p>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Ongoing partnership with state agencies and payers to integrate model into existing service delivery systems</a:t>
              </a:r>
            </a:p>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Setting a new standard for pediatric primary care in NJ</a:t>
              </a:r>
            </a:p>
          </p:txBody>
        </p:sp>
      </p:grpSp>
      <p:grpSp>
        <p:nvGrpSpPr>
          <p:cNvPr id="29" name="Group 28">
            <a:extLst>
              <a:ext uri="{FF2B5EF4-FFF2-40B4-BE49-F238E27FC236}">
                <a16:creationId xmlns:a16="http://schemas.microsoft.com/office/drawing/2014/main" id="{11EE90C3-EDEA-8A49-B9D9-3369AAFE08C4}"/>
              </a:ext>
            </a:extLst>
          </p:cNvPr>
          <p:cNvGrpSpPr/>
          <p:nvPr/>
        </p:nvGrpSpPr>
        <p:grpSpPr>
          <a:xfrm>
            <a:off x="2002896" y="1153594"/>
            <a:ext cx="4894793" cy="4653515"/>
            <a:chOff x="2002896" y="1464249"/>
            <a:chExt cx="4894793" cy="4463591"/>
          </a:xfrm>
        </p:grpSpPr>
        <p:sp>
          <p:nvSpPr>
            <p:cNvPr id="31" name="Bent Arrow 30">
              <a:extLst>
                <a:ext uri="{FF2B5EF4-FFF2-40B4-BE49-F238E27FC236}">
                  <a16:creationId xmlns:a16="http://schemas.microsoft.com/office/drawing/2014/main" id="{C06A2782-D63A-EE43-8EE5-959472A4D1F1}"/>
                </a:ext>
              </a:extLst>
            </p:cNvPr>
            <p:cNvSpPr/>
            <p:nvPr/>
          </p:nvSpPr>
          <p:spPr>
            <a:xfrm rot="5400000" flipH="1">
              <a:off x="2002896" y="3076069"/>
              <a:ext cx="2851771" cy="2851771"/>
            </a:xfrm>
            <a:prstGeom prst="bentArrow">
              <a:avLst>
                <a:gd name="adj1" fmla="val 6510"/>
                <a:gd name="adj2" fmla="val 4375"/>
                <a:gd name="adj3" fmla="val 3049"/>
                <a:gd name="adj4" fmla="val 11418"/>
              </a:avLst>
            </a:prstGeom>
            <a:gradFill>
              <a:gsLst>
                <a:gs pos="0">
                  <a:schemeClr val="accent5">
                    <a:lumMod val="75000"/>
                  </a:schemeClr>
                </a:gs>
                <a:gs pos="48000">
                  <a:schemeClr val="accent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31">
              <a:extLst>
                <a:ext uri="{FF2B5EF4-FFF2-40B4-BE49-F238E27FC236}">
                  <a16:creationId xmlns:a16="http://schemas.microsoft.com/office/drawing/2014/main" id="{CA2981CF-B5A1-F447-AC78-D89CEC11253E}"/>
                </a:ext>
              </a:extLst>
            </p:cNvPr>
            <p:cNvSpPr/>
            <p:nvPr/>
          </p:nvSpPr>
          <p:spPr>
            <a:xfrm>
              <a:off x="4633460" y="1464249"/>
              <a:ext cx="2264229" cy="1806501"/>
            </a:xfrm>
            <a:prstGeom prst="bentArrow">
              <a:avLst>
                <a:gd name="adj1" fmla="val 10294"/>
                <a:gd name="adj2" fmla="val 5147"/>
                <a:gd name="adj3" fmla="val 4891"/>
                <a:gd name="adj4" fmla="val 177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03B8EA33-2389-B942-8C0A-23734F356B7D}"/>
              </a:ext>
            </a:extLst>
          </p:cNvPr>
          <p:cNvGrpSpPr/>
          <p:nvPr/>
        </p:nvGrpSpPr>
        <p:grpSpPr>
          <a:xfrm>
            <a:off x="4399003" y="1549471"/>
            <a:ext cx="611395" cy="611396"/>
            <a:chOff x="4427578" y="2565902"/>
            <a:chExt cx="611395" cy="611396"/>
          </a:xfrm>
        </p:grpSpPr>
        <p:sp>
          <p:nvSpPr>
            <p:cNvPr id="23" name="Oval 18">
              <a:extLst>
                <a:ext uri="{FF2B5EF4-FFF2-40B4-BE49-F238E27FC236}">
                  <a16:creationId xmlns:a16="http://schemas.microsoft.com/office/drawing/2014/main" id="{F1C5940B-A813-6F42-B1E9-C49AF15256DB}"/>
                </a:ext>
              </a:extLst>
            </p:cNvPr>
            <p:cNvSpPr/>
            <p:nvPr/>
          </p:nvSpPr>
          <p:spPr>
            <a:xfrm>
              <a:off x="4427578" y="2565902"/>
              <a:ext cx="611395" cy="611396"/>
            </a:xfrm>
            <a:prstGeom prst="donut">
              <a:avLst>
                <a:gd name="adj" fmla="val 26820"/>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2400"/>
            </a:p>
          </p:txBody>
        </p:sp>
        <p:sp>
          <p:nvSpPr>
            <p:cNvPr id="11" name="Oval 10">
              <a:extLst>
                <a:ext uri="{FF2B5EF4-FFF2-40B4-BE49-F238E27FC236}">
                  <a16:creationId xmlns:a16="http://schemas.microsoft.com/office/drawing/2014/main" id="{151C0E63-6E2B-D044-9A5A-4ECD986E11BB}"/>
                </a:ext>
              </a:extLst>
            </p:cNvPr>
            <p:cNvSpPr/>
            <p:nvPr/>
          </p:nvSpPr>
          <p:spPr>
            <a:xfrm>
              <a:off x="4596149" y="2730214"/>
              <a:ext cx="281086" cy="28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B1D2D1F7-971B-C548-B19A-7FE2A126C028}"/>
              </a:ext>
            </a:extLst>
          </p:cNvPr>
          <p:cNvGrpSpPr/>
          <p:nvPr/>
        </p:nvGrpSpPr>
        <p:grpSpPr>
          <a:xfrm>
            <a:off x="4989704" y="1608832"/>
            <a:ext cx="3456702" cy="4276131"/>
            <a:chOff x="4989704" y="1687144"/>
            <a:chExt cx="3456702" cy="3188990"/>
          </a:xfrm>
        </p:grpSpPr>
        <p:sp>
          <p:nvSpPr>
            <p:cNvPr id="51" name="TextBox 50">
              <a:extLst>
                <a:ext uri="{FF2B5EF4-FFF2-40B4-BE49-F238E27FC236}">
                  <a16:creationId xmlns:a16="http://schemas.microsoft.com/office/drawing/2014/main" id="{BAC142D7-A612-694B-A961-4EC0BA0F244A}"/>
                </a:ext>
              </a:extLst>
            </p:cNvPr>
            <p:cNvSpPr txBox="1"/>
            <p:nvPr/>
          </p:nvSpPr>
          <p:spPr>
            <a:xfrm>
              <a:off x="4989704" y="1687144"/>
              <a:ext cx="3456702" cy="440696"/>
            </a:xfrm>
            <a:prstGeom prst="rect">
              <a:avLst/>
            </a:prstGeom>
            <a:noFill/>
          </p:spPr>
          <p:txBody>
            <a:bodyPr wrap="square" lIns="91440" tIns="45720" rIns="91440" bIns="45720" rtlCol="0" anchor="t">
              <a:spAutoFit/>
            </a:bodyPr>
            <a:lstStyle/>
            <a:p>
              <a:pPr>
                <a:lnSpc>
                  <a:spcPct val="80000"/>
                </a:lnSpc>
              </a:pPr>
              <a:r>
                <a:rPr lang="en-US" sz="2000" b="1" spc="300">
                  <a:solidFill>
                    <a:schemeClr val="tx2"/>
                  </a:solidFill>
                </a:rPr>
                <a:t>IDENTIFYING SUSTAINABLE FUNDING</a:t>
              </a:r>
              <a:endParaRPr lang="en-US">
                <a:solidFill>
                  <a:schemeClr val="tx2"/>
                </a:solidFill>
              </a:endParaRPr>
            </a:p>
          </p:txBody>
        </p:sp>
        <p:sp>
          <p:nvSpPr>
            <p:cNvPr id="27" name="TextBox 26">
              <a:extLst>
                <a:ext uri="{FF2B5EF4-FFF2-40B4-BE49-F238E27FC236}">
                  <a16:creationId xmlns:a16="http://schemas.microsoft.com/office/drawing/2014/main" id="{B34E4684-762B-074B-A2D7-D65470A39E0B}"/>
                </a:ext>
              </a:extLst>
            </p:cNvPr>
            <p:cNvSpPr txBox="1"/>
            <p:nvPr/>
          </p:nvSpPr>
          <p:spPr>
            <a:xfrm>
              <a:off x="5004150" y="2098833"/>
              <a:ext cx="3169328" cy="2777301"/>
            </a:xfrm>
            <a:prstGeom prst="rect">
              <a:avLst/>
            </a:prstGeom>
            <a:noFill/>
          </p:spPr>
          <p:txBody>
            <a:bodyPr wrap="square" rtlCol="0">
              <a:spAutoFit/>
            </a:bodyPr>
            <a:lstStyle/>
            <a:p>
              <a:pPr marL="285750" indent="-285750">
                <a:spcAft>
                  <a:spcPts val="800"/>
                </a:spcAft>
                <a:buFont typeface="Wingdings" panose="05000000000000000000" pitchFamily="2" charset="2"/>
                <a:buChar char="ü"/>
                <a:defRPr/>
              </a:pPr>
              <a:r>
                <a:rPr lang="en-US">
                  <a:solidFill>
                    <a:srgbClr val="000000">
                      <a:lumMod val="75000"/>
                      <a:lumOff val="25000"/>
                    </a:srgbClr>
                  </a:solidFill>
                  <a:latin typeface="Calibri Light" panose="020F0302020204030204" pitchFamily="34" charset="0"/>
                  <a:cs typeface="Calibri Light" panose="020F0302020204030204" pitchFamily="34" charset="0"/>
                </a:rPr>
                <a:t>Engaging relevant community partners and potential payers to explore partnership opportunities</a:t>
              </a:r>
            </a:p>
            <a:p>
              <a:pPr marL="285750" indent="-285750">
                <a:spcAft>
                  <a:spcPts val="800"/>
                </a:spcAft>
                <a:buFont typeface="Wingdings" panose="05000000000000000000" pitchFamily="2" charset="2"/>
                <a:buChar char="ü"/>
                <a:defRPr/>
              </a:pPr>
              <a:r>
                <a:rPr lang="en-US">
                  <a:solidFill>
                    <a:srgbClr val="000000">
                      <a:lumMod val="75000"/>
                      <a:lumOff val="25000"/>
                    </a:srgbClr>
                  </a:solidFill>
                  <a:latin typeface="Calibri Light" panose="020F0302020204030204" pitchFamily="34" charset="0"/>
                  <a:cs typeface="Calibri Light" panose="020F0302020204030204" pitchFamily="34" charset="0"/>
                </a:rPr>
                <a:t>Leveraging existing billing opportunities</a:t>
              </a:r>
            </a:p>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Identifying and piloting new financing mechanisms</a:t>
              </a:r>
            </a:p>
            <a:p>
              <a:pPr marL="285750" indent="-285750">
                <a:spcAft>
                  <a:spcPts val="800"/>
                </a:spcAft>
                <a:buFont typeface="Wingdings" panose="05000000000000000000" pitchFamily="2" charset="2"/>
                <a:buChar char="q"/>
                <a:defRPr/>
              </a:pPr>
              <a:r>
                <a:rPr lang="en-US">
                  <a:solidFill>
                    <a:srgbClr val="000000">
                      <a:lumMod val="75000"/>
                      <a:lumOff val="25000"/>
                    </a:srgbClr>
                  </a:solidFill>
                  <a:latin typeface="Calibri Light" panose="020F0302020204030204" pitchFamily="34" charset="0"/>
                  <a:cs typeface="Calibri Light" panose="020F0302020204030204" pitchFamily="34" charset="0"/>
                </a:rPr>
                <a:t>Tracking HealthySteps utilization and cost data to inform future sustainability efforts </a:t>
              </a:r>
            </a:p>
          </p:txBody>
        </p:sp>
      </p:grpSp>
      <p:grpSp>
        <p:nvGrpSpPr>
          <p:cNvPr id="28" name="Group 27">
            <a:extLst>
              <a:ext uri="{FF2B5EF4-FFF2-40B4-BE49-F238E27FC236}">
                <a16:creationId xmlns:a16="http://schemas.microsoft.com/office/drawing/2014/main" id="{74E13967-A7C0-CF48-B105-35320863788D}"/>
              </a:ext>
            </a:extLst>
          </p:cNvPr>
          <p:cNvGrpSpPr/>
          <p:nvPr/>
        </p:nvGrpSpPr>
        <p:grpSpPr>
          <a:xfrm>
            <a:off x="842398" y="1153595"/>
            <a:ext cx="2264230" cy="4653514"/>
            <a:chOff x="783771" y="1464250"/>
            <a:chExt cx="2264230" cy="4469523"/>
          </a:xfrm>
        </p:grpSpPr>
        <p:sp>
          <p:nvSpPr>
            <p:cNvPr id="44" name="Pentagon 43">
              <a:extLst>
                <a:ext uri="{FF2B5EF4-FFF2-40B4-BE49-F238E27FC236}">
                  <a16:creationId xmlns:a16="http://schemas.microsoft.com/office/drawing/2014/main" id="{31274E51-A535-BC47-ADFD-FF5999DC6FD6}"/>
                </a:ext>
              </a:extLst>
            </p:cNvPr>
            <p:cNvSpPr/>
            <p:nvPr/>
          </p:nvSpPr>
          <p:spPr>
            <a:xfrm rot="5400000">
              <a:off x="-24205" y="2272226"/>
              <a:ext cx="1806501" cy="190549"/>
            </a:xfrm>
            <a:prstGeom prst="homePlate">
              <a:avLst>
                <a:gd name="adj" fmla="val 0"/>
              </a:avLst>
            </a:prstGeom>
            <a:gradFill flip="none" rotWithShape="1">
              <a:gsLst>
                <a:gs pos="0">
                  <a:schemeClr val="accent3">
                    <a:alpha val="0"/>
                  </a:schemeClr>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Bent Arrow 9">
              <a:extLst>
                <a:ext uri="{FF2B5EF4-FFF2-40B4-BE49-F238E27FC236}">
                  <a16:creationId xmlns:a16="http://schemas.microsoft.com/office/drawing/2014/main" id="{47CB3620-3D1A-6F41-A27A-9C9A399E0D8C}"/>
                </a:ext>
              </a:extLst>
            </p:cNvPr>
            <p:cNvSpPr/>
            <p:nvPr/>
          </p:nvSpPr>
          <p:spPr>
            <a:xfrm rot="10800000" flipH="1">
              <a:off x="783773" y="2928734"/>
              <a:ext cx="2264228" cy="3005039"/>
            </a:xfrm>
            <a:prstGeom prst="bentArrow">
              <a:avLst>
                <a:gd name="adj1" fmla="val 8376"/>
                <a:gd name="adj2" fmla="val 4375"/>
                <a:gd name="adj3" fmla="val 3049"/>
                <a:gd name="adj4" fmla="val 13541"/>
              </a:avLst>
            </a:prstGeom>
            <a:gradFill>
              <a:gsLst>
                <a:gs pos="0">
                  <a:schemeClr val="accent3"/>
                </a:gs>
                <a:gs pos="93000">
                  <a:schemeClr val="accent3">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34">
            <a:extLst>
              <a:ext uri="{FF2B5EF4-FFF2-40B4-BE49-F238E27FC236}">
                <a16:creationId xmlns:a16="http://schemas.microsoft.com/office/drawing/2014/main" id="{3BF081B3-7401-9E43-A850-7635BE38AA29}"/>
              </a:ext>
            </a:extLst>
          </p:cNvPr>
          <p:cNvGrpSpPr/>
          <p:nvPr/>
        </p:nvGrpSpPr>
        <p:grpSpPr>
          <a:xfrm>
            <a:off x="574766" y="1590905"/>
            <a:ext cx="611395" cy="611396"/>
            <a:chOff x="567328" y="2629861"/>
            <a:chExt cx="611395" cy="611396"/>
          </a:xfrm>
        </p:grpSpPr>
        <p:sp>
          <p:nvSpPr>
            <p:cNvPr id="53" name="Oval 52">
              <a:extLst>
                <a:ext uri="{FF2B5EF4-FFF2-40B4-BE49-F238E27FC236}">
                  <a16:creationId xmlns:a16="http://schemas.microsoft.com/office/drawing/2014/main" id="{498D8E25-2F7B-CC44-B831-ED4A67F58A7A}"/>
                </a:ext>
              </a:extLst>
            </p:cNvPr>
            <p:cNvSpPr/>
            <p:nvPr/>
          </p:nvSpPr>
          <p:spPr>
            <a:xfrm>
              <a:off x="737992" y="2804849"/>
              <a:ext cx="281086" cy="28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8">
              <a:extLst>
                <a:ext uri="{FF2B5EF4-FFF2-40B4-BE49-F238E27FC236}">
                  <a16:creationId xmlns:a16="http://schemas.microsoft.com/office/drawing/2014/main" id="{FC2A82B1-9493-ED45-A9DB-99912A7C4DDB}"/>
                </a:ext>
              </a:extLst>
            </p:cNvPr>
            <p:cNvSpPr/>
            <p:nvPr/>
          </p:nvSpPr>
          <p:spPr>
            <a:xfrm>
              <a:off x="567328" y="2629861"/>
              <a:ext cx="611395" cy="611396"/>
            </a:xfrm>
            <a:prstGeom prst="donut">
              <a:avLst>
                <a:gd name="adj" fmla="val 2682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2400"/>
            </a:p>
          </p:txBody>
        </p:sp>
      </p:grpSp>
      <p:grpSp>
        <p:nvGrpSpPr>
          <p:cNvPr id="36" name="Group 35">
            <a:extLst>
              <a:ext uri="{FF2B5EF4-FFF2-40B4-BE49-F238E27FC236}">
                <a16:creationId xmlns:a16="http://schemas.microsoft.com/office/drawing/2014/main" id="{F8940C91-30F1-8840-A0D4-F0615BBA0962}"/>
              </a:ext>
            </a:extLst>
          </p:cNvPr>
          <p:cNvGrpSpPr/>
          <p:nvPr/>
        </p:nvGrpSpPr>
        <p:grpSpPr>
          <a:xfrm>
            <a:off x="8317613" y="1549701"/>
            <a:ext cx="611395" cy="611396"/>
            <a:chOff x="8287829" y="2629861"/>
            <a:chExt cx="611395" cy="611396"/>
          </a:xfrm>
        </p:grpSpPr>
        <p:sp>
          <p:nvSpPr>
            <p:cNvPr id="54" name="Oval 53">
              <a:extLst>
                <a:ext uri="{FF2B5EF4-FFF2-40B4-BE49-F238E27FC236}">
                  <a16:creationId xmlns:a16="http://schemas.microsoft.com/office/drawing/2014/main" id="{C210A608-2615-5247-B4F8-040101CCE175}"/>
                </a:ext>
              </a:extLst>
            </p:cNvPr>
            <p:cNvSpPr/>
            <p:nvPr/>
          </p:nvSpPr>
          <p:spPr>
            <a:xfrm>
              <a:off x="8452342" y="2797127"/>
              <a:ext cx="281086" cy="28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8">
              <a:extLst>
                <a:ext uri="{FF2B5EF4-FFF2-40B4-BE49-F238E27FC236}">
                  <a16:creationId xmlns:a16="http://schemas.microsoft.com/office/drawing/2014/main" id="{3F2BB985-3386-A145-93D4-A8C4B29D9674}"/>
                </a:ext>
              </a:extLst>
            </p:cNvPr>
            <p:cNvSpPr/>
            <p:nvPr/>
          </p:nvSpPr>
          <p:spPr>
            <a:xfrm>
              <a:off x="8287829" y="2629861"/>
              <a:ext cx="611395" cy="611396"/>
            </a:xfrm>
            <a:prstGeom prst="donut">
              <a:avLst>
                <a:gd name="adj" fmla="val 26820"/>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2400"/>
            </a:p>
          </p:txBody>
        </p:sp>
      </p:grpSp>
      <p:sp>
        <p:nvSpPr>
          <p:cNvPr id="3" name="Star: 5 Points 2">
            <a:extLst>
              <a:ext uri="{FF2B5EF4-FFF2-40B4-BE49-F238E27FC236}">
                <a16:creationId xmlns:a16="http://schemas.microsoft.com/office/drawing/2014/main" id="{F00905D3-01AF-408E-8604-70934F3E3E84}"/>
              </a:ext>
            </a:extLst>
          </p:cNvPr>
          <p:cNvSpPr/>
          <p:nvPr/>
        </p:nvSpPr>
        <p:spPr>
          <a:xfrm>
            <a:off x="4170919" y="4042341"/>
            <a:ext cx="1019705" cy="8540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769B0C-1439-4403-B4AC-4451816A1FAC}"/>
              </a:ext>
            </a:extLst>
          </p:cNvPr>
          <p:cNvSpPr txBox="1"/>
          <p:nvPr/>
        </p:nvSpPr>
        <p:spPr>
          <a:xfrm>
            <a:off x="4213866" y="4290243"/>
            <a:ext cx="955726" cy="523220"/>
          </a:xfrm>
          <a:prstGeom prst="rect">
            <a:avLst/>
          </a:prstGeom>
          <a:noFill/>
        </p:spPr>
        <p:txBody>
          <a:bodyPr wrap="square" rtlCol="0">
            <a:spAutoFit/>
          </a:bodyPr>
          <a:lstStyle/>
          <a:p>
            <a:pPr algn="ctr"/>
            <a:r>
              <a:rPr lang="en-US" sz="1400">
                <a:solidFill>
                  <a:schemeClr val="accent3"/>
                </a:solidFill>
              </a:rPr>
              <a:t>WE ARE HERE</a:t>
            </a:r>
          </a:p>
        </p:txBody>
      </p:sp>
    </p:spTree>
    <p:extLst>
      <p:ext uri="{BB962C8B-B14F-4D97-AF65-F5344CB8AC3E}">
        <p14:creationId xmlns:p14="http://schemas.microsoft.com/office/powerpoint/2010/main" val="31665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3"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par>
                                <p:cTn id="30" presetID="2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072E72-D3A7-4E22-94C7-C784288FD51F}"/>
              </a:ext>
            </a:extLst>
          </p:cNvPr>
          <p:cNvSpPr>
            <a:spLocks noGrp="1"/>
          </p:cNvSpPr>
          <p:nvPr>
            <p:ph type="title"/>
          </p:nvPr>
        </p:nvSpPr>
        <p:spPr/>
        <p:txBody>
          <a:bodyPr>
            <a:normAutofit/>
          </a:bodyPr>
          <a:lstStyle/>
          <a:p>
            <a:r>
              <a:rPr lang="en-US" dirty="0"/>
              <a:t>Sustainability Pathways</a:t>
            </a:r>
          </a:p>
        </p:txBody>
      </p:sp>
      <p:sp>
        <p:nvSpPr>
          <p:cNvPr id="2" name="Content Placeholder 1">
            <a:extLst>
              <a:ext uri="{FF2B5EF4-FFF2-40B4-BE49-F238E27FC236}">
                <a16:creationId xmlns:a16="http://schemas.microsoft.com/office/drawing/2014/main" id="{D00331D2-EAAE-4451-9861-5F1D56349FF6}"/>
              </a:ext>
            </a:extLst>
          </p:cNvPr>
          <p:cNvSpPr>
            <a:spLocks noGrp="1"/>
          </p:cNvSpPr>
          <p:nvPr>
            <p:ph idx="1"/>
          </p:nvPr>
        </p:nvSpPr>
        <p:spPr>
          <a:xfrm>
            <a:off x="574765" y="1114698"/>
            <a:ext cx="11518911" cy="5168626"/>
          </a:xfrm>
        </p:spPr>
        <p:txBody>
          <a:bodyPr>
            <a:noAutofit/>
          </a:bodyPr>
          <a:lstStyle/>
          <a:p>
            <a:pPr marL="457200" indent="-457200">
              <a:buFont typeface="+mj-lt"/>
              <a:buAutoNum type="arabicParenR"/>
            </a:pPr>
            <a:r>
              <a:rPr lang="en-US" sz="2000" dirty="0">
                <a:solidFill>
                  <a:schemeClr val="tx1"/>
                </a:solidFill>
              </a:rPr>
              <a:t>Program fund through Department of Health or Department of Children and Families</a:t>
            </a:r>
          </a:p>
          <a:p>
            <a:pPr marL="457200" indent="-457200">
              <a:buFont typeface="+mj-lt"/>
              <a:buAutoNum type="arabicParenR"/>
            </a:pPr>
            <a:r>
              <a:rPr lang="en-US" sz="2000" dirty="0">
                <a:solidFill>
                  <a:schemeClr val="tx1"/>
                </a:solidFill>
              </a:rPr>
              <a:t>Expand billing capabilities through Medicaid</a:t>
            </a:r>
          </a:p>
          <a:p>
            <a:pPr lvl="1"/>
            <a:r>
              <a:rPr lang="en-US" sz="1700" dirty="0">
                <a:solidFill>
                  <a:schemeClr val="tx1"/>
                </a:solidFill>
              </a:rPr>
              <a:t>Allow reimbursement for family therapy visits without a diagnosis or diagnosis of “at-risk” (e.g., CA, OR, MA)</a:t>
            </a:r>
          </a:p>
          <a:p>
            <a:pPr lvl="2"/>
            <a:r>
              <a:rPr lang="en-US" sz="1700" dirty="0">
                <a:solidFill>
                  <a:schemeClr val="tx1"/>
                </a:solidFill>
              </a:rPr>
              <a:t>Example: </a:t>
            </a:r>
            <a:r>
              <a:rPr lang="en-US" sz="1700" dirty="0">
                <a:solidFill>
                  <a:schemeClr val="tx1"/>
                </a:solidFill>
                <a:hlinkClick r:id="rId2"/>
              </a:rPr>
              <a:t>recent guidance from California’s Department of Health Care Services </a:t>
            </a:r>
            <a:r>
              <a:rPr lang="en-US" sz="1700" dirty="0">
                <a:solidFill>
                  <a:schemeClr val="tx1"/>
                </a:solidFill>
              </a:rPr>
              <a:t>(DHCS)permits children enrolled in Medi-Cal (California’s Medicaid program) to receive family therapy without requiring the child to have a diagnosis if they have at least one specified risk factor (e.g., foster home placement, food insecurity, parent with depression)</a:t>
            </a:r>
          </a:p>
          <a:p>
            <a:pPr lvl="2"/>
            <a:r>
              <a:rPr lang="en-US" sz="1700" dirty="0">
                <a:solidFill>
                  <a:schemeClr val="tx1"/>
                </a:solidFill>
                <a:hlinkClick r:id="rId3"/>
              </a:rPr>
              <a:t>Massachusetts Medicaid also now permits </a:t>
            </a:r>
            <a:r>
              <a:rPr lang="en-US" sz="1700" dirty="0">
                <a:solidFill>
                  <a:schemeClr val="tx1"/>
                </a:solidFill>
              </a:rPr>
              <a:t>patients under the age of 21 who have had a positive behavioral screen to receive up to 6 psychotherapy or family psychotherapy sessions, without insurance carrier pre-authorization requirements, even if they do not meet the criteria for a behavioral health diagnosis.</a:t>
            </a:r>
          </a:p>
          <a:p>
            <a:pPr lvl="1"/>
            <a:r>
              <a:rPr lang="en-US" sz="1700" dirty="0">
                <a:solidFill>
                  <a:schemeClr val="tx1"/>
                </a:solidFill>
              </a:rPr>
              <a:t>Allow reimbursement for pediatric primary care preventive dyadic visit (e.g., CA, CO, OH)</a:t>
            </a:r>
          </a:p>
          <a:p>
            <a:pPr lvl="2"/>
            <a:r>
              <a:rPr lang="en-US" sz="1700" dirty="0">
                <a:solidFill>
                  <a:schemeClr val="tx1"/>
                </a:solidFill>
                <a:hlinkClick r:id="rId4"/>
              </a:rPr>
              <a:t>California recently passed legislation </a:t>
            </a:r>
            <a:r>
              <a:rPr lang="en-US" sz="1700" dirty="0">
                <a:solidFill>
                  <a:schemeClr val="tx1"/>
                </a:solidFill>
              </a:rPr>
              <a:t>that provides for dyadic behavioral health visits as of July 1, 2022. Dyadic behavioral health visits are provided for the child and caregiver or parent at medical visits, providing screening for behavioral health problems, interpersonal safety, tobacco and substance misuse and social determinants of health, such as food insecurity and housing instability, and referrals for appropriate follow-up care.</a:t>
            </a:r>
          </a:p>
          <a:p>
            <a:pPr lvl="1"/>
            <a:r>
              <a:rPr lang="en-US" sz="1700" dirty="0">
                <a:solidFill>
                  <a:schemeClr val="tx1"/>
                </a:solidFill>
              </a:rPr>
              <a:t>Establish an alternative payment model</a:t>
            </a:r>
          </a:p>
          <a:p>
            <a:pPr lvl="2"/>
            <a:r>
              <a:rPr lang="en-US" sz="1700" dirty="0">
                <a:solidFill>
                  <a:schemeClr val="tx1"/>
                </a:solidFill>
              </a:rPr>
              <a:t>Establish PMPM for practices that implement dyadic care programs like HealthySteps</a:t>
            </a:r>
          </a:p>
          <a:p>
            <a:pPr lvl="2"/>
            <a:r>
              <a:rPr lang="en-US" sz="1700" dirty="0">
                <a:solidFill>
                  <a:schemeClr val="tx1"/>
                </a:solidFill>
              </a:rPr>
              <a:t>Establish enhanced rate for well-child visit for team-based care</a:t>
            </a:r>
          </a:p>
        </p:txBody>
      </p:sp>
      <p:sp>
        <p:nvSpPr>
          <p:cNvPr id="4" name="Footer Placeholder 3">
            <a:extLst>
              <a:ext uri="{FF2B5EF4-FFF2-40B4-BE49-F238E27FC236}">
                <a16:creationId xmlns:a16="http://schemas.microsoft.com/office/drawing/2014/main" id="{617B5992-4149-4D87-9331-0D15F2F1B8A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ea typeface="Roboto" charset="0"/>
                <a:cs typeface="Roboto" charset="0"/>
              </a:rPr>
              <a:t>© 2021 ZERO TO THREE. All rights reserved.</a:t>
            </a:r>
          </a:p>
        </p:txBody>
      </p:sp>
      <p:sp>
        <p:nvSpPr>
          <p:cNvPr id="5" name="Slide Number Placeholder 4">
            <a:extLst>
              <a:ext uri="{FF2B5EF4-FFF2-40B4-BE49-F238E27FC236}">
                <a16:creationId xmlns:a16="http://schemas.microsoft.com/office/drawing/2014/main" id="{B31E4930-24A4-4A9E-83B2-09B1E39F2D5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ea typeface="Roboto" charset="0"/>
                <a:cs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000000">
                  <a:tint val="75000"/>
                </a:srgbClr>
              </a:solidFill>
              <a:effectLst/>
              <a:uLnTx/>
              <a:uFillTx/>
              <a:latin typeface="Roboto" charset="0"/>
              <a:ea typeface="Roboto" charset="0"/>
              <a:cs typeface="Roboto" charset="0"/>
            </a:endParaRPr>
          </a:p>
        </p:txBody>
      </p:sp>
    </p:spTree>
    <p:extLst>
      <p:ext uri="{BB962C8B-B14F-4D97-AF65-F5344CB8AC3E}">
        <p14:creationId xmlns:p14="http://schemas.microsoft.com/office/powerpoint/2010/main" val="35753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ground, outdoor, person, little&#10;&#10;Description automatically generated">
            <a:extLst>
              <a:ext uri="{FF2B5EF4-FFF2-40B4-BE49-F238E27FC236}">
                <a16:creationId xmlns:a16="http://schemas.microsoft.com/office/drawing/2014/main" id="{FF3F8903-7539-4EFD-AF0E-8E319A07FEF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58946A63-CC12-4DDC-8BDB-77A8215A094D}"/>
              </a:ext>
            </a:extLst>
          </p:cNvPr>
          <p:cNvSpPr>
            <a:spLocks noGrp="1"/>
          </p:cNvSpPr>
          <p:nvPr>
            <p:ph type="title"/>
          </p:nvPr>
        </p:nvSpPr>
        <p:spPr>
          <a:xfrm>
            <a:off x="0" y="-1"/>
            <a:ext cx="4967288" cy="6768000"/>
          </a:xfrm>
        </p:spPr>
        <p:txBody>
          <a:bodyPr/>
          <a:lstStyle/>
          <a:p>
            <a:r>
              <a:rPr lang="en-US" dirty="0"/>
              <a:t>                                    </a:t>
            </a:r>
          </a:p>
        </p:txBody>
      </p:sp>
      <p:sp>
        <p:nvSpPr>
          <p:cNvPr id="2" name="Footer Placeholder 1">
            <a:extLst>
              <a:ext uri="{FF2B5EF4-FFF2-40B4-BE49-F238E27FC236}">
                <a16:creationId xmlns:a16="http://schemas.microsoft.com/office/drawing/2014/main" id="{9C17CB1D-34BD-4FEE-AD12-8F99F6A64258}"/>
              </a:ext>
            </a:extLst>
          </p:cNvPr>
          <p:cNvSpPr>
            <a:spLocks noGrp="1"/>
          </p:cNvSpPr>
          <p:nvPr>
            <p:ph type="ftr" sz="quarter" idx="10"/>
          </p:nvPr>
        </p:nvSpPr>
        <p:spPr/>
        <p:txBody>
          <a:bodyPr/>
          <a:lstStyle/>
          <a:p>
            <a:r>
              <a:rPr lang="en-US" dirty="0"/>
              <a:t> © 2021 ZERO TO THREE. All rights reserved.</a:t>
            </a:r>
          </a:p>
        </p:txBody>
      </p:sp>
      <p:sp>
        <p:nvSpPr>
          <p:cNvPr id="3" name="Slide Number Placeholder 2">
            <a:extLst>
              <a:ext uri="{FF2B5EF4-FFF2-40B4-BE49-F238E27FC236}">
                <a16:creationId xmlns:a16="http://schemas.microsoft.com/office/drawing/2014/main" id="{BDCCA295-D33A-4192-9462-1DEAFC6E83DE}"/>
              </a:ext>
            </a:extLst>
          </p:cNvPr>
          <p:cNvSpPr>
            <a:spLocks noGrp="1"/>
          </p:cNvSpPr>
          <p:nvPr>
            <p:ph type="sldNum" sz="quarter" idx="11"/>
          </p:nvPr>
        </p:nvSpPr>
        <p:spPr/>
        <p:txBody>
          <a:bodyPr/>
          <a:lstStyle/>
          <a:p>
            <a:fld id="{4B6E93A8-FE64-9044-AC94-BAC1817EA472}" type="slidenum">
              <a:rPr lang="en-US" smtClean="0"/>
              <a:t>24</a:t>
            </a:fld>
            <a:endParaRPr lang="en-US"/>
          </a:p>
        </p:txBody>
      </p:sp>
      <p:sp>
        <p:nvSpPr>
          <p:cNvPr id="22" name="Content Placeholder 2">
            <a:extLst>
              <a:ext uri="{FF2B5EF4-FFF2-40B4-BE49-F238E27FC236}">
                <a16:creationId xmlns:a16="http://schemas.microsoft.com/office/drawing/2014/main" id="{6CD2B008-90BC-4B45-A978-C00A87BCDE70}"/>
              </a:ext>
            </a:extLst>
          </p:cNvPr>
          <p:cNvSpPr txBox="1">
            <a:spLocks/>
          </p:cNvSpPr>
          <p:nvPr/>
        </p:nvSpPr>
        <p:spPr>
          <a:xfrm>
            <a:off x="5274643" y="353394"/>
            <a:ext cx="6326188" cy="57277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6pPr>
            <a:lvl7pPr marL="29718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7pPr>
            <a:lvl8pPr marL="34290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8pPr>
            <a:lvl9pPr marL="3886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9pPr>
          </a:lstStyle>
          <a:p>
            <a:pPr marL="0" indent="0">
              <a:buFont typeface="Arial"/>
              <a:buNone/>
            </a:pPr>
            <a:endParaRPr lang="en-US" sz="2000" dirty="0"/>
          </a:p>
          <a:p>
            <a:pPr marL="0" indent="0" algn="ctr">
              <a:buFont typeface="Arial"/>
              <a:buNone/>
            </a:pPr>
            <a:r>
              <a:rPr lang="en-US" sz="4300" dirty="0">
                <a:solidFill>
                  <a:srgbClr val="002060"/>
                </a:solidFill>
              </a:rPr>
              <a:t>Questions? </a:t>
            </a:r>
            <a:r>
              <a:rPr lang="en-US" sz="4400" dirty="0">
                <a:solidFill>
                  <a:srgbClr val="002060"/>
                </a:solidFill>
              </a:rPr>
              <a:t>Thank you!</a:t>
            </a:r>
          </a:p>
          <a:p>
            <a:pPr marL="0" indent="0">
              <a:buFont typeface="Arial"/>
              <a:buNone/>
            </a:pPr>
            <a:endParaRPr lang="en-US" sz="2000" dirty="0"/>
          </a:p>
          <a:p>
            <a:pPr marL="0" indent="0">
              <a:buFont typeface="Arial"/>
              <a:buNone/>
            </a:pPr>
            <a:r>
              <a:rPr lang="en-US" sz="2600" b="1" dirty="0">
                <a:solidFill>
                  <a:schemeClr val="accent4"/>
                </a:solidFill>
              </a:rPr>
              <a:t>HealthySteps National Office</a:t>
            </a:r>
          </a:p>
          <a:p>
            <a:pPr marL="0" indent="0">
              <a:spcBef>
                <a:spcPts val="0"/>
              </a:spcBef>
              <a:buFont typeface="Arial"/>
              <a:buNone/>
            </a:pPr>
            <a:endParaRPr lang="en-US" sz="2100" dirty="0">
              <a:solidFill>
                <a:schemeClr val="tx1"/>
              </a:solidFill>
            </a:endParaRPr>
          </a:p>
          <a:p>
            <a:pPr marL="0" indent="0">
              <a:spcBef>
                <a:spcPts val="0"/>
              </a:spcBef>
              <a:buFont typeface="Arial"/>
              <a:buNone/>
            </a:pPr>
            <a:r>
              <a:rPr lang="en-US" sz="1900" dirty="0">
                <a:solidFill>
                  <a:schemeClr val="tx1"/>
                </a:solidFill>
              </a:rPr>
              <a:t>Pamela Winkler Tew, </a:t>
            </a:r>
            <a:r>
              <a:rPr lang="en-US" sz="1900" dirty="0" err="1">
                <a:solidFill>
                  <a:schemeClr val="tx1"/>
                </a:solidFill>
              </a:rPr>
              <a:t>LSW</a:t>
            </a:r>
            <a:r>
              <a:rPr lang="en-US" sz="1900" dirty="0">
                <a:solidFill>
                  <a:schemeClr val="tx1"/>
                </a:solidFill>
              </a:rPr>
              <a:t>, </a:t>
            </a:r>
            <a:r>
              <a:rPr lang="en-US" sz="1900" dirty="0"/>
              <a:t>Senior Policy Analyst</a:t>
            </a:r>
          </a:p>
          <a:p>
            <a:pPr marL="0" indent="0">
              <a:spcBef>
                <a:spcPts val="0"/>
              </a:spcBef>
              <a:buFont typeface="Arial"/>
              <a:buNone/>
            </a:pPr>
            <a:r>
              <a:rPr lang="en-US" sz="1900" dirty="0" err="1">
                <a:hlinkClick r:id="rId4"/>
              </a:rPr>
              <a:t>ptew@zerotothree.org</a:t>
            </a:r>
            <a:endParaRPr lang="en-US" sz="1900" dirty="0"/>
          </a:p>
          <a:p>
            <a:pPr marL="0" indent="0">
              <a:buFont typeface="Arial"/>
              <a:buNone/>
            </a:pPr>
            <a:endParaRPr lang="en-US" sz="2000" dirty="0"/>
          </a:p>
          <a:p>
            <a:pPr marL="0" indent="0">
              <a:buNone/>
            </a:pPr>
            <a:r>
              <a:rPr lang="en-US" sz="2600" b="1" dirty="0">
                <a:solidFill>
                  <a:schemeClr val="accent4"/>
                </a:solidFill>
              </a:rPr>
              <a:t>Hackensack Meridian Health</a:t>
            </a:r>
          </a:p>
          <a:p>
            <a:pPr marL="0" indent="0">
              <a:buNone/>
            </a:pPr>
            <a:endParaRPr lang="en-US" sz="1900" b="1" dirty="0">
              <a:solidFill>
                <a:schemeClr val="accent4"/>
              </a:solidFill>
            </a:endParaRPr>
          </a:p>
          <a:p>
            <a:pPr marL="0" indent="0">
              <a:spcBef>
                <a:spcPts val="0"/>
              </a:spcBef>
              <a:buFont typeface="Arial"/>
              <a:buNone/>
            </a:pPr>
            <a:r>
              <a:rPr lang="en-US" sz="1900" dirty="0">
                <a:solidFill>
                  <a:schemeClr val="tx1"/>
                </a:solidFill>
              </a:rPr>
              <a:t>Christina </a:t>
            </a:r>
            <a:r>
              <a:rPr lang="en-US" sz="1900" dirty="0" err="1">
                <a:solidFill>
                  <a:schemeClr val="tx1"/>
                </a:solidFill>
              </a:rPr>
              <a:t>Rua-Pozo</a:t>
            </a:r>
            <a:r>
              <a:rPr lang="en-US" sz="1900" dirty="0">
                <a:solidFill>
                  <a:schemeClr val="tx1"/>
                </a:solidFill>
              </a:rPr>
              <a:t>, LCSW, </a:t>
            </a:r>
            <a:r>
              <a:rPr lang="en-US" sz="1900" dirty="0"/>
              <a:t>HealthySteps Specialist</a:t>
            </a:r>
            <a:r>
              <a:rPr lang="en-US" sz="1900" i="1" dirty="0"/>
              <a:t> </a:t>
            </a:r>
            <a:r>
              <a:rPr lang="en-US" sz="1900" dirty="0" err="1">
                <a:hlinkClick r:id="rId5"/>
              </a:rPr>
              <a:t>christina.ruapozo@hmhn.org</a:t>
            </a:r>
            <a:endParaRPr lang="en-US" sz="1900" dirty="0"/>
          </a:p>
          <a:p>
            <a:pPr marL="0" indent="0">
              <a:spcBef>
                <a:spcPts val="0"/>
              </a:spcBef>
              <a:buFont typeface="Arial"/>
              <a:buNone/>
            </a:pPr>
            <a:endParaRPr lang="en-US" sz="1900" dirty="0"/>
          </a:p>
          <a:p>
            <a:pPr marL="0" indent="0">
              <a:spcBef>
                <a:spcPts val="0"/>
              </a:spcBef>
              <a:buFont typeface="Arial"/>
              <a:buNone/>
            </a:pPr>
            <a:r>
              <a:rPr lang="en-US" sz="1900" dirty="0" err="1">
                <a:solidFill>
                  <a:schemeClr val="tx1"/>
                </a:solidFill>
              </a:rPr>
              <a:t>Ediza</a:t>
            </a:r>
            <a:r>
              <a:rPr lang="en-US" sz="1900" dirty="0">
                <a:solidFill>
                  <a:schemeClr val="tx1"/>
                </a:solidFill>
              </a:rPr>
              <a:t> </a:t>
            </a:r>
            <a:r>
              <a:rPr lang="en-US" sz="1900" dirty="0" err="1">
                <a:solidFill>
                  <a:schemeClr val="tx1"/>
                </a:solidFill>
              </a:rPr>
              <a:t>Lahoz</a:t>
            </a:r>
            <a:r>
              <a:rPr lang="en-US" sz="1900" dirty="0">
                <a:solidFill>
                  <a:schemeClr val="tx1"/>
                </a:solidFill>
              </a:rPr>
              <a:t> Valentino, </a:t>
            </a:r>
            <a:r>
              <a:rPr lang="en-US" sz="1900" dirty="0" err="1">
                <a:solidFill>
                  <a:schemeClr val="tx1"/>
                </a:solidFill>
              </a:rPr>
              <a:t>LSW</a:t>
            </a:r>
            <a:r>
              <a:rPr lang="en-US" sz="1900" dirty="0">
                <a:solidFill>
                  <a:schemeClr val="tx1"/>
                </a:solidFill>
              </a:rPr>
              <a:t>, HealthySteps </a:t>
            </a:r>
            <a:r>
              <a:rPr lang="en-US" sz="1900" dirty="0"/>
              <a:t>Specialist</a:t>
            </a:r>
            <a:r>
              <a:rPr lang="en-US" sz="1900" i="1" dirty="0"/>
              <a:t> </a:t>
            </a:r>
            <a:r>
              <a:rPr lang="en-US" sz="1900" dirty="0" err="1">
                <a:hlinkClick r:id="rId6"/>
              </a:rPr>
              <a:t>ediza.lhozvalentino@hmhn.org</a:t>
            </a:r>
            <a:endParaRPr lang="en-US" sz="1900" dirty="0"/>
          </a:p>
          <a:p>
            <a:pPr marL="0" indent="0">
              <a:spcBef>
                <a:spcPts val="0"/>
              </a:spcBef>
              <a:buFont typeface="Arial"/>
              <a:buNone/>
            </a:pPr>
            <a:endParaRPr lang="en-US" sz="1900" dirty="0"/>
          </a:p>
          <a:p>
            <a:pPr marL="0" indent="0">
              <a:spcBef>
                <a:spcPts val="0"/>
              </a:spcBef>
              <a:buFont typeface="Arial"/>
              <a:buNone/>
            </a:pPr>
            <a:r>
              <a:rPr lang="en-US" sz="1900" dirty="0">
                <a:solidFill>
                  <a:schemeClr val="tx1"/>
                </a:solidFill>
              </a:rPr>
              <a:t>Tierney </a:t>
            </a:r>
            <a:r>
              <a:rPr lang="en-US" sz="1900" dirty="0" err="1">
                <a:solidFill>
                  <a:schemeClr val="tx1"/>
                </a:solidFill>
              </a:rPr>
              <a:t>Vagts</a:t>
            </a:r>
            <a:r>
              <a:rPr lang="en-US" sz="1900" dirty="0">
                <a:solidFill>
                  <a:schemeClr val="tx1"/>
                </a:solidFill>
              </a:rPr>
              <a:t>, </a:t>
            </a:r>
            <a:r>
              <a:rPr lang="en-US" sz="1900" dirty="0" err="1">
                <a:solidFill>
                  <a:schemeClr val="tx1"/>
                </a:solidFill>
              </a:rPr>
              <a:t>LSW</a:t>
            </a:r>
            <a:r>
              <a:rPr lang="en-US" sz="1900" dirty="0">
                <a:solidFill>
                  <a:schemeClr val="tx1"/>
                </a:solidFill>
              </a:rPr>
              <a:t>, </a:t>
            </a:r>
            <a:r>
              <a:rPr lang="en-US" sz="1900" dirty="0"/>
              <a:t>HealthySteps Specialist</a:t>
            </a:r>
          </a:p>
          <a:p>
            <a:pPr marL="0" indent="0">
              <a:spcBef>
                <a:spcPts val="0"/>
              </a:spcBef>
              <a:buFont typeface="Arial"/>
              <a:buNone/>
            </a:pPr>
            <a:r>
              <a:rPr lang="en-US" sz="1900" dirty="0" err="1">
                <a:hlinkClick r:id="rId7"/>
              </a:rPr>
              <a:t>tierney.vagts@hmhn.org</a:t>
            </a:r>
            <a:endParaRPr lang="en-US" sz="1900" dirty="0"/>
          </a:p>
        </p:txBody>
      </p:sp>
    </p:spTree>
    <p:extLst>
      <p:ext uri="{BB962C8B-B14F-4D97-AF65-F5344CB8AC3E}">
        <p14:creationId xmlns:p14="http://schemas.microsoft.com/office/powerpoint/2010/main" val="3399884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99DE-0852-C94A-94DC-020AA9229260}"/>
              </a:ext>
            </a:extLst>
          </p:cNvPr>
          <p:cNvSpPr>
            <a:spLocks noGrp="1"/>
          </p:cNvSpPr>
          <p:nvPr>
            <p:ph type="title"/>
          </p:nvPr>
        </p:nvSpPr>
        <p:spPr>
          <a:xfrm>
            <a:off x="442322" y="866747"/>
            <a:ext cx="11510554" cy="4899518"/>
          </a:xfrm>
        </p:spPr>
        <p:txBody>
          <a:bodyPr>
            <a:noAutofit/>
          </a:bodyPr>
          <a:lstStyle/>
          <a:p>
            <a:pPr marL="0" marR="0">
              <a:spcBef>
                <a:spcPts val="0"/>
              </a:spcBef>
              <a:spcAft>
                <a:spcPts val="0"/>
              </a:spcAft>
            </a:pPr>
            <a:r>
              <a:rPr lang="en-US" sz="1500" baseline="30000">
                <a:effectLst/>
                <a:latin typeface="Calibri" panose="020F0502020204030204" pitchFamily="34" charset="0"/>
                <a:ea typeface="Calibri" panose="020F0502020204030204" pitchFamily="34" charset="0"/>
                <a:cs typeface="Arial" panose="020B0604020202020204" pitchFamily="34" charset="0"/>
              </a:rPr>
              <a:t>1. Guyer,</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B.,</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Barth,</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M.,</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err="1">
                <a:effectLst/>
                <a:latin typeface="Calibri" panose="020F0502020204030204" pitchFamily="34" charset="0"/>
                <a:ea typeface="Calibri" panose="020F0502020204030204" pitchFamily="34" charset="0"/>
                <a:cs typeface="Arial" panose="020B0604020202020204" pitchFamily="34" charset="0"/>
              </a:rPr>
              <a:t>Bishai</a:t>
            </a:r>
            <a:r>
              <a:rPr lang="en-US" sz="1500" baseline="30000">
                <a:effectLst/>
                <a:latin typeface="Calibri" panose="020F0502020204030204" pitchFamily="34" charset="0"/>
                <a:ea typeface="Calibri" panose="020F0502020204030204" pitchFamily="34" charset="0"/>
                <a:cs typeface="Arial" panose="020B0604020202020204" pitchFamily="34" charset="0"/>
              </a:rPr>
              <a:t>,</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D.,</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err="1">
                <a:effectLst/>
                <a:latin typeface="Calibri" panose="020F0502020204030204" pitchFamily="34" charset="0"/>
                <a:ea typeface="Calibri" panose="020F0502020204030204" pitchFamily="34" charset="0"/>
                <a:cs typeface="Arial" panose="020B0604020202020204" pitchFamily="34" charset="0"/>
              </a:rPr>
              <a:t>Caughy</a:t>
            </a:r>
            <a:r>
              <a:rPr lang="en-US" sz="1500" baseline="30000">
                <a:effectLst/>
                <a:latin typeface="Calibri" panose="020F0502020204030204" pitchFamily="34" charset="0"/>
                <a:ea typeface="Calibri" panose="020F0502020204030204" pitchFamily="34" charset="0"/>
                <a:cs typeface="Arial" panose="020B0604020202020204" pitchFamily="34" charset="0"/>
              </a:rPr>
              <a:t>,</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M.,</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Clark,</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B.,</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err="1">
                <a:effectLst/>
                <a:latin typeface="Calibri" panose="020F0502020204030204" pitchFamily="34" charset="0"/>
                <a:ea typeface="Calibri" panose="020F0502020204030204" pitchFamily="34" charset="0"/>
                <a:cs typeface="Arial" panose="020B0604020202020204" pitchFamily="34" charset="0"/>
              </a:rPr>
              <a:t>Burkom</a:t>
            </a:r>
            <a:r>
              <a:rPr lang="en-US" sz="1500" baseline="30000">
                <a:effectLst/>
                <a:latin typeface="Calibri" panose="020F0502020204030204" pitchFamily="34" charset="0"/>
                <a:ea typeface="Calibri" panose="020F0502020204030204" pitchFamily="34" charset="0"/>
                <a:cs typeface="Arial" panose="020B0604020202020204" pitchFamily="34" charset="0"/>
              </a:rPr>
              <a:t>,</a:t>
            </a:r>
            <a:r>
              <a:rPr lang="en-US" sz="1500" spc="-65" baseline="30000">
                <a:effectLst/>
                <a:latin typeface="Calibri" panose="020F0502020204030204" pitchFamily="34" charset="0"/>
                <a:ea typeface="Calibri" panose="020F0502020204030204" pitchFamily="34" charset="0"/>
                <a:cs typeface="Arial" panose="020B0604020202020204" pitchFamily="34" charset="0"/>
              </a:rPr>
              <a:t> </a:t>
            </a:r>
            <a:r>
              <a:rPr lang="en-US" sz="1500" baseline="30000">
                <a:effectLst/>
                <a:latin typeface="Calibri" panose="020F0502020204030204" pitchFamily="34" charset="0"/>
                <a:ea typeface="Calibri" panose="020F0502020204030204" pitchFamily="34" charset="0"/>
                <a:cs typeface="Arial" panose="020B0604020202020204" pitchFamily="34" charset="0"/>
              </a:rPr>
              <a:t>D., </a:t>
            </a:r>
            <a:r>
              <a:rPr lang="en-US" sz="1500" baseline="30000" err="1">
                <a:effectLst/>
                <a:latin typeface="Calibri" panose="020F0502020204030204" pitchFamily="34" charset="0"/>
                <a:ea typeface="Calibri" panose="020F0502020204030204" pitchFamily="34" charset="0"/>
                <a:cs typeface="Arial" panose="020B0604020202020204" pitchFamily="34" charset="0"/>
              </a:rPr>
              <a:t>Genevro</a:t>
            </a:r>
            <a:r>
              <a:rPr lang="en-US" sz="1500" baseline="30000">
                <a:effectLst/>
                <a:latin typeface="Calibri" panose="020F0502020204030204" pitchFamily="34" charset="0"/>
                <a:ea typeface="Calibri" panose="020F0502020204030204" pitchFamily="34" charset="0"/>
                <a:cs typeface="Arial" panose="020B0604020202020204" pitchFamily="34" charset="0"/>
              </a:rPr>
              <a:t>, J., </a:t>
            </a:r>
            <a:r>
              <a:rPr lang="en-US" sz="1500" baseline="30000" err="1">
                <a:effectLst/>
                <a:latin typeface="Calibri" panose="020F0502020204030204" pitchFamily="34" charset="0"/>
                <a:ea typeface="Calibri" panose="020F0502020204030204" pitchFamily="34" charset="0"/>
                <a:cs typeface="Arial" panose="020B0604020202020204" pitchFamily="34" charset="0"/>
              </a:rPr>
              <a:t>Grason</a:t>
            </a:r>
            <a:r>
              <a:rPr lang="en-US" sz="1500" baseline="30000">
                <a:effectLst/>
                <a:latin typeface="Calibri" panose="020F0502020204030204" pitchFamily="34" charset="0"/>
                <a:ea typeface="Calibri" panose="020F0502020204030204" pitchFamily="34" charset="0"/>
                <a:cs typeface="Arial" panose="020B0604020202020204" pitchFamily="34" charset="0"/>
              </a:rPr>
              <a:t>, H., Hou, W., </a:t>
            </a:r>
            <a:r>
              <a:rPr lang="en-US" sz="1500" baseline="30000" err="1">
                <a:effectLst/>
                <a:latin typeface="Calibri" panose="020F0502020204030204" pitchFamily="34" charset="0"/>
                <a:ea typeface="Calibri" panose="020F0502020204030204" pitchFamily="34" charset="0"/>
                <a:cs typeface="Arial" panose="020B0604020202020204" pitchFamily="34" charset="0"/>
              </a:rPr>
              <a:t>Keng</a:t>
            </a:r>
            <a:r>
              <a:rPr lang="en-US" sz="1500" baseline="30000">
                <a:effectLst/>
                <a:latin typeface="Calibri" panose="020F0502020204030204" pitchFamily="34" charset="0"/>
                <a:ea typeface="Calibri" panose="020F0502020204030204" pitchFamily="34" charset="0"/>
                <a:cs typeface="Arial" panose="020B0604020202020204" pitchFamily="34" charset="0"/>
              </a:rPr>
              <a:t>-Yen, H., </a:t>
            </a:r>
            <a:r>
              <a:rPr lang="en-US" sz="1500" baseline="30000" err="1">
                <a:effectLst/>
                <a:latin typeface="Calibri" panose="020F0502020204030204" pitchFamily="34" charset="0"/>
                <a:ea typeface="Calibri" panose="020F0502020204030204" pitchFamily="34" charset="0"/>
                <a:cs typeface="Arial" panose="020B0604020202020204" pitchFamily="34" charset="0"/>
              </a:rPr>
              <a:t>Hughart</a:t>
            </a:r>
            <a:r>
              <a:rPr lang="en-US" sz="1500" baseline="30000">
                <a:effectLst/>
                <a:latin typeface="Calibri" panose="020F0502020204030204" pitchFamily="34" charset="0"/>
                <a:ea typeface="Calibri" panose="020F0502020204030204" pitchFamily="34" charset="0"/>
                <a:cs typeface="Arial" panose="020B0604020202020204" pitchFamily="34" charset="0"/>
              </a:rPr>
              <a:t>, N., Snow Jones, A., </a:t>
            </a:r>
            <a:r>
              <a:rPr lang="en-US" sz="1500" baseline="30000" err="1">
                <a:effectLst/>
                <a:latin typeface="Calibri" panose="020F0502020204030204" pitchFamily="34" charset="0"/>
                <a:ea typeface="Calibri" panose="020F0502020204030204" pitchFamily="34" charset="0"/>
                <a:cs typeface="Arial" panose="020B0604020202020204" pitchFamily="34" charset="0"/>
              </a:rPr>
              <a:t>McLearn</a:t>
            </a:r>
            <a:r>
              <a:rPr lang="en-US" sz="1500" baseline="30000">
                <a:effectLst/>
                <a:latin typeface="Calibri" panose="020F0502020204030204" pitchFamily="34" charset="0"/>
                <a:ea typeface="Calibri" panose="020F0502020204030204" pitchFamily="34" charset="0"/>
                <a:cs typeface="Arial" panose="020B0604020202020204" pitchFamily="34" charset="0"/>
              </a:rPr>
              <a:t>, K.T., Miller, T., </a:t>
            </a:r>
            <a:r>
              <a:rPr lang="en-US" sz="1500" baseline="30000" err="1">
                <a:effectLst/>
                <a:latin typeface="Calibri" panose="020F0502020204030204" pitchFamily="34" charset="0"/>
                <a:ea typeface="Calibri" panose="020F0502020204030204" pitchFamily="34" charset="0"/>
                <a:cs typeface="Arial" panose="020B0604020202020204" pitchFamily="34" charset="0"/>
              </a:rPr>
              <a:t>Minkovitz</a:t>
            </a:r>
            <a:r>
              <a:rPr lang="en-US" sz="1500" baseline="30000">
                <a:effectLst/>
                <a:latin typeface="Calibri" panose="020F0502020204030204" pitchFamily="34" charset="0"/>
                <a:ea typeface="Calibri" panose="020F0502020204030204" pitchFamily="34" charset="0"/>
                <a:cs typeface="Arial" panose="020B0604020202020204" pitchFamily="34" charset="0"/>
              </a:rPr>
              <a:t>, C., </a:t>
            </a:r>
            <a:r>
              <a:rPr lang="en-US" sz="1500" baseline="30000" err="1">
                <a:effectLst/>
                <a:latin typeface="Calibri" panose="020F0502020204030204" pitchFamily="34" charset="0"/>
                <a:ea typeface="Calibri" panose="020F0502020204030204" pitchFamily="34" charset="0"/>
                <a:cs typeface="Arial" panose="020B0604020202020204" pitchFamily="34" charset="0"/>
              </a:rPr>
              <a:t>Scharfstein</a:t>
            </a:r>
            <a:r>
              <a:rPr lang="en-US" sz="1500" baseline="30000">
                <a:effectLst/>
                <a:latin typeface="Calibri" panose="020F0502020204030204" pitchFamily="34" charset="0"/>
                <a:ea typeface="Calibri" panose="020F0502020204030204" pitchFamily="34" charset="0"/>
                <a:cs typeface="Arial" panose="020B0604020202020204" pitchFamily="34" charset="0"/>
              </a:rPr>
              <a:t>, D., </a:t>
            </a:r>
            <a:r>
              <a:rPr lang="en-US" sz="1500" baseline="30000">
                <a:latin typeface="Calibri" panose="020F0502020204030204" pitchFamily="34" charset="0"/>
                <a:cs typeface="Arial" panose="020B0604020202020204" pitchFamily="34" charset="0"/>
              </a:rPr>
              <a:t>Stacy, H., </a:t>
            </a:r>
            <a:r>
              <a:rPr lang="en-US" sz="1500" baseline="30000" err="1">
                <a:latin typeface="Calibri" panose="020F0502020204030204" pitchFamily="34" charset="0"/>
                <a:cs typeface="Arial" panose="020B0604020202020204" pitchFamily="34" charset="0"/>
              </a:rPr>
              <a:t>Strobino</a:t>
            </a:r>
            <a:r>
              <a:rPr lang="en-US" sz="1500" baseline="30000">
                <a:latin typeface="Calibri" panose="020F0502020204030204" pitchFamily="34" charset="0"/>
                <a:cs typeface="Arial" panose="020B0604020202020204" pitchFamily="34" charset="0"/>
              </a:rPr>
              <a:t>, D., </a:t>
            </a:r>
            <a:r>
              <a:rPr lang="en-US" sz="1500" baseline="30000" err="1">
                <a:latin typeface="Calibri" panose="020F0502020204030204" pitchFamily="34" charset="0"/>
                <a:cs typeface="Arial" panose="020B0604020202020204" pitchFamily="34" charset="0"/>
              </a:rPr>
              <a:t>Szanton</a:t>
            </a:r>
            <a:r>
              <a:rPr lang="en-US" sz="1500" baseline="30000">
                <a:latin typeface="Calibri" panose="020F0502020204030204" pitchFamily="34" charset="0"/>
                <a:cs typeface="Arial" panose="020B0604020202020204" pitchFamily="34" charset="0"/>
              </a:rPr>
              <a:t>, E., &amp; Tang, C. (2003). </a:t>
            </a:r>
            <a:r>
              <a:rPr lang="en-US" sz="1500" i="1" baseline="30000">
                <a:latin typeface="Calibri" panose="020F0502020204030204" pitchFamily="34" charset="0"/>
                <a:cs typeface="Arial" panose="020B0604020202020204" pitchFamily="34" charset="0"/>
              </a:rPr>
              <a:t>Healthy Steps: The first three years: The Healthy Steps for Young Children Program National Evaluation</a:t>
            </a:r>
            <a:r>
              <a:rPr lang="en-US" sz="1500" baseline="30000">
                <a:latin typeface="Calibri" panose="020F0502020204030204" pitchFamily="34" charset="0"/>
                <a:cs typeface="Arial" panose="020B0604020202020204" pitchFamily="34" charset="0"/>
              </a:rPr>
              <a:t>. https://ztt-healthysteps.s3.amazonaws.com/documents/139/attachments/2003_HS_National_Evaluation_Report.pdf?1539967.</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2. Hughes, S., Herrera-Mata, L., &amp; Dunn, J. (2014). Impact of Healthy Steps on developmental referral rates. </a:t>
            </a:r>
            <a:r>
              <a:rPr lang="en-US" sz="1500" i="1" baseline="30000">
                <a:latin typeface="Calibri" panose="020F0502020204030204" pitchFamily="34" charset="0"/>
                <a:cs typeface="Arial" panose="020B0604020202020204" pitchFamily="34" charset="0"/>
              </a:rPr>
              <a:t>Family Medicine</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46</a:t>
            </a:r>
            <a:r>
              <a:rPr lang="en-US" sz="1500" baseline="30000">
                <a:latin typeface="Calibri" panose="020F0502020204030204" pitchFamily="34" charset="0"/>
                <a:cs typeface="Arial" panose="020B0604020202020204" pitchFamily="34" charset="0"/>
              </a:rPr>
              <a:t>(10), 788-791.</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3. The HealthySteps National Office. (2020). </a:t>
            </a:r>
            <a:r>
              <a:rPr lang="en-US" sz="1500" i="1" baseline="30000">
                <a:latin typeface="Calibri" panose="020F0502020204030204" pitchFamily="34" charset="0"/>
                <a:cs typeface="Arial" panose="020B0604020202020204" pitchFamily="34" charset="0"/>
              </a:rPr>
              <a:t>Embracing Growth: 2019 Annual Report</a:t>
            </a:r>
            <a:r>
              <a:rPr lang="en-US" sz="1500" baseline="30000">
                <a:latin typeface="Calibri" panose="020F0502020204030204" pitchFamily="34" charset="0"/>
                <a:cs typeface="Arial" panose="020B0604020202020204" pitchFamily="34" charset="0"/>
              </a:rPr>
              <a:t>. </a:t>
            </a:r>
            <a:r>
              <a:rPr lang="en-US" sz="1500" baseline="30000">
                <a:latin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https://ztt-healthysteps.s3.amazonaws.com/documents/309/attachments/Embracing_Growth_2019_Annual_Report.pdf?1596829170</a:t>
            </a:r>
            <a:r>
              <a:rPr lang="en-US" sz="1500" baseline="30000">
                <a:latin typeface="Calibri" panose="020F0502020204030204" pitchFamily="34" charset="0"/>
                <a:cs typeface="Arial" panose="020B0604020202020204" pitchFamily="34" charset="0"/>
              </a:rPr>
              <a:t>.</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4. Mitchell, J., Levine, S., &amp; German, M. (2020, April 29 - May 6) </a:t>
            </a:r>
            <a:r>
              <a:rPr lang="en-US" sz="1500" i="1" baseline="30000">
                <a:latin typeface="Calibri" panose="020F0502020204030204" pitchFamily="34" charset="0"/>
                <a:cs typeface="Arial" panose="020B0604020202020204" pitchFamily="34" charset="0"/>
              </a:rPr>
              <a:t>Screening for Autism at 18 months in primary care and age of diagnosis of Autism Spectrum Disorder </a:t>
            </a:r>
            <a:r>
              <a:rPr lang="en-US" sz="1500" baseline="30000">
                <a:latin typeface="Calibri" panose="020F0502020204030204" pitchFamily="34" charset="0"/>
                <a:cs typeface="Arial" panose="020B0604020202020204" pitchFamily="34" charset="0"/>
              </a:rPr>
              <a:t>[Poster Session]. Pediatric Academic Societies. </a:t>
            </a:r>
            <a:r>
              <a:rPr lang="en-US" sz="1500" baseline="30000">
                <a:latin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https://plan.core-apps.com/pas2020/abstract/cb127010d9c607e3e85e9f1586f1b73e</a:t>
            </a:r>
            <a:r>
              <a:rPr lang="en-US" sz="1500" baseline="30000">
                <a:latin typeface="Calibri" panose="020F0502020204030204" pitchFamily="34" charset="0"/>
                <a:cs typeface="Arial" panose="020B0604020202020204" pitchFamily="34" charset="0"/>
              </a:rPr>
              <a:t>. Note: this conference was cancelled due to COVID-19. </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5. Johnston, B.D., Huebner, C.E., </a:t>
            </a:r>
            <a:r>
              <a:rPr lang="en-US" sz="1500" baseline="30000" err="1">
                <a:latin typeface="Calibri" panose="020F0502020204030204" pitchFamily="34" charset="0"/>
                <a:cs typeface="Arial" panose="020B0604020202020204" pitchFamily="34" charset="0"/>
              </a:rPr>
              <a:t>Tyll</a:t>
            </a:r>
            <a:r>
              <a:rPr lang="en-US" sz="1500" baseline="30000">
                <a:latin typeface="Calibri" panose="020F0502020204030204" pitchFamily="34" charset="0"/>
                <a:cs typeface="Arial" panose="020B0604020202020204" pitchFamily="34" charset="0"/>
              </a:rPr>
              <a:t>, L.T., Barlow, W.E., &amp; Thompson, R.S. (2004). Expanding developmental and behavioral services for newborns in primary care: Effects on parental well-being, practice and satisfaction. </a:t>
            </a:r>
            <a:r>
              <a:rPr lang="en-US" sz="1500" i="1" baseline="30000">
                <a:latin typeface="Calibri" panose="020F0502020204030204" pitchFamily="34" charset="0"/>
                <a:cs typeface="Arial" panose="020B0604020202020204" pitchFamily="34" charset="0"/>
              </a:rPr>
              <a:t>American Journal of Preventive Medicine</a:t>
            </a:r>
            <a:r>
              <a:rPr lang="en-US" sz="1500" baseline="30000">
                <a:latin typeface="Calibri" panose="020F0502020204030204" pitchFamily="34" charset="0"/>
                <a:cs typeface="Arial" panose="020B0604020202020204" pitchFamily="34" charset="0"/>
              </a:rPr>
              <a:t>,</a:t>
            </a:r>
            <a:r>
              <a:rPr lang="en-US" sz="1500" i="1" baseline="30000">
                <a:latin typeface="Calibri" panose="020F0502020204030204" pitchFamily="34" charset="0"/>
                <a:cs typeface="Arial" panose="020B0604020202020204" pitchFamily="34" charset="0"/>
              </a:rPr>
              <a:t> </a:t>
            </a:r>
            <a:r>
              <a:rPr lang="en-US" sz="1500" baseline="30000">
                <a:latin typeface="Calibri" panose="020F0502020204030204" pitchFamily="34" charset="0"/>
                <a:cs typeface="Arial" panose="020B0604020202020204" pitchFamily="34" charset="0"/>
              </a:rPr>
              <a:t>26(4), 356–366.</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6. Johnston, B.D., Huebner, C.E., Anderson, M.L., </a:t>
            </a:r>
            <a:r>
              <a:rPr lang="en-US" sz="1500" baseline="30000" err="1">
                <a:latin typeface="Calibri" panose="020F0502020204030204" pitchFamily="34" charset="0"/>
                <a:cs typeface="Arial" panose="020B0604020202020204" pitchFamily="34" charset="0"/>
              </a:rPr>
              <a:t>Tyll</a:t>
            </a:r>
            <a:r>
              <a:rPr lang="en-US" sz="1500" baseline="30000">
                <a:latin typeface="Calibri" panose="020F0502020204030204" pitchFamily="34" charset="0"/>
                <a:cs typeface="Arial" panose="020B0604020202020204" pitchFamily="34" charset="0"/>
              </a:rPr>
              <a:t>, L.T., &amp; Thompson, R.S. (2006). Healthy Steps in an integrated delivery system: Child and parent outcomes at 30 months. </a:t>
            </a:r>
            <a:r>
              <a:rPr lang="en-US" sz="1500" i="1" baseline="30000">
                <a:latin typeface="Calibri" panose="020F0502020204030204" pitchFamily="34" charset="0"/>
                <a:cs typeface="Arial" panose="020B0604020202020204" pitchFamily="34" charset="0"/>
              </a:rPr>
              <a:t>Archives of Pediatrics &amp; Adolescent Medicine</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160(</a:t>
            </a:r>
            <a:r>
              <a:rPr lang="en-US" sz="1500" baseline="30000">
                <a:latin typeface="Calibri" panose="020F0502020204030204" pitchFamily="34" charset="0"/>
                <a:cs typeface="Arial" panose="020B0604020202020204" pitchFamily="34" charset="0"/>
              </a:rPr>
              <a:t>8), 793–800.</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7. Herbst, R.B, Ammerman, R.T., Perry, S.P., Zion, C.E., </a:t>
            </a:r>
            <a:r>
              <a:rPr lang="en-US" sz="1500" baseline="30000" err="1">
                <a:latin typeface="Calibri" panose="020F0502020204030204" pitchFamily="34" charset="0"/>
                <a:cs typeface="Arial" panose="020B0604020202020204" pitchFamily="34" charset="0"/>
              </a:rPr>
              <a:t>Rummel</a:t>
            </a:r>
            <a:r>
              <a:rPr lang="en-US" sz="1500" baseline="30000">
                <a:latin typeface="Calibri" panose="020F0502020204030204" pitchFamily="34" charset="0"/>
                <a:cs typeface="Arial" panose="020B0604020202020204" pitchFamily="34" charset="0"/>
              </a:rPr>
              <a:t>, M.K., McClure, J.M., &amp; Stark, L.J. (2019). Treatment of maternal depression in pediatric primary care. </a:t>
            </a:r>
            <a:r>
              <a:rPr lang="en-US" sz="1500" i="1" baseline="30000">
                <a:latin typeface="Calibri" panose="020F0502020204030204" pitchFamily="34" charset="0"/>
                <a:cs typeface="Arial" panose="020B0604020202020204" pitchFamily="34" charset="0"/>
              </a:rPr>
              <a:t>Clinical</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Pediatrics</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58(</a:t>
            </a:r>
            <a:r>
              <a:rPr lang="en-US" sz="1500" baseline="30000">
                <a:latin typeface="Calibri" panose="020F0502020204030204" pitchFamily="34" charset="0"/>
                <a:cs typeface="Arial" panose="020B0604020202020204" pitchFamily="34" charset="0"/>
              </a:rPr>
              <a:t>13), 1436-1439.</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8. Gross, R.S., Briggs, R.D., </a:t>
            </a:r>
            <a:r>
              <a:rPr lang="en-US" sz="1500" baseline="30000" err="1">
                <a:latin typeface="Calibri" panose="020F0502020204030204" pitchFamily="34" charset="0"/>
                <a:cs typeface="Arial" panose="020B0604020202020204" pitchFamily="34" charset="0"/>
              </a:rPr>
              <a:t>Hershberg</a:t>
            </a:r>
            <a:r>
              <a:rPr lang="en-US" sz="1500" baseline="30000">
                <a:latin typeface="Calibri" panose="020F0502020204030204" pitchFamily="34" charset="0"/>
                <a:cs typeface="Arial" panose="020B0604020202020204" pitchFamily="34" charset="0"/>
              </a:rPr>
              <a:t>, R.S., Silver, E.J., </a:t>
            </a:r>
            <a:r>
              <a:rPr lang="en-US" sz="1500" baseline="30000" err="1">
                <a:latin typeface="Calibri" panose="020F0502020204030204" pitchFamily="34" charset="0"/>
                <a:cs typeface="Arial" panose="020B0604020202020204" pitchFamily="34" charset="0"/>
              </a:rPr>
              <a:t>Velazco</a:t>
            </a:r>
            <a:r>
              <a:rPr lang="en-US" sz="1500" baseline="30000">
                <a:latin typeface="Calibri" panose="020F0502020204030204" pitchFamily="34" charset="0"/>
                <a:cs typeface="Arial" panose="020B0604020202020204" pitchFamily="34" charset="0"/>
              </a:rPr>
              <a:t>, N.K., Hauser, N.R., &amp; Racine, A.D. (2015). Early child social-emotional problems and child obesity: Exploring the protective role of a primary care-based general parenting intervention. </a:t>
            </a:r>
            <a:r>
              <a:rPr lang="en-US" sz="1500" i="1" baseline="30000">
                <a:latin typeface="Calibri" panose="020F0502020204030204" pitchFamily="34" charset="0"/>
                <a:cs typeface="Arial" panose="020B0604020202020204" pitchFamily="34" charset="0"/>
              </a:rPr>
              <a:t>Journal of Developmental and Behavioral Pediatrics</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36(</a:t>
            </a:r>
            <a:r>
              <a:rPr lang="en-US" sz="1500" baseline="30000">
                <a:latin typeface="Calibri" panose="020F0502020204030204" pitchFamily="34" charset="0"/>
                <a:cs typeface="Arial" panose="020B0604020202020204" pitchFamily="34" charset="0"/>
              </a:rPr>
              <a:t>8), 594–604.</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9. Briggs, R. D., Silver, E.J., Krug, L.M., Mason, Z.S., </a:t>
            </a:r>
            <a:r>
              <a:rPr lang="en-US" sz="1500" baseline="30000" err="1">
                <a:latin typeface="Calibri" panose="020F0502020204030204" pitchFamily="34" charset="0"/>
                <a:cs typeface="Arial" panose="020B0604020202020204" pitchFamily="34" charset="0"/>
              </a:rPr>
              <a:t>Schrag</a:t>
            </a:r>
            <a:r>
              <a:rPr lang="en-US" sz="1500" baseline="30000">
                <a:latin typeface="Calibri" panose="020F0502020204030204" pitchFamily="34" charset="0"/>
                <a:cs typeface="Arial" panose="020B0604020202020204" pitchFamily="34" charset="0"/>
              </a:rPr>
              <a:t>, R.D.A., </a:t>
            </a:r>
            <a:r>
              <a:rPr lang="en-US" sz="1500" baseline="30000" err="1">
                <a:latin typeface="Calibri" panose="020F0502020204030204" pitchFamily="34" charset="0"/>
                <a:cs typeface="Arial" panose="020B0604020202020204" pitchFamily="34" charset="0"/>
              </a:rPr>
              <a:t>Chinitz</a:t>
            </a:r>
            <a:r>
              <a:rPr lang="en-US" sz="1500" baseline="30000">
                <a:latin typeface="Calibri" panose="020F0502020204030204" pitchFamily="34" charset="0"/>
                <a:cs typeface="Arial" panose="020B0604020202020204" pitchFamily="34" charset="0"/>
              </a:rPr>
              <a:t>, S., &amp; Racine, A D. (2014). Healthy Steps as a moderator: The impact of maternal trauma on child social-emotional development. </a:t>
            </a:r>
            <a:r>
              <a:rPr lang="en-US" sz="1500" i="1" baseline="30000">
                <a:latin typeface="Calibri" panose="020F0502020204030204" pitchFamily="34" charset="0"/>
                <a:cs typeface="Arial" panose="020B0604020202020204" pitchFamily="34" charset="0"/>
              </a:rPr>
              <a:t>Clinical Practice in Pediatric Psychology</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2</a:t>
            </a:r>
            <a:r>
              <a:rPr lang="en-US" sz="1500" baseline="30000">
                <a:latin typeface="Calibri" panose="020F0502020204030204" pitchFamily="34" charset="0"/>
                <a:cs typeface="Arial" panose="020B0604020202020204" pitchFamily="34" charset="0"/>
              </a:rPr>
              <a:t>(2), 166–175.</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10. Buchholz, M., &amp; </a:t>
            </a:r>
            <a:r>
              <a:rPr lang="en-US" sz="1500" baseline="30000" err="1">
                <a:latin typeface="Calibri" panose="020F0502020204030204" pitchFamily="34" charset="0"/>
                <a:cs typeface="Arial" panose="020B0604020202020204" pitchFamily="34" charset="0"/>
              </a:rPr>
              <a:t>Talmi</a:t>
            </a:r>
            <a:r>
              <a:rPr lang="en-US" sz="1500" baseline="30000">
                <a:latin typeface="Calibri" panose="020F0502020204030204" pitchFamily="34" charset="0"/>
                <a:cs typeface="Arial" panose="020B0604020202020204" pitchFamily="34" charset="0"/>
              </a:rPr>
              <a:t>, A. (2012). What we talked about at the pediatrician’s office: Exploring differences between Healthy Steps and traditional pediatric primary care visits. </a:t>
            </a:r>
            <a:r>
              <a:rPr lang="en-US" sz="1500" i="1" baseline="30000">
                <a:latin typeface="Calibri" panose="020F0502020204030204" pitchFamily="34" charset="0"/>
                <a:cs typeface="Arial" panose="020B0604020202020204" pitchFamily="34" charset="0"/>
              </a:rPr>
              <a:t>Infant Mental Health Journal, 33(</a:t>
            </a:r>
            <a:r>
              <a:rPr lang="en-US" sz="1500" baseline="30000">
                <a:latin typeface="Calibri" panose="020F0502020204030204" pitchFamily="34" charset="0"/>
                <a:cs typeface="Arial" panose="020B0604020202020204" pitchFamily="34" charset="0"/>
              </a:rPr>
              <a:t>4), 430–436.</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11. Wolcott, C., Buchholz, M., Ehmer, A., Stein, R., &amp; </a:t>
            </a:r>
            <a:r>
              <a:rPr lang="en-US" sz="1500" baseline="30000" err="1">
                <a:latin typeface="Calibri" panose="020F0502020204030204" pitchFamily="34" charset="0"/>
                <a:cs typeface="Arial" panose="020B0604020202020204" pitchFamily="34" charset="0"/>
              </a:rPr>
              <a:t>Talmi</a:t>
            </a:r>
            <a:r>
              <a:rPr lang="en-US" sz="1500" baseline="30000">
                <a:latin typeface="Calibri" panose="020F0502020204030204" pitchFamily="34" charset="0"/>
                <a:cs typeface="Arial" panose="020B0604020202020204" pitchFamily="34" charset="0"/>
              </a:rPr>
              <a:t>, A. (2017, Nov 29 - Dec 2) </a:t>
            </a:r>
            <a:r>
              <a:rPr lang="en-US" sz="1500" i="1" baseline="30000">
                <a:latin typeface="Calibri" panose="020F0502020204030204" pitchFamily="34" charset="0"/>
                <a:cs typeface="Arial" panose="020B0604020202020204" pitchFamily="34" charset="0"/>
              </a:rPr>
              <a:t>Adversity and well-child visit attendance: The role of a preventative primary care intervention </a:t>
            </a:r>
            <a:r>
              <a:rPr lang="en-US" sz="1500" baseline="30000">
                <a:latin typeface="Calibri" panose="020F0502020204030204" pitchFamily="34" charset="0"/>
                <a:cs typeface="Arial" panose="020B0604020202020204" pitchFamily="34" charset="0"/>
              </a:rPr>
              <a:t>[Poster Session]. ZERO TO THREE Annual Conference, San Diego, CA.</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12. Niederman, L.G., Schwartz, A., Connell, K.J., &amp; Silverman, K. (2007). Healthy Steps for Young Children Program in pediatric residency training: Impact on primary care outcomes. </a:t>
            </a:r>
            <a:r>
              <a:rPr lang="en-US" sz="1500" i="1" baseline="30000">
                <a:latin typeface="Calibri" panose="020F0502020204030204" pitchFamily="34" charset="0"/>
                <a:cs typeface="Arial" panose="020B0604020202020204" pitchFamily="34" charset="0"/>
              </a:rPr>
              <a:t>Pediatrics</a:t>
            </a:r>
            <a:r>
              <a:rPr lang="en-US" sz="1500" baseline="30000">
                <a:latin typeface="Calibri" panose="020F0502020204030204" pitchFamily="34" charset="0"/>
                <a:cs typeface="Arial" panose="020B0604020202020204" pitchFamily="34" charset="0"/>
              </a:rPr>
              <a:t>, </a:t>
            </a:r>
            <a:r>
              <a:rPr lang="en-US" sz="1500" i="1" baseline="30000">
                <a:latin typeface="Calibri" panose="020F0502020204030204" pitchFamily="34" charset="0"/>
                <a:cs typeface="Arial" panose="020B0604020202020204" pitchFamily="34" charset="0"/>
              </a:rPr>
              <a:t>120(</a:t>
            </a:r>
            <a:r>
              <a:rPr lang="en-US" sz="1500" baseline="30000">
                <a:latin typeface="Calibri" panose="020F0502020204030204" pitchFamily="34" charset="0"/>
                <a:cs typeface="Arial" panose="020B0604020202020204" pitchFamily="34" charset="0"/>
              </a:rPr>
              <a:t>3), e596–e603.</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13.Minkovitz, C. S., </a:t>
            </a:r>
            <a:r>
              <a:rPr lang="en-US" sz="1500" baseline="30000" err="1">
                <a:latin typeface="Calibri" panose="020F0502020204030204" pitchFamily="34" charset="0"/>
                <a:cs typeface="Arial" panose="020B0604020202020204" pitchFamily="34" charset="0"/>
              </a:rPr>
              <a:t>Strobino</a:t>
            </a:r>
            <a:r>
              <a:rPr lang="en-US" sz="1500" baseline="30000">
                <a:latin typeface="Calibri" panose="020F0502020204030204" pitchFamily="34" charset="0"/>
                <a:cs typeface="Arial" panose="020B0604020202020204" pitchFamily="34" charset="0"/>
              </a:rPr>
              <a:t>, D., Mistry, K.B., </a:t>
            </a:r>
            <a:r>
              <a:rPr lang="en-US" sz="1500" baseline="30000" err="1">
                <a:latin typeface="Calibri" panose="020F0502020204030204" pitchFamily="34" charset="0"/>
                <a:cs typeface="Arial" panose="020B0604020202020204" pitchFamily="34" charset="0"/>
              </a:rPr>
              <a:t>Scharfstein</a:t>
            </a:r>
            <a:r>
              <a:rPr lang="en-US" sz="1500" baseline="30000">
                <a:latin typeface="Calibri" panose="020F0502020204030204" pitchFamily="34" charset="0"/>
                <a:cs typeface="Arial" panose="020B0604020202020204" pitchFamily="34" charset="0"/>
              </a:rPr>
              <a:t>, D.O., </a:t>
            </a:r>
            <a:r>
              <a:rPr lang="en-US" sz="1500" baseline="30000" err="1">
                <a:latin typeface="Calibri" panose="020F0502020204030204" pitchFamily="34" charset="0"/>
                <a:cs typeface="Arial" panose="020B0604020202020204" pitchFamily="34" charset="0"/>
              </a:rPr>
              <a:t>Grason</a:t>
            </a:r>
            <a:r>
              <a:rPr lang="en-US" sz="1500" baseline="30000">
                <a:latin typeface="Calibri" panose="020F0502020204030204" pitchFamily="34" charset="0"/>
                <a:cs typeface="Arial" panose="020B0604020202020204" pitchFamily="34" charset="0"/>
              </a:rPr>
              <a:t>, H., Hou, W., </a:t>
            </a:r>
            <a:r>
              <a:rPr lang="en-US" sz="1500" baseline="30000" err="1">
                <a:latin typeface="Calibri" panose="020F0502020204030204" pitchFamily="34" charset="0"/>
                <a:cs typeface="Arial" panose="020B0604020202020204" pitchFamily="34" charset="0"/>
              </a:rPr>
              <a:t>Ialongo</a:t>
            </a:r>
            <a:r>
              <a:rPr lang="en-US" sz="1500" baseline="30000">
                <a:latin typeface="Calibri" panose="020F0502020204030204" pitchFamily="34" charset="0"/>
                <a:cs typeface="Arial" panose="020B0604020202020204" pitchFamily="34" charset="0"/>
              </a:rPr>
              <a:t>, N., &amp; Guyer, B. (2007). Healthy Steps for Young Children: Sustained results at 5.5 years. </a:t>
            </a:r>
            <a:r>
              <a:rPr lang="en-US" sz="1500" i="1" baseline="30000">
                <a:latin typeface="Calibri" panose="020F0502020204030204" pitchFamily="34" charset="0"/>
                <a:cs typeface="Arial" panose="020B0604020202020204" pitchFamily="34" charset="0"/>
              </a:rPr>
              <a:t>Pediatrics, 120(</a:t>
            </a:r>
            <a:r>
              <a:rPr lang="en-US" sz="1500" baseline="30000">
                <a:latin typeface="Calibri" panose="020F0502020204030204" pitchFamily="34" charset="0"/>
                <a:cs typeface="Arial" panose="020B0604020202020204" pitchFamily="34" charset="0"/>
              </a:rPr>
              <a:t>3), e658–e668.</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14. Preliminary data from the HealthySteps Outcome Pilot Study.</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15. Fried, E., Hernandez, C., Ringwood, H., &amp; </a:t>
            </a:r>
            <a:r>
              <a:rPr lang="en-US" sz="1500" baseline="30000" err="1">
                <a:latin typeface="Calibri" panose="020F0502020204030204" pitchFamily="34" charset="0"/>
                <a:cs typeface="Arial" panose="020B0604020202020204" pitchFamily="34" charset="0"/>
              </a:rPr>
              <a:t>Tomcho</a:t>
            </a:r>
            <a:r>
              <a:rPr lang="en-US" sz="1500" baseline="30000">
                <a:latin typeface="Calibri" panose="020F0502020204030204" pitchFamily="34" charset="0"/>
                <a:cs typeface="Arial" panose="020B0604020202020204" pitchFamily="34" charset="0"/>
              </a:rPr>
              <a:t>, M. (2019, Oct 2 - Oct 5) </a:t>
            </a:r>
            <a:r>
              <a:rPr lang="en-US" sz="1500" i="1" baseline="30000">
                <a:latin typeface="Calibri" panose="020F0502020204030204" pitchFamily="34" charset="0"/>
                <a:cs typeface="Arial" panose="020B0604020202020204" pitchFamily="34" charset="0"/>
              </a:rPr>
              <a:t>Creative solutions to postnatal Care: Mom-baby dyad visits in a pediatric setting </a:t>
            </a:r>
            <a:r>
              <a:rPr lang="en-US" sz="1500" baseline="30000">
                <a:latin typeface="Calibri" panose="020F0502020204030204" pitchFamily="34" charset="0"/>
                <a:cs typeface="Arial" panose="020B0604020202020204" pitchFamily="34" charset="0"/>
              </a:rPr>
              <a:t>[Conference Session]. ZERO TO THREE Annual Conference, Hollywood, FL.</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16. Kearns, M.A., Fischer, C., Buchholz, M., &amp; </a:t>
            </a:r>
            <a:r>
              <a:rPr lang="en-US" sz="1500" baseline="30000" err="1">
                <a:latin typeface="Calibri" panose="020F0502020204030204" pitchFamily="34" charset="0"/>
                <a:cs typeface="Arial" panose="020B0604020202020204" pitchFamily="34" charset="0"/>
              </a:rPr>
              <a:t>Talmi</a:t>
            </a:r>
            <a:r>
              <a:rPr lang="en-US" sz="1500" baseline="30000">
                <a:latin typeface="Calibri" panose="020F0502020204030204" pitchFamily="34" charset="0"/>
                <a:cs typeface="Arial" panose="020B0604020202020204" pitchFamily="34" charset="0"/>
              </a:rPr>
              <a:t>, A. (2016, Dec 7 - 9) </a:t>
            </a:r>
            <a:r>
              <a:rPr lang="en-US" sz="1500" i="1" baseline="30000">
                <a:latin typeface="Calibri" panose="020F0502020204030204" pitchFamily="34" charset="0"/>
                <a:cs typeface="Arial" panose="020B0604020202020204" pitchFamily="34" charset="0"/>
              </a:rPr>
              <a:t>More than the blues? Comparing changes in pregnancy related depression symptoms based on enrollment in Healthy Steps </a:t>
            </a:r>
            <a:r>
              <a:rPr lang="en-US" sz="1500" baseline="30000">
                <a:latin typeface="Calibri" panose="020F0502020204030204" pitchFamily="34" charset="0"/>
                <a:cs typeface="Arial" panose="020B0604020202020204" pitchFamily="34" charset="0"/>
              </a:rPr>
              <a:t>[Poster Session]. ZERO TO THREE Annual Conference, New Orleans, LA.</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17. </a:t>
            </a:r>
            <a:r>
              <a:rPr lang="en-US" sz="1500" baseline="30000" err="1">
                <a:latin typeface="Calibri" panose="020F0502020204030204" pitchFamily="34" charset="0"/>
                <a:cs typeface="Arial" panose="020B0604020202020204" pitchFamily="34" charset="0"/>
              </a:rPr>
              <a:t>Caughy</a:t>
            </a:r>
            <a:r>
              <a:rPr lang="en-US" sz="1500" baseline="30000">
                <a:latin typeface="Calibri" panose="020F0502020204030204" pitchFamily="34" charset="0"/>
                <a:cs typeface="Arial" panose="020B0604020202020204" pitchFamily="34" charset="0"/>
              </a:rPr>
              <a:t>, M.O., Huang, K., Miller, T., &amp; </a:t>
            </a:r>
            <a:r>
              <a:rPr lang="en-US" sz="1500" baseline="30000" err="1">
                <a:latin typeface="Calibri" panose="020F0502020204030204" pitchFamily="34" charset="0"/>
                <a:cs typeface="Arial" panose="020B0604020202020204" pitchFamily="34" charset="0"/>
              </a:rPr>
              <a:t>Genevro</a:t>
            </a:r>
            <a:r>
              <a:rPr lang="en-US" sz="1500" baseline="30000">
                <a:latin typeface="Calibri" panose="020F0502020204030204" pitchFamily="34" charset="0"/>
                <a:cs typeface="Arial" panose="020B0604020202020204" pitchFamily="34" charset="0"/>
              </a:rPr>
              <a:t>, J.L. (2004). The effects of the Healthy Steps for Young Children program: Results from observations of parenting and child development. </a:t>
            </a:r>
            <a:r>
              <a:rPr lang="en-US" sz="1500" i="1" baseline="30000">
                <a:latin typeface="Calibri" panose="020F0502020204030204" pitchFamily="34" charset="0"/>
                <a:cs typeface="Arial" panose="020B0604020202020204" pitchFamily="34" charset="0"/>
              </a:rPr>
              <a:t>Early Childhood Research Quarterly, 19(</a:t>
            </a:r>
            <a:r>
              <a:rPr lang="en-US" sz="1500" baseline="30000">
                <a:latin typeface="Calibri" panose="020F0502020204030204" pitchFamily="34" charset="0"/>
                <a:cs typeface="Arial" panose="020B0604020202020204" pitchFamily="34" charset="0"/>
              </a:rPr>
              <a:t>4), 611–630.</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18. Piotrowski, C.C., Talavera, G.A., &amp; Mayer, J.A. (2009). Healthy Steps: A systematic review of a preventive practice-based model of pediatric care. </a:t>
            </a:r>
            <a:r>
              <a:rPr lang="en-US" sz="1500" i="1" baseline="30000">
                <a:latin typeface="Calibri" panose="020F0502020204030204" pitchFamily="34" charset="0"/>
                <a:cs typeface="Arial" panose="020B0604020202020204" pitchFamily="34" charset="0"/>
              </a:rPr>
              <a:t>Journal of Developmental and Behavioral Pediatrics, 30(</a:t>
            </a:r>
            <a:r>
              <a:rPr lang="en-US" sz="1500" baseline="30000">
                <a:latin typeface="Calibri" panose="020F0502020204030204" pitchFamily="34" charset="0"/>
                <a:cs typeface="Arial" panose="020B0604020202020204" pitchFamily="34" charset="0"/>
              </a:rPr>
              <a:t>1), 91–103.</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19. Davis, A., Vivrette, R., Carter, T., Eberhardt, C., Edwards, S., Connors, K., &amp; </a:t>
            </a:r>
            <a:r>
              <a:rPr lang="en-US" sz="1500" baseline="30000" err="1">
                <a:latin typeface="Calibri" panose="020F0502020204030204" pitchFamily="34" charset="0"/>
                <a:cs typeface="Arial" panose="020B0604020202020204" pitchFamily="34" charset="0"/>
              </a:rPr>
              <a:t>Reavis</a:t>
            </a:r>
            <a:r>
              <a:rPr lang="en-US" sz="1500" baseline="30000">
                <a:latin typeface="Calibri" panose="020F0502020204030204" pitchFamily="34" charset="0"/>
                <a:cs typeface="Arial" panose="020B0604020202020204" pitchFamily="34" charset="0"/>
              </a:rPr>
              <a:t>, K. (in press). Impact of an approach to integrated care for young children in low-income urban settings: Lessons from the Perspectives of Primary Care Clinicians. </a:t>
            </a:r>
            <a:r>
              <a:rPr lang="en-US" sz="1500" i="1" baseline="30000">
                <a:latin typeface="Calibri" panose="020F0502020204030204" pitchFamily="34" charset="0"/>
                <a:cs typeface="Arial" panose="020B0604020202020204" pitchFamily="34" charset="0"/>
              </a:rPr>
              <a:t>Journal of Clinical Practice in Pediatric Psychology.</a:t>
            </a:r>
            <a:r>
              <a:rPr lang="en-US" sz="1500" baseline="30000">
                <a:latin typeface="Calibri" panose="020F0502020204030204" pitchFamily="34" charset="0"/>
                <a:cs typeface="Arial" panose="020B0604020202020204" pitchFamily="34" charset="0"/>
              </a:rPr>
              <a:t> </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20. Herbst, R.B., Khalsa, A.S., </a:t>
            </a:r>
            <a:r>
              <a:rPr lang="en-US" sz="1500" baseline="30000" err="1">
                <a:latin typeface="Calibri" panose="020F0502020204030204" pitchFamily="34" charset="0"/>
                <a:cs typeface="Arial" panose="020B0604020202020204" pitchFamily="34" charset="0"/>
              </a:rPr>
              <a:t>Schlottmann</a:t>
            </a:r>
            <a:r>
              <a:rPr lang="en-US" sz="1500" baseline="30000">
                <a:latin typeface="Calibri" panose="020F0502020204030204" pitchFamily="34" charset="0"/>
                <a:cs typeface="Arial" panose="020B0604020202020204" pitchFamily="34" charset="0"/>
              </a:rPr>
              <a:t>, H., Kerrey, M.K., Glass, K., &amp; Burkhardt, M.C. (2019). Effective implementation of culturally appropriate tools in addressing overweight and obesity in an urban underserved early </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childhood population in pediatric primary care. </a:t>
            </a:r>
            <a:r>
              <a:rPr lang="en-US" sz="1500" i="1" baseline="30000">
                <a:latin typeface="Calibri" panose="020F0502020204030204" pitchFamily="34" charset="0"/>
                <a:cs typeface="Arial" panose="020B0604020202020204" pitchFamily="34" charset="0"/>
              </a:rPr>
              <a:t>Clinical Pediatrics, 58(</a:t>
            </a:r>
            <a:r>
              <a:rPr lang="en-US" sz="1500" baseline="30000">
                <a:latin typeface="Calibri" panose="020F0502020204030204" pitchFamily="34" charset="0"/>
                <a:cs typeface="Arial" panose="020B0604020202020204" pitchFamily="34" charset="0"/>
              </a:rPr>
              <a:t>5), 511-520.</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21. Buchholz, M., Burnett, B., Margolis, K.L., Millar, A., &amp; </a:t>
            </a:r>
            <a:r>
              <a:rPr lang="en-US" sz="1500" baseline="30000" err="1">
                <a:latin typeface="Calibri" panose="020F0502020204030204" pitchFamily="34" charset="0"/>
                <a:cs typeface="Arial" panose="020B0604020202020204" pitchFamily="34" charset="0"/>
              </a:rPr>
              <a:t>Talmi</a:t>
            </a:r>
            <a:r>
              <a:rPr lang="en-US" sz="1500" baseline="30000">
                <a:latin typeface="Calibri" panose="020F0502020204030204" pitchFamily="34" charset="0"/>
                <a:cs typeface="Arial" panose="020B0604020202020204" pitchFamily="34" charset="0"/>
              </a:rPr>
              <a:t>, A. (2018). Early childhood behavioral health integration activities and HealthySteps: Sustaining practice, averting costs. </a:t>
            </a:r>
            <a:r>
              <a:rPr lang="en-US" sz="1500" i="1" baseline="30000">
                <a:latin typeface="Calibri" panose="020F0502020204030204" pitchFamily="34" charset="0"/>
                <a:cs typeface="Arial" panose="020B0604020202020204" pitchFamily="34" charset="0"/>
              </a:rPr>
              <a:t>Clinical Practice in Pediatric Psychology, 6(</a:t>
            </a:r>
            <a:r>
              <a:rPr lang="en-US" sz="1500" baseline="30000">
                <a:latin typeface="Calibri" panose="020F0502020204030204" pitchFamily="34" charset="0"/>
                <a:cs typeface="Arial" panose="020B0604020202020204" pitchFamily="34" charset="0"/>
              </a:rPr>
              <a:t>2), 140-151.</a:t>
            </a:r>
            <a:br>
              <a:rPr lang="en-US" sz="1500" baseline="30000">
                <a:latin typeface="Calibri" panose="020F0502020204030204" pitchFamily="34" charset="0"/>
                <a:cs typeface="Arial" panose="020B0604020202020204" pitchFamily="34" charset="0"/>
              </a:rPr>
            </a:br>
            <a:r>
              <a:rPr lang="en-US" sz="1500" baseline="30000">
                <a:latin typeface="Calibri" panose="020F0502020204030204" pitchFamily="34" charset="0"/>
                <a:cs typeface="Arial" panose="020B0604020202020204" pitchFamily="34" charset="0"/>
              </a:rPr>
              <a:t>22. German, M., et al. (2021). Impact of Community Healthy Workers on Community Referrals with an Integrated Primary Care Setting. </a:t>
            </a:r>
            <a:r>
              <a:rPr lang="en-US" sz="1500" i="1" baseline="30000">
                <a:latin typeface="Calibri" panose="020F0502020204030204" pitchFamily="34" charset="0"/>
                <a:cs typeface="Arial" panose="020B0604020202020204" pitchFamily="34" charset="0"/>
              </a:rPr>
              <a:t>Manuscript in preparation.</a:t>
            </a:r>
            <a:br>
              <a:rPr lang="en-US" sz="1500" i="1" baseline="30000">
                <a:latin typeface="Calibri" panose="020F0502020204030204" pitchFamily="34" charset="0"/>
                <a:cs typeface="Arial" panose="020B0604020202020204" pitchFamily="34" charset="0"/>
              </a:rPr>
            </a:br>
            <a:endParaRPr lang="en-US" sz="1500" i="1" baseline="30000">
              <a:latin typeface="Calibri" panose="020F050202020403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A981C862-D9C3-974C-962E-5EBDC3EDFB1D}"/>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rPr>
              <a:t>© 2021 ZERO TO THREE. All rights reserved..</a:t>
            </a:r>
          </a:p>
        </p:txBody>
      </p:sp>
      <p:sp>
        <p:nvSpPr>
          <p:cNvPr id="5" name="Slide Number Placeholder 5">
            <a:extLst>
              <a:ext uri="{FF2B5EF4-FFF2-40B4-BE49-F238E27FC236}">
                <a16:creationId xmlns:a16="http://schemas.microsoft.com/office/drawing/2014/main" id="{829AD090-5396-3042-A1E3-CD05E004E2E4}"/>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6" name="Rectangle 5">
            <a:extLst>
              <a:ext uri="{FF2B5EF4-FFF2-40B4-BE49-F238E27FC236}">
                <a16:creationId xmlns:a16="http://schemas.microsoft.com/office/drawing/2014/main" id="{76A8D6A8-3869-7A45-AE29-FEA7F51BA7BA}"/>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AF047A4-4F3D-4EC0-BD22-38A8393361BE}"/>
              </a:ext>
            </a:extLst>
          </p:cNvPr>
          <p:cNvSpPr txBox="1">
            <a:spLocks/>
          </p:cNvSpPr>
          <p:nvPr/>
        </p:nvSpPr>
        <p:spPr>
          <a:xfrm>
            <a:off x="340722" y="251123"/>
            <a:ext cx="11042468" cy="7495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HealthySteps Outcomes Citations</a:t>
            </a:r>
          </a:p>
        </p:txBody>
      </p:sp>
    </p:spTree>
    <p:extLst>
      <p:ext uri="{BB962C8B-B14F-4D97-AF65-F5344CB8AC3E}">
        <p14:creationId xmlns:p14="http://schemas.microsoft.com/office/powerpoint/2010/main" val="123923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472B70-7204-48CA-90EE-62A7F0DC1046}"/>
              </a:ext>
            </a:extLst>
          </p:cNvPr>
          <p:cNvSpPr>
            <a:spLocks noGrp="1"/>
          </p:cNvSpPr>
          <p:nvPr>
            <p:ph type="ftr" sz="quarter" idx="11"/>
          </p:nvPr>
        </p:nvSpPr>
        <p:spPr/>
        <p:txBody>
          <a:bodyPr/>
          <a:lstStyle/>
          <a:p>
            <a:r>
              <a:rPr lang="en-US" dirty="0"/>
              <a:t> © 2021 ZERO TO THREE. All rights reserved.</a:t>
            </a:r>
          </a:p>
        </p:txBody>
      </p:sp>
      <p:sp>
        <p:nvSpPr>
          <p:cNvPr id="3" name="Slide Number Placeholder 2">
            <a:extLst>
              <a:ext uri="{FF2B5EF4-FFF2-40B4-BE49-F238E27FC236}">
                <a16:creationId xmlns:a16="http://schemas.microsoft.com/office/drawing/2014/main" id="{1451ED9E-1E49-4635-822B-CB4F6FF39A37}"/>
              </a:ext>
            </a:extLst>
          </p:cNvPr>
          <p:cNvSpPr>
            <a:spLocks noGrp="1"/>
          </p:cNvSpPr>
          <p:nvPr>
            <p:ph type="sldNum" sz="quarter" idx="12"/>
          </p:nvPr>
        </p:nvSpPr>
        <p:spPr/>
        <p:txBody>
          <a:bodyPr/>
          <a:lstStyle/>
          <a:p>
            <a:fld id="{4B6E93A8-FE64-9044-AC94-BAC1817EA472}" type="slidenum">
              <a:rPr lang="en-US" smtClean="0"/>
              <a:t>3</a:t>
            </a:fld>
            <a:endParaRPr lang="en-US"/>
          </a:p>
        </p:txBody>
      </p:sp>
      <p:pic>
        <p:nvPicPr>
          <p:cNvPr id="5" name="Online Media 4" title="HealthySteps Transforms the Lives of Families">
            <a:hlinkClick r:id="" action="ppaction://media"/>
            <a:extLst>
              <a:ext uri="{FF2B5EF4-FFF2-40B4-BE49-F238E27FC236}">
                <a16:creationId xmlns:a16="http://schemas.microsoft.com/office/drawing/2014/main" id="{590AC08C-76F3-4CED-B8E0-5D3C85144199}"/>
              </a:ext>
            </a:extLst>
          </p:cNvPr>
          <p:cNvPicPr>
            <a:picLocks noRot="1" noChangeAspect="1"/>
          </p:cNvPicPr>
          <p:nvPr>
            <a:videoFile r:link="rId1"/>
          </p:nvPr>
        </p:nvPicPr>
        <p:blipFill>
          <a:blip r:embed="rId3"/>
          <a:stretch>
            <a:fillRect/>
          </a:stretch>
        </p:blipFill>
        <p:spPr>
          <a:xfrm>
            <a:off x="1019361" y="179920"/>
            <a:ext cx="10153277" cy="5736601"/>
          </a:xfrm>
          <a:prstGeom prst="rect">
            <a:avLst/>
          </a:prstGeom>
        </p:spPr>
      </p:pic>
    </p:spTree>
    <p:extLst>
      <p:ext uri="{BB962C8B-B14F-4D97-AF65-F5344CB8AC3E}">
        <p14:creationId xmlns:p14="http://schemas.microsoft.com/office/powerpoint/2010/main" val="410145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FAFD94C-BA41-46AB-BC65-450EEDA46C2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8CA12F3-8F03-DE46-B64A-021DB943FA93}"/>
              </a:ext>
            </a:extLst>
          </p:cNvPr>
          <p:cNvSpPr/>
          <p:nvPr/>
        </p:nvSpPr>
        <p:spPr>
          <a:xfrm>
            <a:off x="10040529" y="619188"/>
            <a:ext cx="1555975" cy="155597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5AC1AECB-3231-F946-ABC7-EEDCC217E628}"/>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rPr>
              <a:t>© 2021 ZERO TO THREE. All rights reserved.</a:t>
            </a:r>
          </a:p>
        </p:txBody>
      </p:sp>
      <p:sp>
        <p:nvSpPr>
          <p:cNvPr id="3" name="Slide Number Placeholder 5">
            <a:extLst>
              <a:ext uri="{FF2B5EF4-FFF2-40B4-BE49-F238E27FC236}">
                <a16:creationId xmlns:a16="http://schemas.microsoft.com/office/drawing/2014/main" id="{50271460-FB25-0543-945D-29764854DDFF}"/>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4" name="Rectangle 3">
            <a:extLst>
              <a:ext uri="{FF2B5EF4-FFF2-40B4-BE49-F238E27FC236}">
                <a16:creationId xmlns:a16="http://schemas.microsoft.com/office/drawing/2014/main" id="{465F445B-C166-B545-968A-9A1019CABFD4}"/>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ADE8890-A43D-5F49-8286-3DBA9AB6A5B8}"/>
              </a:ext>
            </a:extLst>
          </p:cNvPr>
          <p:cNvGrpSpPr/>
          <p:nvPr/>
        </p:nvGrpSpPr>
        <p:grpSpPr>
          <a:xfrm>
            <a:off x="551198" y="857434"/>
            <a:ext cx="4812329" cy="4812327"/>
            <a:chOff x="551198" y="1087459"/>
            <a:chExt cx="4812329" cy="4812327"/>
          </a:xfrm>
        </p:grpSpPr>
        <p:pic>
          <p:nvPicPr>
            <p:cNvPr id="12" name="Picture Placeholder 24">
              <a:extLst>
                <a:ext uri="{FF2B5EF4-FFF2-40B4-BE49-F238E27FC236}">
                  <a16:creationId xmlns:a16="http://schemas.microsoft.com/office/drawing/2014/main" id="{FB815CAF-040C-944D-8D5C-75F3E18F458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b="-24"/>
            <a:stretch/>
          </p:blipFill>
          <p:spPr>
            <a:xfrm>
              <a:off x="551198" y="1087459"/>
              <a:ext cx="4812329" cy="4812327"/>
            </a:xfrm>
            <a:prstGeom prst="ellipse">
              <a:avLst/>
            </a:prstGeom>
          </p:spPr>
        </p:pic>
        <p:sp>
          <p:nvSpPr>
            <p:cNvPr id="16" name="Oval 15">
              <a:extLst>
                <a:ext uri="{FF2B5EF4-FFF2-40B4-BE49-F238E27FC236}">
                  <a16:creationId xmlns:a16="http://schemas.microsoft.com/office/drawing/2014/main" id="{C2EBDC94-B31C-7345-894B-A3302F9901C5}"/>
                </a:ext>
              </a:extLst>
            </p:cNvPr>
            <p:cNvSpPr/>
            <p:nvPr/>
          </p:nvSpPr>
          <p:spPr>
            <a:xfrm>
              <a:off x="551198" y="1087459"/>
              <a:ext cx="4812329" cy="4812327"/>
            </a:xfrm>
            <a:prstGeom prst="ellipse">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4E7D3738-D111-FA4E-A5CB-FC0A1A1CD487}"/>
              </a:ext>
            </a:extLst>
          </p:cNvPr>
          <p:cNvSpPr/>
          <p:nvPr/>
        </p:nvSpPr>
        <p:spPr>
          <a:xfrm>
            <a:off x="459013" y="2329920"/>
            <a:ext cx="4996699" cy="1744954"/>
          </a:xfrm>
          <a:prstGeom prst="rect">
            <a:avLst/>
          </a:prstGeom>
        </p:spPr>
        <p:txBody>
          <a:bodyPr wrap="square" tIns="288000" bIns="21600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What is</a:t>
            </a:r>
            <a:b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48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a:t>
            </a:r>
            <a:r>
              <a:rPr kumimoji="0" lang="en-US" sz="40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ealthy</a:t>
            </a:r>
            <a:r>
              <a:rPr kumimoji="0" lang="en-US" sz="48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a:t>
            </a:r>
            <a:r>
              <a:rPr kumimoji="0" lang="en-US" sz="40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teps</a:t>
            </a:r>
            <a: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20" name="Oval 19">
            <a:extLst>
              <a:ext uri="{FF2B5EF4-FFF2-40B4-BE49-F238E27FC236}">
                <a16:creationId xmlns:a16="http://schemas.microsoft.com/office/drawing/2014/main" id="{6D0DF722-AB7B-5F41-893D-93609BB27519}"/>
              </a:ext>
            </a:extLst>
          </p:cNvPr>
          <p:cNvSpPr/>
          <p:nvPr/>
        </p:nvSpPr>
        <p:spPr>
          <a:xfrm>
            <a:off x="421954" y="729238"/>
            <a:ext cx="5070815" cy="5070815"/>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4A9B193-255B-E444-B81A-7A469B0CD735}"/>
              </a:ext>
            </a:extLst>
          </p:cNvPr>
          <p:cNvSpPr/>
          <p:nvPr/>
        </p:nvSpPr>
        <p:spPr>
          <a:xfrm>
            <a:off x="6007582" y="3489336"/>
            <a:ext cx="5901450" cy="2169825"/>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                                              </a:t>
            </a:r>
            <a:b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b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HealthySteps Specialists are integrated into the pediatric team</a:t>
            </a:r>
            <a:r>
              <a:rPr kumimoji="0" lang="en-US" sz="2500" b="1" i="0" u="none" strike="noStrike" kern="1200" cap="none" spc="0" normalizeH="0" baseline="0" noProof="0">
                <a:ln>
                  <a:noFill/>
                </a:ln>
                <a:solidFill>
                  <a:srgbClr val="F78D2C">
                    <a:alpha val="0"/>
                  </a:srgbClr>
                </a:solidFill>
                <a:effectLst/>
                <a:uLnTx/>
                <a:uFillTx/>
                <a:latin typeface="Calibri" panose="020F0502020204030204" pitchFamily="34" charset="0"/>
                <a:ea typeface="+mn-ea"/>
                <a:cs typeface="Calibri" panose="020F0502020204030204" pitchFamily="34" charset="0"/>
              </a:rPr>
              <a:t> </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to provide short-term behavior/development consultation and referrals, intensive services when needed, and support practice screening efforts.</a:t>
            </a:r>
          </a:p>
        </p:txBody>
      </p:sp>
      <p:sp>
        <p:nvSpPr>
          <p:cNvPr id="23" name="Rectangle 22">
            <a:extLst>
              <a:ext uri="{FF2B5EF4-FFF2-40B4-BE49-F238E27FC236}">
                <a16:creationId xmlns:a16="http://schemas.microsoft.com/office/drawing/2014/main" id="{67AB6A12-2FD0-C34F-BB61-F825D00A5972}"/>
              </a:ext>
            </a:extLst>
          </p:cNvPr>
          <p:cNvSpPr/>
          <p:nvPr/>
        </p:nvSpPr>
        <p:spPr>
          <a:xfrm>
            <a:off x="6007582" y="852592"/>
            <a:ext cx="5393198" cy="286232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An evidence-based, interdisciplinary                                    pediatric primary care program </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that promotes </a:t>
            </a:r>
            <a:r>
              <a:rPr lang="en-US" sz="2500">
                <a:solidFill>
                  <a:srgbClr val="000000">
                    <a:lumMod val="85000"/>
                    <a:lumOff val="15000"/>
                  </a:srgbClr>
                </a:solidFill>
                <a:latin typeface="Calibri Light" panose="020F0302020204030204" pitchFamily="34" charset="0"/>
                <a:cs typeface="Calibri Light" panose="020F0302020204030204" pitchFamily="34" charset="0"/>
              </a:rPr>
              <a:t>nurturing</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 parenting and healthy development for babies and toddlers, particularly in areas where there have been persistent inequities for families with low incomes and families of color.</a:t>
            </a:r>
          </a:p>
        </p:txBody>
      </p:sp>
      <p:sp>
        <p:nvSpPr>
          <p:cNvPr id="8" name="Footer Placeholder 7">
            <a:extLst>
              <a:ext uri="{FF2B5EF4-FFF2-40B4-BE49-F238E27FC236}">
                <a16:creationId xmlns:a16="http://schemas.microsoft.com/office/drawing/2014/main" id="{E1A9C152-5694-4EA9-B8B5-63116B752B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rPr>
              <a:t>© 2021 ZERO TO THREE. All rights reserved.</a:t>
            </a:r>
          </a:p>
        </p:txBody>
      </p:sp>
    </p:spTree>
    <p:extLst>
      <p:ext uri="{BB962C8B-B14F-4D97-AF65-F5344CB8AC3E}">
        <p14:creationId xmlns:p14="http://schemas.microsoft.com/office/powerpoint/2010/main" val="104066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700"/>
                            </p:stCondLst>
                            <p:childTnLst>
                              <p:par>
                                <p:cTn id="16" presetID="6" presetClass="emph" presetSubtype="0" accel="50000" decel="50000" fill="hold" grpId="1" nodeType="afterEffect">
                                  <p:stCondLst>
                                    <p:cond delay="0"/>
                                  </p:stCondLst>
                                  <p:childTnLst>
                                    <p:animScale>
                                      <p:cBhvr>
                                        <p:cTn id="17" dur="200" fill="hold"/>
                                        <p:tgtEl>
                                          <p:spTgt spid="20"/>
                                        </p:tgtEl>
                                      </p:cBhvr>
                                      <p:by x="85000" y="85000"/>
                                    </p:animScale>
                                  </p:childTnLst>
                                </p:cTn>
                              </p:par>
                            </p:childTnLst>
                          </p:cTn>
                        </p:par>
                        <p:par>
                          <p:cTn id="18" fill="hold">
                            <p:stCondLst>
                              <p:cond delay="900"/>
                            </p:stCondLst>
                            <p:childTnLst>
                              <p:par>
                                <p:cTn id="19" presetID="6" presetClass="emph" presetSubtype="0" accel="50000" decel="50000" fill="hold" grpId="2" nodeType="afterEffect">
                                  <p:stCondLst>
                                    <p:cond delay="0"/>
                                  </p:stCondLst>
                                  <p:childTnLst>
                                    <p:animScale>
                                      <p:cBhvr>
                                        <p:cTn id="20" dur="500" fill="hold"/>
                                        <p:tgtEl>
                                          <p:spTgt spid="20"/>
                                        </p:tgtEl>
                                      </p:cBhvr>
                                      <p:by x="120000" y="120000"/>
                                    </p:animScale>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0" grpId="1" animBg="1"/>
      <p:bldP spid="20" grpId="2" animBg="1"/>
      <p:bldP spid="25"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7742B49-96B9-42B1-901D-8AC3CF94D23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4" name="Freeform 53">
            <a:extLst>
              <a:ext uri="{FF2B5EF4-FFF2-40B4-BE49-F238E27FC236}">
                <a16:creationId xmlns:a16="http://schemas.microsoft.com/office/drawing/2014/main" id="{8FA0671E-D4A7-8246-B919-290871C57681}"/>
              </a:ext>
            </a:extLst>
          </p:cNvPr>
          <p:cNvSpPr/>
          <p:nvPr/>
        </p:nvSpPr>
        <p:spPr>
          <a:xfrm flipH="1">
            <a:off x="-6214" y="2286001"/>
            <a:ext cx="4627886" cy="4572000"/>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E6EDEC-5075-4D48-8864-8C4915817B45}"/>
              </a:ext>
            </a:extLst>
          </p:cNvPr>
          <p:cNvSpPr/>
          <p:nvPr/>
        </p:nvSpPr>
        <p:spPr>
          <a:xfrm>
            <a:off x="6037792" y="884133"/>
            <a:ext cx="4315144" cy="707886"/>
          </a:xfrm>
          <a:prstGeom prst="rect">
            <a:avLst/>
          </a:prstGeom>
        </p:spPr>
        <p:txBody>
          <a:bodyPr wrap="square">
            <a:spAutoFit/>
          </a:bodyPr>
          <a:lstStyle/>
          <a:p>
            <a:r>
              <a:rPr lang="en-US" altLang="en-US" sz="4000" b="1">
                <a:solidFill>
                  <a:schemeClr val="accent5"/>
                </a:solidFill>
                <a:latin typeface="Calibri" panose="020F0502020204030204" pitchFamily="34" charset="0"/>
                <a:cs typeface="Calibri" panose="020F0502020204030204" pitchFamily="34" charset="0"/>
                <a:sym typeface="Arial Bold" panose="020B0704020202020204" pitchFamily="34" charset="0"/>
              </a:rPr>
              <a:t>Pediatric Setting</a:t>
            </a:r>
            <a:endParaRPr lang="en-US" sz="4000" b="1">
              <a:solidFill>
                <a:schemeClr val="accent5"/>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926CF851-56D6-B441-9D41-E097D8539DE3}"/>
              </a:ext>
            </a:extLst>
          </p:cNvPr>
          <p:cNvGrpSpPr/>
          <p:nvPr/>
        </p:nvGrpSpPr>
        <p:grpSpPr>
          <a:xfrm>
            <a:off x="6066502" y="1823108"/>
            <a:ext cx="5067377" cy="840230"/>
            <a:chOff x="5644397" y="2124750"/>
            <a:chExt cx="5067377" cy="840230"/>
          </a:xfrm>
        </p:grpSpPr>
        <p:sp>
          <p:nvSpPr>
            <p:cNvPr id="6" name="Rectangle 5">
              <a:extLst>
                <a:ext uri="{FF2B5EF4-FFF2-40B4-BE49-F238E27FC236}">
                  <a16:creationId xmlns:a16="http://schemas.microsoft.com/office/drawing/2014/main" id="{4C81C160-2E28-0F4F-BF64-815B90FAB106}"/>
                </a:ext>
              </a:extLst>
            </p:cNvPr>
            <p:cNvSpPr/>
            <p:nvPr/>
          </p:nvSpPr>
          <p:spPr>
            <a:xfrm>
              <a:off x="5644397" y="2284270"/>
              <a:ext cx="1235519" cy="369332"/>
            </a:xfrm>
            <a:prstGeom prst="rect">
              <a:avLst/>
            </a:prstGeom>
          </p:spPr>
          <p:txBody>
            <a:bodyPr wrap="square">
              <a:spAutoFit/>
            </a:bodyPr>
            <a:lstStyle/>
            <a:p>
              <a:r>
                <a:rPr lang="en-US" alt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ACCESS</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C6FD93CB-95E8-0D43-89D1-AF2DA982B374}"/>
                </a:ext>
              </a:extLst>
            </p:cNvPr>
            <p:cNvCxnSpPr>
              <a:cxnSpLocks/>
            </p:cNvCxnSpPr>
            <p:nvPr/>
          </p:nvCxnSpPr>
          <p:spPr>
            <a:xfrm>
              <a:off x="7450190" y="2221176"/>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8E17671-F9B9-A54E-94FA-780C958C89E7}"/>
                </a:ext>
              </a:extLst>
            </p:cNvPr>
            <p:cNvSpPr/>
            <p:nvPr/>
          </p:nvSpPr>
          <p:spPr>
            <a:xfrm>
              <a:off x="7681112" y="2124750"/>
              <a:ext cx="3030662" cy="840230"/>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Almost all families take their babies to see a pediatric primary care provider </a:t>
              </a:r>
              <a:endParaRPr lang="en-US">
                <a:solidFill>
                  <a:schemeClr val="tx1">
                    <a:lumMod val="85000"/>
                    <a:lumOff val="15000"/>
                  </a:schemeClr>
                </a:solidFill>
                <a:latin typeface="Calibri Light" panose="020F0302020204030204" pitchFamily="34" charset="0"/>
                <a:cs typeface="Calibri Light" panose="020F0302020204030204" pitchFamily="34" charset="0"/>
              </a:endParaRPr>
            </a:p>
          </p:txBody>
        </p:sp>
      </p:grpSp>
      <p:grpSp>
        <p:nvGrpSpPr>
          <p:cNvPr id="49" name="Group 48">
            <a:extLst>
              <a:ext uri="{FF2B5EF4-FFF2-40B4-BE49-F238E27FC236}">
                <a16:creationId xmlns:a16="http://schemas.microsoft.com/office/drawing/2014/main" id="{3B7F2A14-F297-8F43-87CC-CAE72E95738B}"/>
              </a:ext>
            </a:extLst>
          </p:cNvPr>
          <p:cNvGrpSpPr/>
          <p:nvPr/>
        </p:nvGrpSpPr>
        <p:grpSpPr>
          <a:xfrm>
            <a:off x="6050736" y="4618448"/>
            <a:ext cx="5138520" cy="1089529"/>
            <a:chOff x="5628631" y="4958121"/>
            <a:chExt cx="5138520" cy="1089529"/>
          </a:xfrm>
        </p:grpSpPr>
        <p:sp>
          <p:nvSpPr>
            <p:cNvPr id="27" name="Rectangle 26">
              <a:extLst>
                <a:ext uri="{FF2B5EF4-FFF2-40B4-BE49-F238E27FC236}">
                  <a16:creationId xmlns:a16="http://schemas.microsoft.com/office/drawing/2014/main" id="{4E839996-C4AA-F642-8B72-A6A6D2F76D71}"/>
                </a:ext>
              </a:extLst>
            </p:cNvPr>
            <p:cNvSpPr/>
            <p:nvPr/>
          </p:nvSpPr>
          <p:spPr>
            <a:xfrm>
              <a:off x="5628631" y="5063360"/>
              <a:ext cx="1701182" cy="369332"/>
            </a:xfrm>
            <a:prstGeom prst="rect">
              <a:avLst/>
            </a:prstGeom>
          </p:spPr>
          <p:txBody>
            <a:bodyPr wrap="square">
              <a:spAutoFit/>
            </a:bodyPr>
            <a:lstStyle/>
            <a:p>
              <a:r>
                <a:rPr lang="en-US" b="1" spc="300">
                  <a:solidFill>
                    <a:schemeClr val="tx1">
                      <a:lumMod val="85000"/>
                      <a:lumOff val="15000"/>
                    </a:schemeClr>
                  </a:solidFill>
                  <a:latin typeface="Calibri" panose="020F0502020204030204" pitchFamily="34" charset="0"/>
                  <a:cs typeface="Calibri" panose="020F0502020204030204" pitchFamily="34" charset="0"/>
                </a:rPr>
                <a:t>FREQUENT</a:t>
              </a:r>
            </a:p>
          </p:txBody>
        </p:sp>
        <p:cxnSp>
          <p:nvCxnSpPr>
            <p:cNvPr id="28" name="Straight Connector 27">
              <a:extLst>
                <a:ext uri="{FF2B5EF4-FFF2-40B4-BE49-F238E27FC236}">
                  <a16:creationId xmlns:a16="http://schemas.microsoft.com/office/drawing/2014/main" id="{AB0E1DA2-AC48-FB41-817F-7E4AE98EBEED}"/>
                </a:ext>
              </a:extLst>
            </p:cNvPr>
            <p:cNvCxnSpPr>
              <a:cxnSpLocks/>
            </p:cNvCxnSpPr>
            <p:nvPr/>
          </p:nvCxnSpPr>
          <p:spPr>
            <a:xfrm>
              <a:off x="7445020" y="4986927"/>
              <a:ext cx="5170" cy="544162"/>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190B2D9-49BF-9843-B974-A44C0D0B2BC8}"/>
                </a:ext>
              </a:extLst>
            </p:cNvPr>
            <p:cNvSpPr/>
            <p:nvPr/>
          </p:nvSpPr>
          <p:spPr>
            <a:xfrm>
              <a:off x="7625735" y="4958121"/>
              <a:ext cx="3141416" cy="1089529"/>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New parents attend 12-13 well-child visits within the first 3 years of life; half occur in the first year</a:t>
              </a:r>
            </a:p>
          </p:txBody>
        </p:sp>
      </p:grpSp>
      <p:sp>
        <p:nvSpPr>
          <p:cNvPr id="36" name="Oval 35">
            <a:extLst>
              <a:ext uri="{FF2B5EF4-FFF2-40B4-BE49-F238E27FC236}">
                <a16:creationId xmlns:a16="http://schemas.microsoft.com/office/drawing/2014/main" id="{D4851F8B-A5E3-684D-8678-158314DBFA50}"/>
              </a:ext>
            </a:extLst>
          </p:cNvPr>
          <p:cNvSpPr/>
          <p:nvPr/>
        </p:nvSpPr>
        <p:spPr>
          <a:xfrm>
            <a:off x="620685" y="643270"/>
            <a:ext cx="1964003" cy="19640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4">
            <a:extLst>
              <a:ext uri="{FF2B5EF4-FFF2-40B4-BE49-F238E27FC236}">
                <a16:creationId xmlns:a16="http://schemas.microsoft.com/office/drawing/2014/main" id="{13EDCE52-E7AB-B84D-BC45-0D204C64B8FE}"/>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2021 ZERO TO THREE. All rights reserved.</a:t>
            </a:r>
          </a:p>
        </p:txBody>
      </p:sp>
      <p:sp>
        <p:nvSpPr>
          <p:cNvPr id="38" name="Slide Number Placeholder 5">
            <a:extLst>
              <a:ext uri="{FF2B5EF4-FFF2-40B4-BE49-F238E27FC236}">
                <a16:creationId xmlns:a16="http://schemas.microsoft.com/office/drawing/2014/main" id="{99ABD8C4-7230-0E4C-BCB4-E84F75F41251}"/>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pPr/>
              <a:t>5</a:t>
            </a:fld>
            <a:endParaRPr lang="en-US"/>
          </a:p>
        </p:txBody>
      </p:sp>
      <p:sp>
        <p:nvSpPr>
          <p:cNvPr id="39" name="Rectangle 38">
            <a:extLst>
              <a:ext uri="{FF2B5EF4-FFF2-40B4-BE49-F238E27FC236}">
                <a16:creationId xmlns:a16="http://schemas.microsoft.com/office/drawing/2014/main" id="{BC8C5A42-B865-E944-984A-3E2C15EB9E09}"/>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D92AB37-DC61-D844-9EDF-1F1EB3A0E6EA}"/>
              </a:ext>
            </a:extLst>
          </p:cNvPr>
          <p:cNvGrpSpPr/>
          <p:nvPr/>
        </p:nvGrpSpPr>
        <p:grpSpPr>
          <a:xfrm>
            <a:off x="6066502" y="3681699"/>
            <a:ext cx="4747232" cy="590931"/>
            <a:chOff x="5644397" y="4005819"/>
            <a:chExt cx="4747232" cy="590931"/>
          </a:xfrm>
        </p:grpSpPr>
        <p:sp>
          <p:nvSpPr>
            <p:cNvPr id="22" name="Rectangle 21">
              <a:extLst>
                <a:ext uri="{FF2B5EF4-FFF2-40B4-BE49-F238E27FC236}">
                  <a16:creationId xmlns:a16="http://schemas.microsoft.com/office/drawing/2014/main" id="{90560184-6082-384D-819B-1F2512FD1A93}"/>
                </a:ext>
              </a:extLst>
            </p:cNvPr>
            <p:cNvSpPr/>
            <p:nvPr/>
          </p:nvSpPr>
          <p:spPr>
            <a:xfrm>
              <a:off x="5644397" y="4116618"/>
              <a:ext cx="1633709" cy="369332"/>
            </a:xfrm>
            <a:prstGeom prst="rect">
              <a:avLst/>
            </a:prstGeom>
          </p:spPr>
          <p:txBody>
            <a:bodyPr wrap="square">
              <a:spAutoFit/>
            </a:bodyPr>
            <a:lstStyle/>
            <a:p>
              <a:r>
                <a:rPr 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ACCEPTED</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CE58544-6ECC-4F46-9D43-F2ED7867A2A5}"/>
                </a:ext>
              </a:extLst>
            </p:cNvPr>
            <p:cNvSpPr/>
            <p:nvPr/>
          </p:nvSpPr>
          <p:spPr>
            <a:xfrm>
              <a:off x="7681112" y="4005819"/>
              <a:ext cx="2710517" cy="590931"/>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The pediatric office is a non-stigmatizing setting</a:t>
              </a:r>
            </a:p>
          </p:txBody>
        </p:sp>
        <p:cxnSp>
          <p:nvCxnSpPr>
            <p:cNvPr id="44" name="Straight Connector 43">
              <a:extLst>
                <a:ext uri="{FF2B5EF4-FFF2-40B4-BE49-F238E27FC236}">
                  <a16:creationId xmlns:a16="http://schemas.microsoft.com/office/drawing/2014/main" id="{12223AC6-C677-7944-980F-CC232DED32B7}"/>
                </a:ext>
              </a:extLst>
            </p:cNvPr>
            <p:cNvCxnSpPr>
              <a:cxnSpLocks/>
            </p:cNvCxnSpPr>
            <p:nvPr/>
          </p:nvCxnSpPr>
          <p:spPr>
            <a:xfrm>
              <a:off x="7450190" y="4053524"/>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621D6C3-9942-984D-B28E-34AF9E11D170}"/>
              </a:ext>
            </a:extLst>
          </p:cNvPr>
          <p:cNvGrpSpPr/>
          <p:nvPr/>
        </p:nvGrpSpPr>
        <p:grpSpPr>
          <a:xfrm>
            <a:off x="6066502" y="2776764"/>
            <a:ext cx="4830091" cy="590931"/>
            <a:chOff x="5644397" y="3085328"/>
            <a:chExt cx="4830091" cy="590931"/>
          </a:xfrm>
        </p:grpSpPr>
        <p:sp>
          <p:nvSpPr>
            <p:cNvPr id="18" name="Rectangle 17">
              <a:extLst>
                <a:ext uri="{FF2B5EF4-FFF2-40B4-BE49-F238E27FC236}">
                  <a16:creationId xmlns:a16="http://schemas.microsoft.com/office/drawing/2014/main" id="{0C2B3DB5-0CD8-E440-900B-5039DEBFA93F}"/>
                </a:ext>
              </a:extLst>
            </p:cNvPr>
            <p:cNvSpPr/>
            <p:nvPr/>
          </p:nvSpPr>
          <p:spPr>
            <a:xfrm>
              <a:off x="5644397" y="3196127"/>
              <a:ext cx="1235519" cy="369332"/>
            </a:xfrm>
            <a:prstGeom prst="rect">
              <a:avLst/>
            </a:prstGeom>
          </p:spPr>
          <p:txBody>
            <a:bodyPr wrap="square">
              <a:spAutoFit/>
            </a:bodyPr>
            <a:lstStyle/>
            <a:p>
              <a:r>
                <a:rPr lang="en-US" alt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TRUST</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6DE6F026-821F-1E4E-BB7B-6DF23EF05C67}"/>
                </a:ext>
              </a:extLst>
            </p:cNvPr>
            <p:cNvSpPr/>
            <p:nvPr/>
          </p:nvSpPr>
          <p:spPr>
            <a:xfrm>
              <a:off x="7681111" y="3085328"/>
              <a:ext cx="2793377" cy="590931"/>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Parents trust their pediatric primary care provider </a:t>
              </a:r>
            </a:p>
          </p:txBody>
        </p:sp>
        <p:cxnSp>
          <p:nvCxnSpPr>
            <p:cNvPr id="46" name="Straight Connector 45">
              <a:extLst>
                <a:ext uri="{FF2B5EF4-FFF2-40B4-BE49-F238E27FC236}">
                  <a16:creationId xmlns:a16="http://schemas.microsoft.com/office/drawing/2014/main" id="{FE2BBC22-DF17-DD43-BE60-FA1070B5F38A}"/>
                </a:ext>
              </a:extLst>
            </p:cNvPr>
            <p:cNvCxnSpPr>
              <a:cxnSpLocks/>
            </p:cNvCxnSpPr>
            <p:nvPr/>
          </p:nvCxnSpPr>
          <p:spPr>
            <a:xfrm>
              <a:off x="7450190" y="3133033"/>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3" name="Picture 52">
            <a:extLst>
              <a:ext uri="{FF2B5EF4-FFF2-40B4-BE49-F238E27FC236}">
                <a16:creationId xmlns:a16="http://schemas.microsoft.com/office/drawing/2014/main" id="{AA29645D-3BD2-BB47-AC33-BE479881149E}"/>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74675" y="1019835"/>
            <a:ext cx="4815270" cy="4819860"/>
          </a:xfrm>
          <a:prstGeom prst="ellipse">
            <a:avLst/>
          </a:prstGeom>
          <a:ln w="41275">
            <a:solidFill>
              <a:schemeClr val="bg1"/>
            </a:solidFill>
          </a:ln>
        </p:spPr>
      </p:pic>
      <p:pic>
        <p:nvPicPr>
          <p:cNvPr id="51" name="Picture 50">
            <a:extLst>
              <a:ext uri="{FF2B5EF4-FFF2-40B4-BE49-F238E27FC236}">
                <a16:creationId xmlns:a16="http://schemas.microsoft.com/office/drawing/2014/main" id="{B66EF833-24F8-F140-9A0C-E5909BC2F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25518" y="3962878"/>
            <a:ext cx="2096113" cy="2096114"/>
          </a:xfrm>
          <a:prstGeom prst="ellipse">
            <a:avLst/>
          </a:prstGeom>
          <a:ln w="38100">
            <a:solidFill>
              <a:schemeClr val="bg1"/>
            </a:solidFill>
          </a:ln>
        </p:spPr>
      </p:pic>
      <p:sp>
        <p:nvSpPr>
          <p:cNvPr id="2" name="Rectangle 1">
            <a:extLst>
              <a:ext uri="{FF2B5EF4-FFF2-40B4-BE49-F238E27FC236}">
                <a16:creationId xmlns:a16="http://schemas.microsoft.com/office/drawing/2014/main" id="{0ED49F3D-391A-7B4F-96F2-100710836AC9}"/>
              </a:ext>
            </a:extLst>
          </p:cNvPr>
          <p:cNvSpPr/>
          <p:nvPr/>
        </p:nvSpPr>
        <p:spPr>
          <a:xfrm>
            <a:off x="11380573" y="0"/>
            <a:ext cx="811427" cy="234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58D2D897-598D-4657-81A2-3A876041663E}"/>
              </a:ext>
            </a:extLst>
          </p:cNvPr>
          <p:cNvSpPr>
            <a:spLocks noGrp="1"/>
          </p:cNvSpPr>
          <p:nvPr>
            <p:ph type="ftr" sz="quarter" idx="11"/>
          </p:nvPr>
        </p:nvSpPr>
        <p:spPr/>
        <p:txBody>
          <a:bodyPr/>
          <a:lstStyle/>
          <a:p>
            <a:r>
              <a:rPr lang="en-US"/>
              <a:t>© 2021 ZERO TO THREE. All rights reserved.</a:t>
            </a:r>
          </a:p>
        </p:txBody>
      </p:sp>
    </p:spTree>
    <p:extLst>
      <p:ext uri="{BB962C8B-B14F-4D97-AF65-F5344CB8AC3E}">
        <p14:creationId xmlns:p14="http://schemas.microsoft.com/office/powerpoint/2010/main" val="23111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par>
                                <p:cTn id="10" presetID="53" presetClass="entr" presetSubtype="16" accel="50000" decel="5000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750" fill="hold"/>
                                        <p:tgtEl>
                                          <p:spTgt spid="53"/>
                                        </p:tgtEl>
                                        <p:attrNameLst>
                                          <p:attrName>ppt_w</p:attrName>
                                        </p:attrNameLst>
                                      </p:cBhvr>
                                      <p:tavLst>
                                        <p:tav tm="0">
                                          <p:val>
                                            <p:fltVal val="0"/>
                                          </p:val>
                                        </p:tav>
                                        <p:tav tm="100000">
                                          <p:val>
                                            <p:strVal val="#ppt_w"/>
                                          </p:val>
                                        </p:tav>
                                      </p:tavLst>
                                    </p:anim>
                                    <p:anim calcmode="lin" valueType="num">
                                      <p:cBhvr>
                                        <p:cTn id="13" dur="750" fill="hold"/>
                                        <p:tgtEl>
                                          <p:spTgt spid="53"/>
                                        </p:tgtEl>
                                        <p:attrNameLst>
                                          <p:attrName>ppt_h</p:attrName>
                                        </p:attrNameLst>
                                      </p:cBhvr>
                                      <p:tavLst>
                                        <p:tav tm="0">
                                          <p:val>
                                            <p:fltVal val="0"/>
                                          </p:val>
                                        </p:tav>
                                        <p:tav tm="100000">
                                          <p:val>
                                            <p:strVal val="#ppt_h"/>
                                          </p:val>
                                        </p:tav>
                                      </p:tavLst>
                                    </p:anim>
                                    <p:animEffect transition="in" filter="fade">
                                      <p:cBhvr>
                                        <p:cTn id="14" dur="750"/>
                                        <p:tgtEl>
                                          <p:spTgt spid="53"/>
                                        </p:tgtEl>
                                      </p:cBhvr>
                                    </p:animEffect>
                                  </p:childTnLst>
                                </p:cTn>
                              </p:par>
                              <p:par>
                                <p:cTn id="15" presetID="53" presetClass="entr" presetSubtype="16" accel="50000" decel="50000" fill="hold" nodeType="withEffect">
                                  <p:stCondLst>
                                    <p:cond delay="300"/>
                                  </p:stCondLst>
                                  <p:childTnLst>
                                    <p:set>
                                      <p:cBhvr>
                                        <p:cTn id="16" dur="1" fill="hold">
                                          <p:stCondLst>
                                            <p:cond delay="0"/>
                                          </p:stCondLst>
                                        </p:cTn>
                                        <p:tgtEl>
                                          <p:spTgt spid="51"/>
                                        </p:tgtEl>
                                        <p:attrNameLst>
                                          <p:attrName>style.visibility</p:attrName>
                                        </p:attrNameLst>
                                      </p:cBhvr>
                                      <p:to>
                                        <p:strVal val="visible"/>
                                      </p:to>
                                    </p:set>
                                    <p:anim calcmode="lin" valueType="num">
                                      <p:cBhvr>
                                        <p:cTn id="17" dur="750" fill="hold"/>
                                        <p:tgtEl>
                                          <p:spTgt spid="51"/>
                                        </p:tgtEl>
                                        <p:attrNameLst>
                                          <p:attrName>ppt_w</p:attrName>
                                        </p:attrNameLst>
                                      </p:cBhvr>
                                      <p:tavLst>
                                        <p:tav tm="0">
                                          <p:val>
                                            <p:fltVal val="0"/>
                                          </p:val>
                                        </p:tav>
                                        <p:tav tm="100000">
                                          <p:val>
                                            <p:strVal val="#ppt_w"/>
                                          </p:val>
                                        </p:tav>
                                      </p:tavLst>
                                    </p:anim>
                                    <p:anim calcmode="lin" valueType="num">
                                      <p:cBhvr>
                                        <p:cTn id="18" dur="750" fill="hold"/>
                                        <p:tgtEl>
                                          <p:spTgt spid="51"/>
                                        </p:tgtEl>
                                        <p:attrNameLst>
                                          <p:attrName>ppt_h</p:attrName>
                                        </p:attrNameLst>
                                      </p:cBhvr>
                                      <p:tavLst>
                                        <p:tav tm="0">
                                          <p:val>
                                            <p:fltVal val="0"/>
                                          </p:val>
                                        </p:tav>
                                        <p:tav tm="100000">
                                          <p:val>
                                            <p:strVal val="#ppt_h"/>
                                          </p:val>
                                        </p:tav>
                                      </p:tavLst>
                                    </p:anim>
                                    <p:animEffect transition="in" filter="fade">
                                      <p:cBhvr>
                                        <p:cTn id="19" dur="750"/>
                                        <p:tgtEl>
                                          <p:spTgt spid="51"/>
                                        </p:tgtEl>
                                      </p:cBhvr>
                                    </p:animEffect>
                                  </p:childTnLst>
                                </p:cTn>
                              </p:par>
                            </p:childTnLst>
                          </p:cTn>
                        </p:par>
                        <p:par>
                          <p:cTn id="20" fill="hold">
                            <p:stCondLst>
                              <p:cond delay="13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2" presetClass="entr" presetSubtype="2" accel="50000" decel="50000" fill="hold" nodeType="withEffect">
                                  <p:stCondLst>
                                    <p:cond delay="2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800" fill="hold"/>
                                        <p:tgtEl>
                                          <p:spTgt spid="48"/>
                                        </p:tgtEl>
                                        <p:attrNameLst>
                                          <p:attrName>ppt_x</p:attrName>
                                        </p:attrNameLst>
                                      </p:cBhvr>
                                      <p:tavLst>
                                        <p:tav tm="0">
                                          <p:val>
                                            <p:strVal val="1+#ppt_w/2"/>
                                          </p:val>
                                        </p:tav>
                                        <p:tav tm="100000">
                                          <p:val>
                                            <p:strVal val="#ppt_x"/>
                                          </p:val>
                                        </p:tav>
                                      </p:tavLst>
                                    </p:anim>
                                    <p:anim calcmode="lin" valueType="num">
                                      <p:cBhvr additive="base">
                                        <p:cTn id="27" dur="8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nodeType="withEffect">
                                  <p:stCondLst>
                                    <p:cond delay="40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800" fill="hold"/>
                                        <p:tgtEl>
                                          <p:spTgt spid="47"/>
                                        </p:tgtEl>
                                        <p:attrNameLst>
                                          <p:attrName>ppt_x</p:attrName>
                                        </p:attrNameLst>
                                      </p:cBhvr>
                                      <p:tavLst>
                                        <p:tav tm="0">
                                          <p:val>
                                            <p:strVal val="1+#ppt_w/2"/>
                                          </p:val>
                                        </p:tav>
                                        <p:tav tm="100000">
                                          <p:val>
                                            <p:strVal val="#ppt_x"/>
                                          </p:val>
                                        </p:tav>
                                      </p:tavLst>
                                    </p:anim>
                                    <p:anim calcmode="lin" valueType="num">
                                      <p:cBhvr additive="base">
                                        <p:cTn id="31" dur="800" fill="hold"/>
                                        <p:tgtEl>
                                          <p:spTgt spid="47"/>
                                        </p:tgtEl>
                                        <p:attrNameLst>
                                          <p:attrName>ppt_y</p:attrName>
                                        </p:attrNameLst>
                                      </p:cBhvr>
                                      <p:tavLst>
                                        <p:tav tm="0">
                                          <p:val>
                                            <p:strVal val="#ppt_y"/>
                                          </p:val>
                                        </p:tav>
                                        <p:tav tm="100000">
                                          <p:val>
                                            <p:strVal val="#ppt_y"/>
                                          </p:val>
                                        </p:tav>
                                      </p:tavLst>
                                    </p:anim>
                                  </p:childTnLst>
                                </p:cTn>
                              </p:par>
                              <p:par>
                                <p:cTn id="32" presetID="2" presetClass="entr" presetSubtype="2" accel="50000" decel="50000" fill="hold" nodeType="withEffect">
                                  <p:stCondLst>
                                    <p:cond delay="60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800" fill="hold"/>
                                        <p:tgtEl>
                                          <p:spTgt spid="45"/>
                                        </p:tgtEl>
                                        <p:attrNameLst>
                                          <p:attrName>ppt_x</p:attrName>
                                        </p:attrNameLst>
                                      </p:cBhvr>
                                      <p:tavLst>
                                        <p:tav tm="0">
                                          <p:val>
                                            <p:strVal val="1+#ppt_w/2"/>
                                          </p:val>
                                        </p:tav>
                                        <p:tav tm="100000">
                                          <p:val>
                                            <p:strVal val="#ppt_x"/>
                                          </p:val>
                                        </p:tav>
                                      </p:tavLst>
                                    </p:anim>
                                    <p:anim calcmode="lin" valueType="num">
                                      <p:cBhvr additive="base">
                                        <p:cTn id="35" dur="800" fill="hold"/>
                                        <p:tgtEl>
                                          <p:spTgt spid="45"/>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80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800" fill="hold"/>
                                        <p:tgtEl>
                                          <p:spTgt spid="49"/>
                                        </p:tgtEl>
                                        <p:attrNameLst>
                                          <p:attrName>ppt_x</p:attrName>
                                        </p:attrNameLst>
                                      </p:cBhvr>
                                      <p:tavLst>
                                        <p:tav tm="0">
                                          <p:val>
                                            <p:strVal val="1+#ppt_w/2"/>
                                          </p:val>
                                        </p:tav>
                                        <p:tav tm="100000">
                                          <p:val>
                                            <p:strVal val="#ppt_x"/>
                                          </p:val>
                                        </p:tav>
                                      </p:tavLst>
                                    </p:anim>
                                    <p:anim calcmode="lin" valueType="num">
                                      <p:cBhvr additive="base">
                                        <p:cTn id="39" dur="8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449762F-5430-45A0-AB0C-663C2CC83B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2" name="Footer Placeholder 4">
            <a:extLst>
              <a:ext uri="{FF2B5EF4-FFF2-40B4-BE49-F238E27FC236}">
                <a16:creationId xmlns:a16="http://schemas.microsoft.com/office/drawing/2014/main" id="{ABCF47F7-FA09-8241-A724-58643F2694FF}"/>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Copyright © 2019 HealthySteps. All rights reserved.</a:t>
            </a:r>
          </a:p>
        </p:txBody>
      </p:sp>
      <p:sp>
        <p:nvSpPr>
          <p:cNvPr id="93" name="Slide Number Placeholder 5">
            <a:extLst>
              <a:ext uri="{FF2B5EF4-FFF2-40B4-BE49-F238E27FC236}">
                <a16:creationId xmlns:a16="http://schemas.microsoft.com/office/drawing/2014/main" id="{661286E1-08B5-A243-B5B8-32C8A496079D}"/>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solidFill>
                  <a:schemeClr val="bg1"/>
                </a:solidFill>
              </a:rPr>
              <a:pPr/>
              <a:t>6</a:t>
            </a:fld>
            <a:endParaRPr lang="en-US">
              <a:solidFill>
                <a:schemeClr val="bg1"/>
              </a:solidFill>
            </a:endParaRPr>
          </a:p>
        </p:txBody>
      </p:sp>
      <p:sp>
        <p:nvSpPr>
          <p:cNvPr id="94" name="Rectangle 93">
            <a:extLst>
              <a:ext uri="{FF2B5EF4-FFF2-40B4-BE49-F238E27FC236}">
                <a16:creationId xmlns:a16="http://schemas.microsoft.com/office/drawing/2014/main" id="{EED88338-8FEF-DC4A-80D1-FE085B7B7637}"/>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95ED6BF-6CB5-8B48-B547-163972D0F449}"/>
              </a:ext>
            </a:extLst>
          </p:cNvPr>
          <p:cNvGrpSpPr/>
          <p:nvPr/>
        </p:nvGrpSpPr>
        <p:grpSpPr>
          <a:xfrm>
            <a:off x="0" y="45000"/>
            <a:ext cx="4968511" cy="6768000"/>
            <a:chOff x="-1" y="-1"/>
            <a:chExt cx="4968511" cy="6768000"/>
          </a:xfrm>
        </p:grpSpPr>
        <p:pic>
          <p:nvPicPr>
            <p:cNvPr id="18" name="Picture 17" descr="Two people sitting in a room&#10;&#10;Description automatically generated">
              <a:extLst>
                <a:ext uri="{FF2B5EF4-FFF2-40B4-BE49-F238E27FC236}">
                  <a16:creationId xmlns:a16="http://schemas.microsoft.com/office/drawing/2014/main" id="{F0FC935F-A940-974B-8F94-6556427BD72E}"/>
                </a:ext>
              </a:extLst>
            </p:cNvPr>
            <p:cNvPicPr>
              <a:picLocks noChangeAspect="1"/>
            </p:cNvPicPr>
            <p:nvPr/>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 y="-1"/>
              <a:ext cx="4968000" cy="6768000"/>
            </a:xfrm>
            <a:prstGeom prst="rect">
              <a:avLst/>
            </a:prstGeom>
            <a:noFill/>
          </p:spPr>
        </p:pic>
        <p:sp>
          <p:nvSpPr>
            <p:cNvPr id="82" name="Rectangle 81">
              <a:extLst>
                <a:ext uri="{FF2B5EF4-FFF2-40B4-BE49-F238E27FC236}">
                  <a16:creationId xmlns:a16="http://schemas.microsoft.com/office/drawing/2014/main" id="{5FF41E92-9E6B-324F-BF47-24161B2ABEB4}"/>
                </a:ext>
              </a:extLst>
            </p:cNvPr>
            <p:cNvSpPr/>
            <p:nvPr/>
          </p:nvSpPr>
          <p:spPr>
            <a:xfrm>
              <a:off x="-1" y="4250"/>
              <a:ext cx="4968511" cy="676069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7F1612-7AB4-904C-AC4C-9940F6B4ACC2}"/>
                </a:ext>
              </a:extLst>
            </p:cNvPr>
            <p:cNvSpPr/>
            <p:nvPr/>
          </p:nvSpPr>
          <p:spPr>
            <a:xfrm>
              <a:off x="513715" y="2589937"/>
              <a:ext cx="4267291" cy="1588127"/>
            </a:xfrm>
            <a:prstGeom prst="rect">
              <a:avLst/>
            </a:prstGeom>
          </p:spPr>
          <p:txBody>
            <a:bodyPr wrap="square">
              <a:spAutoFit/>
            </a:bodyPr>
            <a:lstStyle/>
            <a:p>
              <a:pPr>
                <a:lnSpc>
                  <a:spcPct val="80000"/>
                </a:lnSpc>
                <a:spcAft>
                  <a:spcPts val="300"/>
                </a:spcAft>
              </a:pPr>
              <a:r>
                <a:rPr lang="en-US" sz="6000">
                  <a:solidFill>
                    <a:schemeClr val="bg1"/>
                  </a:solidFill>
                  <a:latin typeface="Calibri" panose="020F0502020204030204" pitchFamily="34" charset="0"/>
                  <a:cs typeface="Calibri" panose="020F0502020204030204" pitchFamily="34" charset="0"/>
                </a:rPr>
                <a:t>Core Components</a:t>
              </a:r>
            </a:p>
          </p:txBody>
        </p:sp>
      </p:grpSp>
      <p:grpSp>
        <p:nvGrpSpPr>
          <p:cNvPr id="32" name="Group 31">
            <a:extLst>
              <a:ext uri="{FF2B5EF4-FFF2-40B4-BE49-F238E27FC236}">
                <a16:creationId xmlns:a16="http://schemas.microsoft.com/office/drawing/2014/main" id="{396F9664-4127-1A45-86CF-F80E2011CEBA}"/>
              </a:ext>
            </a:extLst>
          </p:cNvPr>
          <p:cNvGrpSpPr/>
          <p:nvPr/>
        </p:nvGrpSpPr>
        <p:grpSpPr>
          <a:xfrm>
            <a:off x="8832304" y="3498939"/>
            <a:ext cx="2661858" cy="850182"/>
            <a:chOff x="8832304" y="3429000"/>
            <a:chExt cx="2661858" cy="850182"/>
          </a:xfrm>
        </p:grpSpPr>
        <p:sp>
          <p:nvSpPr>
            <p:cNvPr id="56" name="Oval 55">
              <a:extLst>
                <a:ext uri="{FF2B5EF4-FFF2-40B4-BE49-F238E27FC236}">
                  <a16:creationId xmlns:a16="http://schemas.microsoft.com/office/drawing/2014/main" id="{5501A6F5-6F47-104F-BEB5-61F12873C6DE}"/>
                </a:ext>
              </a:extLst>
            </p:cNvPr>
            <p:cNvSpPr/>
            <p:nvPr/>
          </p:nvSpPr>
          <p:spPr>
            <a:xfrm>
              <a:off x="8832304" y="3429000"/>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0" name="Rectangle 149">
              <a:extLst>
                <a:ext uri="{FF2B5EF4-FFF2-40B4-BE49-F238E27FC236}">
                  <a16:creationId xmlns:a16="http://schemas.microsoft.com/office/drawing/2014/main" id="{8DCD3493-F721-8041-BD0E-B3DEFF68B321}"/>
                </a:ext>
              </a:extLst>
            </p:cNvPr>
            <p:cNvSpPr/>
            <p:nvPr/>
          </p:nvSpPr>
          <p:spPr>
            <a:xfrm>
              <a:off x="9699279" y="3558626"/>
              <a:ext cx="1794883" cy="590931"/>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Early Learning Resources</a:t>
              </a:r>
            </a:p>
          </p:txBody>
        </p:sp>
        <p:pic>
          <p:nvPicPr>
            <p:cNvPr id="13" name="Graphic 12">
              <a:extLst>
                <a:ext uri="{FF2B5EF4-FFF2-40B4-BE49-F238E27FC236}">
                  <a16:creationId xmlns:a16="http://schemas.microsoft.com/office/drawing/2014/main" id="{72E5D768-8429-564A-A7A3-4290659A550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31063" y="3574039"/>
              <a:ext cx="518064" cy="518064"/>
            </a:xfrm>
            <a:prstGeom prst="rect">
              <a:avLst/>
            </a:prstGeom>
          </p:spPr>
        </p:pic>
      </p:grpSp>
      <p:grpSp>
        <p:nvGrpSpPr>
          <p:cNvPr id="45" name="Group 44">
            <a:extLst>
              <a:ext uri="{FF2B5EF4-FFF2-40B4-BE49-F238E27FC236}">
                <a16:creationId xmlns:a16="http://schemas.microsoft.com/office/drawing/2014/main" id="{DF4A49F6-DA05-CC46-ADE7-D2DB911628A8}"/>
              </a:ext>
            </a:extLst>
          </p:cNvPr>
          <p:cNvGrpSpPr/>
          <p:nvPr/>
        </p:nvGrpSpPr>
        <p:grpSpPr>
          <a:xfrm>
            <a:off x="5366210" y="645805"/>
            <a:ext cx="3307054" cy="850182"/>
            <a:chOff x="5439782" y="740398"/>
            <a:chExt cx="3307054" cy="850182"/>
          </a:xfrm>
        </p:grpSpPr>
        <p:sp>
          <p:nvSpPr>
            <p:cNvPr id="44" name="Rectangle 43">
              <a:extLst>
                <a:ext uri="{FF2B5EF4-FFF2-40B4-BE49-F238E27FC236}">
                  <a16:creationId xmlns:a16="http://schemas.microsoft.com/office/drawing/2014/main" id="{BB804172-E093-8B4F-B42D-0BB06E9B35AB}"/>
                </a:ext>
              </a:extLst>
            </p:cNvPr>
            <p:cNvSpPr/>
            <p:nvPr/>
          </p:nvSpPr>
          <p:spPr>
            <a:xfrm>
              <a:off x="6424191" y="745374"/>
              <a:ext cx="2322645" cy="8402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Child Developmental, Social-Emotional &amp; Behavioral Screenings</a:t>
              </a:r>
            </a:p>
          </p:txBody>
        </p:sp>
        <p:sp>
          <p:nvSpPr>
            <p:cNvPr id="51" name="Oval 50">
              <a:extLst>
                <a:ext uri="{FF2B5EF4-FFF2-40B4-BE49-F238E27FC236}">
                  <a16:creationId xmlns:a16="http://schemas.microsoft.com/office/drawing/2014/main" id="{1D8F346D-E011-DE48-B242-BBE95564A4A4}"/>
                </a:ext>
              </a:extLst>
            </p:cNvPr>
            <p:cNvSpPr/>
            <p:nvPr/>
          </p:nvSpPr>
          <p:spPr>
            <a:xfrm>
              <a:off x="5439782" y="740398"/>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33" name="Graphic 32">
              <a:extLst>
                <a:ext uri="{FF2B5EF4-FFF2-40B4-BE49-F238E27FC236}">
                  <a16:creationId xmlns:a16="http://schemas.microsoft.com/office/drawing/2014/main" id="{FB34FCB9-808A-A047-A73E-1049974D771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5215" y="889075"/>
              <a:ext cx="531806" cy="531806"/>
            </a:xfrm>
            <a:prstGeom prst="rect">
              <a:avLst/>
            </a:prstGeom>
          </p:spPr>
        </p:pic>
      </p:grpSp>
      <p:grpSp>
        <p:nvGrpSpPr>
          <p:cNvPr id="31" name="Group 30">
            <a:extLst>
              <a:ext uri="{FF2B5EF4-FFF2-40B4-BE49-F238E27FC236}">
                <a16:creationId xmlns:a16="http://schemas.microsoft.com/office/drawing/2014/main" id="{56DBE940-45E6-D240-B7AA-8B0C41CE3461}"/>
              </a:ext>
            </a:extLst>
          </p:cNvPr>
          <p:cNvGrpSpPr/>
          <p:nvPr/>
        </p:nvGrpSpPr>
        <p:grpSpPr>
          <a:xfrm>
            <a:off x="5397741" y="3462365"/>
            <a:ext cx="3113090" cy="923330"/>
            <a:chOff x="5439782" y="3471490"/>
            <a:chExt cx="3113090" cy="923330"/>
          </a:xfrm>
        </p:grpSpPr>
        <p:sp>
          <p:nvSpPr>
            <p:cNvPr id="38" name="Oval 37">
              <a:extLst>
                <a:ext uri="{FF2B5EF4-FFF2-40B4-BE49-F238E27FC236}">
                  <a16:creationId xmlns:a16="http://schemas.microsoft.com/office/drawing/2014/main" id="{971C1010-A367-FE46-9F6B-CCCE8CE038F3}"/>
                </a:ext>
              </a:extLst>
            </p:cNvPr>
            <p:cNvSpPr/>
            <p:nvPr/>
          </p:nvSpPr>
          <p:spPr>
            <a:xfrm>
              <a:off x="5439782" y="350806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0" name="Rectangle 129">
              <a:extLst>
                <a:ext uri="{FF2B5EF4-FFF2-40B4-BE49-F238E27FC236}">
                  <a16:creationId xmlns:a16="http://schemas.microsoft.com/office/drawing/2014/main" id="{220A348E-0C91-204C-9CB2-5F5DE9F4E022}"/>
                </a:ext>
              </a:extLst>
            </p:cNvPr>
            <p:cNvSpPr/>
            <p:nvPr/>
          </p:nvSpPr>
          <p:spPr>
            <a:xfrm>
              <a:off x="6424191" y="3471490"/>
              <a:ext cx="2128681" cy="9233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Child Development Support Line</a:t>
              </a:r>
            </a:p>
            <a:p>
              <a:pPr>
                <a:lnSpc>
                  <a:spcPct val="90000"/>
                </a:lnSpc>
              </a:pP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e.g., phone, text, email,</a:t>
              </a:r>
              <a:b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b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online portal</a:t>
              </a:r>
              <a:endParaRPr lang="en-US" altLang="en-US" sz="16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endParaRPr>
            </a:p>
          </p:txBody>
        </p:sp>
        <p:pic>
          <p:nvPicPr>
            <p:cNvPr id="8" name="Graphic 7">
              <a:extLst>
                <a:ext uri="{FF2B5EF4-FFF2-40B4-BE49-F238E27FC236}">
                  <a16:creationId xmlns:a16="http://schemas.microsoft.com/office/drawing/2014/main" id="{AF529322-EDEE-B144-AD7E-32476456CA7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24368" y="3688103"/>
              <a:ext cx="490104" cy="490104"/>
            </a:xfrm>
            <a:prstGeom prst="rect">
              <a:avLst/>
            </a:prstGeom>
          </p:spPr>
        </p:pic>
      </p:grpSp>
      <p:sp>
        <p:nvSpPr>
          <p:cNvPr id="135" name="Rectangle 134">
            <a:extLst>
              <a:ext uri="{FF2B5EF4-FFF2-40B4-BE49-F238E27FC236}">
                <a16:creationId xmlns:a16="http://schemas.microsoft.com/office/drawing/2014/main" id="{A672A64D-DB23-424F-A12C-174C447043BC}"/>
              </a:ext>
            </a:extLst>
          </p:cNvPr>
          <p:cNvSpPr/>
          <p:nvPr/>
        </p:nvSpPr>
        <p:spPr>
          <a:xfrm>
            <a:off x="6382151" y="4958652"/>
            <a:ext cx="1983766" cy="8402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Child Development &amp; Behavior Consults </a:t>
            </a:r>
          </a:p>
        </p:txBody>
      </p:sp>
      <p:sp>
        <p:nvSpPr>
          <p:cNvPr id="39" name="Oval 38">
            <a:extLst>
              <a:ext uri="{FF2B5EF4-FFF2-40B4-BE49-F238E27FC236}">
                <a16:creationId xmlns:a16="http://schemas.microsoft.com/office/drawing/2014/main" id="{616AC99D-288E-6B44-99D6-B08036878454}"/>
              </a:ext>
            </a:extLst>
          </p:cNvPr>
          <p:cNvSpPr/>
          <p:nvPr/>
        </p:nvSpPr>
        <p:spPr>
          <a:xfrm>
            <a:off x="5397741" y="494379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grpSp>
        <p:nvGrpSpPr>
          <p:cNvPr id="46" name="Group 45">
            <a:extLst>
              <a:ext uri="{FF2B5EF4-FFF2-40B4-BE49-F238E27FC236}">
                <a16:creationId xmlns:a16="http://schemas.microsoft.com/office/drawing/2014/main" id="{1524CF54-A150-5A47-B4BF-D88502DB85D1}"/>
              </a:ext>
            </a:extLst>
          </p:cNvPr>
          <p:cNvGrpSpPr/>
          <p:nvPr/>
        </p:nvGrpSpPr>
        <p:grpSpPr>
          <a:xfrm>
            <a:off x="8800773" y="645805"/>
            <a:ext cx="3109019" cy="850182"/>
            <a:chOff x="8832304" y="740398"/>
            <a:chExt cx="3109019" cy="850182"/>
          </a:xfrm>
        </p:grpSpPr>
        <p:sp>
          <p:nvSpPr>
            <p:cNvPr id="53" name="Oval 52">
              <a:extLst>
                <a:ext uri="{FF2B5EF4-FFF2-40B4-BE49-F238E27FC236}">
                  <a16:creationId xmlns:a16="http://schemas.microsoft.com/office/drawing/2014/main" id="{02B516EA-0901-5849-BC39-EAD6AF70D162}"/>
                </a:ext>
              </a:extLst>
            </p:cNvPr>
            <p:cNvSpPr/>
            <p:nvPr/>
          </p:nvSpPr>
          <p:spPr>
            <a:xfrm>
              <a:off x="8832304" y="740398"/>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601F94ED-BAE8-3749-85F0-B52DC5D7DDA8}"/>
                </a:ext>
              </a:extLst>
            </p:cNvPr>
            <p:cNvSpPr/>
            <p:nvPr/>
          </p:nvSpPr>
          <p:spPr>
            <a:xfrm>
              <a:off x="9699279" y="870024"/>
              <a:ext cx="2242044" cy="590931"/>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Care Coordination &amp; Systems Navigation </a:t>
              </a:r>
            </a:p>
          </p:txBody>
        </p:sp>
        <p:pic>
          <p:nvPicPr>
            <p:cNvPr id="26" name="Graphic 25">
              <a:extLst>
                <a:ext uri="{FF2B5EF4-FFF2-40B4-BE49-F238E27FC236}">
                  <a16:creationId xmlns:a16="http://schemas.microsoft.com/office/drawing/2014/main" id="{A8B70340-EE2D-5446-AC67-DAE4C34E860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698646">
              <a:off x="9032775" y="915276"/>
              <a:ext cx="500426" cy="500426"/>
            </a:xfrm>
            <a:prstGeom prst="rect">
              <a:avLst/>
            </a:prstGeom>
          </p:spPr>
        </p:pic>
      </p:grpSp>
      <p:grpSp>
        <p:nvGrpSpPr>
          <p:cNvPr id="42" name="Group 41">
            <a:extLst>
              <a:ext uri="{FF2B5EF4-FFF2-40B4-BE49-F238E27FC236}">
                <a16:creationId xmlns:a16="http://schemas.microsoft.com/office/drawing/2014/main" id="{37DDCC1A-B2AF-F44C-A7AE-9412B0A4FAD3}"/>
              </a:ext>
            </a:extLst>
          </p:cNvPr>
          <p:cNvGrpSpPr/>
          <p:nvPr/>
        </p:nvGrpSpPr>
        <p:grpSpPr>
          <a:xfrm>
            <a:off x="8832304" y="2067386"/>
            <a:ext cx="3109019" cy="850182"/>
            <a:chOff x="8832304" y="2129835"/>
            <a:chExt cx="3109019" cy="850182"/>
          </a:xfrm>
        </p:grpSpPr>
        <p:sp>
          <p:nvSpPr>
            <p:cNvPr id="145" name="Rectangle 144">
              <a:extLst>
                <a:ext uri="{FF2B5EF4-FFF2-40B4-BE49-F238E27FC236}">
                  <a16:creationId xmlns:a16="http://schemas.microsoft.com/office/drawing/2014/main" id="{D476E2C5-02F0-6445-9AFE-9A0E91A4A314}"/>
                </a:ext>
              </a:extLst>
            </p:cNvPr>
            <p:cNvSpPr/>
            <p:nvPr/>
          </p:nvSpPr>
          <p:spPr>
            <a:xfrm>
              <a:off x="9699279" y="2134811"/>
              <a:ext cx="2242044" cy="8402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Positive Parenting Guidance &amp; Information</a:t>
              </a:r>
            </a:p>
          </p:txBody>
        </p:sp>
        <p:grpSp>
          <p:nvGrpSpPr>
            <p:cNvPr id="41" name="Group 40">
              <a:extLst>
                <a:ext uri="{FF2B5EF4-FFF2-40B4-BE49-F238E27FC236}">
                  <a16:creationId xmlns:a16="http://schemas.microsoft.com/office/drawing/2014/main" id="{05DA5792-1912-3440-900B-86E80740E5F0}"/>
                </a:ext>
              </a:extLst>
            </p:cNvPr>
            <p:cNvGrpSpPr/>
            <p:nvPr/>
          </p:nvGrpSpPr>
          <p:grpSpPr>
            <a:xfrm>
              <a:off x="8832304" y="2129835"/>
              <a:ext cx="850182" cy="850182"/>
              <a:chOff x="8832304" y="2132856"/>
              <a:chExt cx="850182" cy="850182"/>
            </a:xfrm>
          </p:grpSpPr>
          <p:sp>
            <p:nvSpPr>
              <p:cNvPr id="54" name="Oval 53">
                <a:extLst>
                  <a:ext uri="{FF2B5EF4-FFF2-40B4-BE49-F238E27FC236}">
                    <a16:creationId xmlns:a16="http://schemas.microsoft.com/office/drawing/2014/main" id="{5764AC21-D268-7346-8F41-7D2C7B40A2F7}"/>
                  </a:ext>
                </a:extLst>
              </p:cNvPr>
              <p:cNvSpPr/>
              <p:nvPr/>
            </p:nvSpPr>
            <p:spPr>
              <a:xfrm>
                <a:off x="8832304" y="2132856"/>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52" name="Graphic 51">
                <a:extLst>
                  <a:ext uri="{FF2B5EF4-FFF2-40B4-BE49-F238E27FC236}">
                    <a16:creationId xmlns:a16="http://schemas.microsoft.com/office/drawing/2014/main" id="{92230C6C-94F4-494C-9FFC-0794CC01DAB7}"/>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990158" y="2272146"/>
                <a:ext cx="580789" cy="580789"/>
              </a:xfrm>
              <a:prstGeom prst="rect">
                <a:avLst/>
              </a:prstGeom>
            </p:spPr>
          </p:pic>
        </p:grpSp>
      </p:grpSp>
      <p:grpSp>
        <p:nvGrpSpPr>
          <p:cNvPr id="43" name="Group 42">
            <a:extLst>
              <a:ext uri="{FF2B5EF4-FFF2-40B4-BE49-F238E27FC236}">
                <a16:creationId xmlns:a16="http://schemas.microsoft.com/office/drawing/2014/main" id="{1CEE3912-B25B-664A-B9D9-74267D45F7D1}"/>
              </a:ext>
            </a:extLst>
          </p:cNvPr>
          <p:cNvGrpSpPr/>
          <p:nvPr/>
        </p:nvGrpSpPr>
        <p:grpSpPr>
          <a:xfrm>
            <a:off x="5397741" y="2067386"/>
            <a:ext cx="3297818" cy="850182"/>
            <a:chOff x="5439782" y="2151628"/>
            <a:chExt cx="3297818" cy="850182"/>
          </a:xfrm>
        </p:grpSpPr>
        <p:sp>
          <p:nvSpPr>
            <p:cNvPr id="125" name="Rectangle 124">
              <a:extLst>
                <a:ext uri="{FF2B5EF4-FFF2-40B4-BE49-F238E27FC236}">
                  <a16:creationId xmlns:a16="http://schemas.microsoft.com/office/drawing/2014/main" id="{C6760F9D-A32B-1641-A269-CE91EBDC1223}"/>
                </a:ext>
              </a:extLst>
            </p:cNvPr>
            <p:cNvSpPr/>
            <p:nvPr/>
          </p:nvSpPr>
          <p:spPr>
            <a:xfrm>
              <a:off x="6424192" y="2198154"/>
              <a:ext cx="2313408" cy="7571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Screenings</a:t>
              </a:r>
              <a:b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b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for Family Needs</a:t>
              </a:r>
              <a:b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b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e.g., PPD, other risk factors, SDOH</a:t>
              </a:r>
              <a:endParaRPr lang="en-US" altLang="en-US" sz="16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endParaRPr>
            </a:p>
          </p:txBody>
        </p:sp>
        <p:grpSp>
          <p:nvGrpSpPr>
            <p:cNvPr id="40" name="Group 39">
              <a:extLst>
                <a:ext uri="{FF2B5EF4-FFF2-40B4-BE49-F238E27FC236}">
                  <a16:creationId xmlns:a16="http://schemas.microsoft.com/office/drawing/2014/main" id="{9651A808-2ABD-134B-B895-3CE03868D671}"/>
                </a:ext>
              </a:extLst>
            </p:cNvPr>
            <p:cNvGrpSpPr/>
            <p:nvPr/>
          </p:nvGrpSpPr>
          <p:grpSpPr>
            <a:xfrm>
              <a:off x="5439782" y="2151628"/>
              <a:ext cx="959732" cy="850182"/>
              <a:chOff x="5439782" y="2204864"/>
              <a:chExt cx="959732" cy="850182"/>
            </a:xfrm>
          </p:grpSpPr>
          <p:sp>
            <p:nvSpPr>
              <p:cNvPr id="65" name="Oval 64">
                <a:extLst>
                  <a:ext uri="{FF2B5EF4-FFF2-40B4-BE49-F238E27FC236}">
                    <a16:creationId xmlns:a16="http://schemas.microsoft.com/office/drawing/2014/main" id="{5404776D-54D5-2342-871D-20B923799943}"/>
                  </a:ext>
                </a:extLst>
              </p:cNvPr>
              <p:cNvSpPr/>
              <p:nvPr/>
            </p:nvSpPr>
            <p:spPr>
              <a:xfrm>
                <a:off x="5439782" y="220486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64" name="Graphic 63">
                <a:extLst>
                  <a:ext uri="{FF2B5EF4-FFF2-40B4-BE49-F238E27FC236}">
                    <a16:creationId xmlns:a16="http://schemas.microsoft.com/office/drawing/2014/main" id="{82F2C720-FF4C-E04A-BB42-AB95730C2D4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l="12442" t="15483" r="24985" b="19915"/>
              <a:stretch>
                <a:fillRect/>
              </a:stretch>
            </p:blipFill>
            <p:spPr>
              <a:xfrm>
                <a:off x="5623145" y="2368209"/>
                <a:ext cx="483365" cy="499041"/>
              </a:xfrm>
              <a:custGeom>
                <a:avLst/>
                <a:gdLst>
                  <a:gd name="connsiteX0" fmla="*/ 151327 w 595648"/>
                  <a:gd name="connsiteY0" fmla="*/ 0 h 614966"/>
                  <a:gd name="connsiteX1" fmla="*/ 389586 w 595648"/>
                  <a:gd name="connsiteY1" fmla="*/ 3220 h 614966"/>
                  <a:gd name="connsiteX2" fmla="*/ 482958 w 595648"/>
                  <a:gd name="connsiteY2" fmla="*/ 41856 h 614966"/>
                  <a:gd name="connsiteX3" fmla="*/ 585989 w 595648"/>
                  <a:gd name="connsiteY3" fmla="*/ 151327 h 614966"/>
                  <a:gd name="connsiteX4" fmla="*/ 595648 w 595648"/>
                  <a:gd name="connsiteY4" fmla="*/ 289775 h 614966"/>
                  <a:gd name="connsiteX5" fmla="*/ 557011 w 595648"/>
                  <a:gd name="connsiteY5" fmla="*/ 405684 h 614966"/>
                  <a:gd name="connsiteX6" fmla="*/ 502276 w 595648"/>
                  <a:gd name="connsiteY6" fmla="*/ 444321 h 614966"/>
                  <a:gd name="connsiteX7" fmla="*/ 499056 w 595648"/>
                  <a:gd name="connsiteY7" fmla="*/ 589208 h 614966"/>
                  <a:gd name="connsiteX8" fmla="*/ 183524 w 595648"/>
                  <a:gd name="connsiteY8" fmla="*/ 614966 h 614966"/>
                  <a:gd name="connsiteX9" fmla="*/ 67614 w 595648"/>
                  <a:gd name="connsiteY9" fmla="*/ 582769 h 614966"/>
                  <a:gd name="connsiteX10" fmla="*/ 0 w 595648"/>
                  <a:gd name="connsiteY10" fmla="*/ 296214 h 614966"/>
                  <a:gd name="connsiteX11" fmla="*/ 74054 w 595648"/>
                  <a:gd name="connsiteY11" fmla="*/ 90152 h 61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648" h="614966">
                    <a:moveTo>
                      <a:pt x="151327" y="0"/>
                    </a:moveTo>
                    <a:lnTo>
                      <a:pt x="389586" y="3220"/>
                    </a:lnTo>
                    <a:lnTo>
                      <a:pt x="482958" y="41856"/>
                    </a:lnTo>
                    <a:lnTo>
                      <a:pt x="585989" y="151327"/>
                    </a:lnTo>
                    <a:lnTo>
                      <a:pt x="595648" y="289775"/>
                    </a:lnTo>
                    <a:lnTo>
                      <a:pt x="557011" y="405684"/>
                    </a:lnTo>
                    <a:lnTo>
                      <a:pt x="502276" y="444321"/>
                    </a:lnTo>
                    <a:cubicBezTo>
                      <a:pt x="501203" y="492617"/>
                      <a:pt x="500129" y="540912"/>
                      <a:pt x="499056" y="589208"/>
                    </a:cubicBezTo>
                    <a:lnTo>
                      <a:pt x="183524" y="614966"/>
                    </a:lnTo>
                    <a:lnTo>
                      <a:pt x="67614" y="582769"/>
                    </a:lnTo>
                    <a:lnTo>
                      <a:pt x="0" y="296214"/>
                    </a:lnTo>
                    <a:lnTo>
                      <a:pt x="74054" y="90152"/>
                    </a:lnTo>
                    <a:close/>
                  </a:path>
                </a:pathLst>
              </a:custGeom>
            </p:spPr>
          </p:pic>
          <p:sp>
            <p:nvSpPr>
              <p:cNvPr id="66" name="Oval 65">
                <a:extLst>
                  <a:ext uri="{FF2B5EF4-FFF2-40B4-BE49-F238E27FC236}">
                    <a16:creationId xmlns:a16="http://schemas.microsoft.com/office/drawing/2014/main" id="{7AB623E5-9B55-7C48-82E3-167E9C2EB37E}"/>
                  </a:ext>
                </a:extLst>
              </p:cNvPr>
              <p:cNvSpPr/>
              <p:nvPr/>
            </p:nvSpPr>
            <p:spPr>
              <a:xfrm>
                <a:off x="6102635" y="2713810"/>
                <a:ext cx="277945" cy="277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0FAFFB6-097A-7D49-8D69-70428C866C42}"/>
                  </a:ext>
                </a:extLst>
              </p:cNvPr>
              <p:cNvSpPr/>
              <p:nvPr/>
            </p:nvSpPr>
            <p:spPr>
              <a:xfrm>
                <a:off x="6096367" y="2720167"/>
                <a:ext cx="303147" cy="303147"/>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37" name="Graphic 36">
                <a:extLst>
                  <a:ext uri="{FF2B5EF4-FFF2-40B4-BE49-F238E27FC236}">
                    <a16:creationId xmlns:a16="http://schemas.microsoft.com/office/drawing/2014/main" id="{85944FD3-18C7-D143-B026-F7B3E51C3D9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143490" y="2760371"/>
                <a:ext cx="212233" cy="212233"/>
              </a:xfrm>
              <a:prstGeom prst="rect">
                <a:avLst/>
              </a:prstGeom>
            </p:spPr>
          </p:pic>
        </p:grpSp>
      </p:grpSp>
      <p:sp>
        <p:nvSpPr>
          <p:cNvPr id="50" name="Footer Placeholder 4">
            <a:extLst>
              <a:ext uri="{FF2B5EF4-FFF2-40B4-BE49-F238E27FC236}">
                <a16:creationId xmlns:a16="http://schemas.microsoft.com/office/drawing/2014/main" id="{96591C30-14E4-44D6-91CD-0A94D4BF6A5B}"/>
              </a:ext>
            </a:extLst>
          </p:cNvPr>
          <p:cNvSpPr txBox="1">
            <a:spLocks/>
          </p:cNvSpPr>
          <p:nvPr/>
        </p:nvSpPr>
        <p:spPr>
          <a:xfrm>
            <a:off x="1062110" y="64357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2021 ZERO TO THREE. All rights reserved.</a:t>
            </a:r>
          </a:p>
        </p:txBody>
      </p:sp>
      <p:sp>
        <p:nvSpPr>
          <p:cNvPr id="55" name="Slide Number Placeholder 5">
            <a:extLst>
              <a:ext uri="{FF2B5EF4-FFF2-40B4-BE49-F238E27FC236}">
                <a16:creationId xmlns:a16="http://schemas.microsoft.com/office/drawing/2014/main" id="{7D03AE17-0DE3-4624-814C-3DE45C9B5E12}"/>
              </a:ext>
            </a:extLst>
          </p:cNvPr>
          <p:cNvSpPr txBox="1">
            <a:spLocks/>
          </p:cNvSpPr>
          <p:nvPr/>
        </p:nvSpPr>
        <p:spPr>
          <a:xfrm>
            <a:off x="575850" y="6438319"/>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solidFill>
                  <a:schemeClr val="bg1"/>
                </a:solidFill>
              </a:rPr>
              <a:pPr/>
              <a:t>6</a:t>
            </a:fld>
            <a:endParaRPr lang="en-US">
              <a:solidFill>
                <a:schemeClr val="bg1"/>
              </a:solidFill>
            </a:endParaRPr>
          </a:p>
        </p:txBody>
      </p:sp>
      <p:grpSp>
        <p:nvGrpSpPr>
          <p:cNvPr id="75" name="Group 74">
            <a:extLst>
              <a:ext uri="{FF2B5EF4-FFF2-40B4-BE49-F238E27FC236}">
                <a16:creationId xmlns:a16="http://schemas.microsoft.com/office/drawing/2014/main" id="{1E173379-1E8D-487B-9398-FD5ACA6B12CA}"/>
              </a:ext>
            </a:extLst>
          </p:cNvPr>
          <p:cNvGrpSpPr/>
          <p:nvPr/>
        </p:nvGrpSpPr>
        <p:grpSpPr>
          <a:xfrm>
            <a:off x="8832304" y="4950455"/>
            <a:ext cx="3054895" cy="850182"/>
            <a:chOff x="8832304" y="4950455"/>
            <a:chExt cx="3054895" cy="850182"/>
          </a:xfrm>
        </p:grpSpPr>
        <p:sp>
          <p:nvSpPr>
            <p:cNvPr id="155" name="Rectangle 154">
              <a:extLst>
                <a:ext uri="{FF2B5EF4-FFF2-40B4-BE49-F238E27FC236}">
                  <a16:creationId xmlns:a16="http://schemas.microsoft.com/office/drawing/2014/main" id="{CDFD204B-DE9F-C046-B8CF-74BE713427FF}"/>
                </a:ext>
              </a:extLst>
            </p:cNvPr>
            <p:cNvSpPr/>
            <p:nvPr/>
          </p:nvSpPr>
          <p:spPr>
            <a:xfrm>
              <a:off x="9699278" y="4955431"/>
              <a:ext cx="2187921" cy="840230"/>
            </a:xfrm>
            <a:prstGeom prst="rect">
              <a:avLst/>
            </a:prstGeom>
          </p:spPr>
          <p:txBody>
            <a:bodyPr wrap="square">
              <a:spAutoFit/>
            </a:bodyPr>
            <a:lstStyle/>
            <a:p>
              <a:pPr>
                <a:lnSpc>
                  <a:spcPct val="90000"/>
                </a:lnSpc>
                <a:spcAft>
                  <a:spcPts val="1200"/>
                </a:spcAft>
              </a:pPr>
              <a:r>
                <a:rPr lang="en-US">
                  <a:solidFill>
                    <a:schemeClr val="tx1">
                      <a:lumMod val="75000"/>
                      <a:lumOff val="25000"/>
                    </a:schemeClr>
                  </a:solidFill>
                  <a:latin typeface="Calibri" panose="020F0502020204030204" pitchFamily="34" charset="0"/>
                  <a:cs typeface="Calibri" panose="020F0502020204030204" pitchFamily="34" charset="0"/>
                </a:rPr>
                <a:t>Ongoing, Preventive Team-Based</a:t>
              </a:r>
              <a:br>
                <a:rPr lang="en-US">
                  <a:solidFill>
                    <a:schemeClr val="tx1">
                      <a:lumMod val="75000"/>
                      <a:lumOff val="25000"/>
                    </a:schemeClr>
                  </a:solidFill>
                  <a:latin typeface="Calibri" panose="020F0502020204030204" pitchFamily="34" charset="0"/>
                  <a:cs typeface="Calibri" panose="020F0502020204030204" pitchFamily="34" charset="0"/>
                </a:rPr>
              </a:br>
              <a:r>
                <a:rPr lang="en-US">
                  <a:solidFill>
                    <a:schemeClr val="tx1">
                      <a:lumMod val="75000"/>
                      <a:lumOff val="25000"/>
                    </a:schemeClr>
                  </a:solidFill>
                  <a:latin typeface="Calibri" panose="020F0502020204030204" pitchFamily="34" charset="0"/>
                  <a:cs typeface="Calibri" panose="020F0502020204030204" pitchFamily="34" charset="0"/>
                </a:rPr>
                <a:t>Well-Child Visits </a:t>
              </a:r>
            </a:p>
          </p:txBody>
        </p:sp>
        <p:grpSp>
          <p:nvGrpSpPr>
            <p:cNvPr id="74" name="Group 73">
              <a:extLst>
                <a:ext uri="{FF2B5EF4-FFF2-40B4-BE49-F238E27FC236}">
                  <a16:creationId xmlns:a16="http://schemas.microsoft.com/office/drawing/2014/main" id="{4E90A21A-01CF-4260-91B3-B1467AFB97B4}"/>
                </a:ext>
              </a:extLst>
            </p:cNvPr>
            <p:cNvGrpSpPr/>
            <p:nvPr/>
          </p:nvGrpSpPr>
          <p:grpSpPr>
            <a:xfrm>
              <a:off x="8832304" y="4950455"/>
              <a:ext cx="850182" cy="850182"/>
              <a:chOff x="8832304" y="4950455"/>
              <a:chExt cx="850182" cy="850182"/>
            </a:xfrm>
          </p:grpSpPr>
          <p:sp>
            <p:nvSpPr>
              <p:cNvPr id="57" name="Oval 56">
                <a:extLst>
                  <a:ext uri="{FF2B5EF4-FFF2-40B4-BE49-F238E27FC236}">
                    <a16:creationId xmlns:a16="http://schemas.microsoft.com/office/drawing/2014/main" id="{E2B3BFE2-323E-8644-9C08-E17246E0EA4F}"/>
                  </a:ext>
                </a:extLst>
              </p:cNvPr>
              <p:cNvSpPr/>
              <p:nvPr/>
            </p:nvSpPr>
            <p:spPr>
              <a:xfrm>
                <a:off x="8832304" y="4950455"/>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grpSp>
            <p:nvGrpSpPr>
              <p:cNvPr id="72" name="Group 71">
                <a:extLst>
                  <a:ext uri="{FF2B5EF4-FFF2-40B4-BE49-F238E27FC236}">
                    <a16:creationId xmlns:a16="http://schemas.microsoft.com/office/drawing/2014/main" id="{0705BA21-09F1-49BC-99FC-DD93FF3F2698}"/>
                  </a:ext>
                </a:extLst>
              </p:cNvPr>
              <p:cNvGrpSpPr/>
              <p:nvPr/>
            </p:nvGrpSpPr>
            <p:grpSpPr>
              <a:xfrm>
                <a:off x="8906737" y="5179788"/>
                <a:ext cx="683461" cy="391516"/>
                <a:chOff x="10295074" y="4461618"/>
                <a:chExt cx="683461" cy="391516"/>
              </a:xfrm>
            </p:grpSpPr>
            <p:grpSp>
              <p:nvGrpSpPr>
                <p:cNvPr id="4" name="Graphic 27">
                  <a:extLst>
                    <a:ext uri="{FF2B5EF4-FFF2-40B4-BE49-F238E27FC236}">
                      <a16:creationId xmlns:a16="http://schemas.microsoft.com/office/drawing/2014/main" id="{D73A7DA3-1723-BB44-8ACE-B7F961BD8875}"/>
                    </a:ext>
                  </a:extLst>
                </p:cNvPr>
                <p:cNvGrpSpPr/>
                <p:nvPr/>
              </p:nvGrpSpPr>
              <p:grpSpPr>
                <a:xfrm>
                  <a:off x="10295074" y="4461618"/>
                  <a:ext cx="683461" cy="391516"/>
                  <a:chOff x="10334728" y="4389331"/>
                  <a:chExt cx="683461" cy="391516"/>
                </a:xfrm>
                <a:solidFill>
                  <a:srgbClr val="0083BF"/>
                </a:solidFill>
              </p:grpSpPr>
              <p:grpSp>
                <p:nvGrpSpPr>
                  <p:cNvPr id="5" name="Graphic 27">
                    <a:extLst>
                      <a:ext uri="{FF2B5EF4-FFF2-40B4-BE49-F238E27FC236}">
                        <a16:creationId xmlns:a16="http://schemas.microsoft.com/office/drawing/2014/main" id="{D73A7DA3-1723-BB44-8ACE-B7F961BD8875}"/>
                      </a:ext>
                    </a:extLst>
                  </p:cNvPr>
                  <p:cNvGrpSpPr/>
                  <p:nvPr/>
                </p:nvGrpSpPr>
                <p:grpSpPr>
                  <a:xfrm>
                    <a:off x="10334728" y="4389331"/>
                    <a:ext cx="683461" cy="391516"/>
                    <a:chOff x="10334728" y="4389331"/>
                    <a:chExt cx="683461" cy="391516"/>
                  </a:xfrm>
                  <a:solidFill>
                    <a:srgbClr val="0083BF"/>
                  </a:solidFill>
                </p:grpSpPr>
                <p:sp>
                  <p:nvSpPr>
                    <p:cNvPr id="6" name="Freeform: Shape 5">
                      <a:extLst>
                        <a:ext uri="{FF2B5EF4-FFF2-40B4-BE49-F238E27FC236}">
                          <a16:creationId xmlns:a16="http://schemas.microsoft.com/office/drawing/2014/main" id="{85D58DBF-63C9-41BA-9843-ECCBB1A3E6C1}"/>
                        </a:ext>
                      </a:extLst>
                    </p:cNvPr>
                    <p:cNvSpPr/>
                    <p:nvPr/>
                  </p:nvSpPr>
                  <p:spPr>
                    <a:xfrm>
                      <a:off x="10595348" y="4460963"/>
                      <a:ext cx="163026" cy="163092"/>
                    </a:xfrm>
                    <a:custGeom>
                      <a:avLst/>
                      <a:gdLst>
                        <a:gd name="connsiteX0" fmla="*/ 81414 w 163025"/>
                        <a:gd name="connsiteY0" fmla="*/ 0 h 163091"/>
                        <a:gd name="connsiteX1" fmla="*/ 163154 w 163025"/>
                        <a:gd name="connsiteY1" fmla="*/ 81448 h 163091"/>
                        <a:gd name="connsiteX2" fmla="*/ 81741 w 163025"/>
                        <a:gd name="connsiteY2" fmla="*/ 163220 h 163091"/>
                        <a:gd name="connsiteX3" fmla="*/ 0 w 163025"/>
                        <a:gd name="connsiteY3" fmla="*/ 81772 h 163091"/>
                        <a:gd name="connsiteX4" fmla="*/ 23876 w 163025"/>
                        <a:gd name="connsiteY4" fmla="*/ 23920 h 163091"/>
                        <a:gd name="connsiteX5" fmla="*/ 81414 w 163025"/>
                        <a:gd name="connsiteY5" fmla="*/ 0 h 163091"/>
                        <a:gd name="connsiteX6" fmla="*/ 129715 w 163025"/>
                        <a:gd name="connsiteY6" fmla="*/ 33322 h 163091"/>
                        <a:gd name="connsiteX7" fmla="*/ 33018 w 163025"/>
                        <a:gd name="connsiteY7" fmla="*/ 33226 h 163091"/>
                        <a:gd name="connsiteX8" fmla="*/ 32922 w 163025"/>
                        <a:gd name="connsiteY8" fmla="*/ 129962 h 163091"/>
                        <a:gd name="connsiteX9" fmla="*/ 129619 w 163025"/>
                        <a:gd name="connsiteY9" fmla="*/ 130058 h 163091"/>
                        <a:gd name="connsiteX10" fmla="*/ 149693 w 163025"/>
                        <a:gd name="connsiteY10" fmla="*/ 81610 h 163091"/>
                        <a:gd name="connsiteX11" fmla="*/ 129715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14" y="0"/>
                          </a:moveTo>
                          <a:cubicBezTo>
                            <a:pt x="126467" y="-89"/>
                            <a:pt x="163065" y="36376"/>
                            <a:pt x="163154" y="81448"/>
                          </a:cubicBezTo>
                          <a:cubicBezTo>
                            <a:pt x="163244" y="126519"/>
                            <a:pt x="126793" y="163130"/>
                            <a:pt x="81741" y="163220"/>
                          </a:cubicBezTo>
                          <a:cubicBezTo>
                            <a:pt x="36686" y="163309"/>
                            <a:pt x="90" y="126844"/>
                            <a:pt x="0" y="81772"/>
                          </a:cubicBezTo>
                          <a:cubicBezTo>
                            <a:pt x="-43" y="60080"/>
                            <a:pt x="8548" y="39263"/>
                            <a:pt x="23876" y="23920"/>
                          </a:cubicBezTo>
                          <a:cubicBezTo>
                            <a:pt x="39136" y="8645"/>
                            <a:pt x="59828" y="43"/>
                            <a:pt x="81414" y="0"/>
                          </a:cubicBezTo>
                          <a:close/>
                          <a:moveTo>
                            <a:pt x="129715" y="33322"/>
                          </a:moveTo>
                          <a:cubicBezTo>
                            <a:pt x="103039" y="6583"/>
                            <a:pt x="59748" y="6540"/>
                            <a:pt x="33018" y="33226"/>
                          </a:cubicBezTo>
                          <a:cubicBezTo>
                            <a:pt x="6290" y="59912"/>
                            <a:pt x="6247" y="103223"/>
                            <a:pt x="32922" y="129962"/>
                          </a:cubicBezTo>
                          <a:cubicBezTo>
                            <a:pt x="59598" y="156701"/>
                            <a:pt x="102889" y="156744"/>
                            <a:pt x="129619" y="130058"/>
                          </a:cubicBezTo>
                          <a:cubicBezTo>
                            <a:pt x="142479" y="117218"/>
                            <a:pt x="149703" y="99786"/>
                            <a:pt x="149693" y="81610"/>
                          </a:cubicBezTo>
                          <a:cubicBezTo>
                            <a:pt x="149693" y="63502"/>
                            <a:pt x="142508" y="46134"/>
                            <a:pt x="129715"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F1E0497-4B74-44C4-BBD6-2AA58943C845}"/>
                        </a:ext>
                      </a:extLst>
                    </p:cNvPr>
                    <p:cNvSpPr/>
                    <p:nvPr/>
                  </p:nvSpPr>
                  <p:spPr>
                    <a:xfrm>
                      <a:off x="10601003" y="4505286"/>
                      <a:ext cx="67128" cy="44770"/>
                    </a:xfrm>
                    <a:custGeom>
                      <a:avLst/>
                      <a:gdLst>
                        <a:gd name="connsiteX0" fmla="*/ 68726 w 67128"/>
                        <a:gd name="connsiteY0" fmla="*/ 4189 h 44770"/>
                        <a:gd name="connsiteX1" fmla="*/ 44400 w 67128"/>
                        <a:gd name="connsiteY1" fmla="*/ 32970 h 44770"/>
                        <a:gd name="connsiteX2" fmla="*/ 1726 w 67128"/>
                        <a:gd name="connsiteY2" fmla="*/ 47648 h 44770"/>
                        <a:gd name="connsiteX3" fmla="*/ 0 w 67128"/>
                        <a:gd name="connsiteY3" fmla="*/ 34345 h 44770"/>
                        <a:gd name="connsiteX4" fmla="*/ 37400 w 67128"/>
                        <a:gd name="connsiteY4" fmla="*/ 21554 h 44770"/>
                        <a:gd name="connsiteX5" fmla="*/ 56196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26" y="4189"/>
                          </a:moveTo>
                          <a:cubicBezTo>
                            <a:pt x="65082" y="15414"/>
                            <a:pt x="56420" y="25295"/>
                            <a:pt x="44400" y="32970"/>
                          </a:cubicBezTo>
                          <a:cubicBezTo>
                            <a:pt x="31375" y="40830"/>
                            <a:pt x="16829" y="45833"/>
                            <a:pt x="1726" y="47648"/>
                          </a:cubicBezTo>
                          <a:lnTo>
                            <a:pt x="0" y="34345"/>
                          </a:lnTo>
                          <a:cubicBezTo>
                            <a:pt x="13233" y="32785"/>
                            <a:pt x="25982" y="28424"/>
                            <a:pt x="37400" y="21554"/>
                          </a:cubicBezTo>
                          <a:cubicBezTo>
                            <a:pt x="45940" y="16725"/>
                            <a:pt x="52572" y="9119"/>
                            <a:pt x="56196"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67DFE90-9A5D-4424-858E-A70754B8C420}"/>
                        </a:ext>
                      </a:extLst>
                    </p:cNvPr>
                    <p:cNvSpPr/>
                    <p:nvPr/>
                  </p:nvSpPr>
                  <p:spPr>
                    <a:xfrm>
                      <a:off x="10636805" y="4475098"/>
                      <a:ext cx="111880" cy="54364"/>
                    </a:xfrm>
                    <a:custGeom>
                      <a:avLst/>
                      <a:gdLst>
                        <a:gd name="connsiteX0" fmla="*/ 113159 w 111880"/>
                        <a:gd name="connsiteY0" fmla="*/ 52797 h 54363"/>
                        <a:gd name="connsiteX1" fmla="*/ 95546 w 111880"/>
                        <a:gd name="connsiteY1" fmla="*/ 54876 h 54363"/>
                        <a:gd name="connsiteX2" fmla="*/ 38583 w 111880"/>
                        <a:gd name="connsiteY2" fmla="*/ 46081 h 54363"/>
                        <a:gd name="connsiteX3" fmla="*/ 895 w 111880"/>
                        <a:gd name="connsiteY3" fmla="*/ 7739 h 54363"/>
                        <a:gd name="connsiteX4" fmla="*/ 0 w 111880"/>
                        <a:gd name="connsiteY4" fmla="*/ 576 h 54363"/>
                        <a:gd name="connsiteX5" fmla="*/ 13298 w 111880"/>
                        <a:gd name="connsiteY5" fmla="*/ 0 h 54363"/>
                        <a:gd name="connsiteX6" fmla="*/ 13937 w 111880"/>
                        <a:gd name="connsiteY6" fmla="*/ 5021 h 54363"/>
                        <a:gd name="connsiteX7" fmla="*/ 43473 w 111880"/>
                        <a:gd name="connsiteY7" fmla="*/ 33802 h 54363"/>
                        <a:gd name="connsiteX8" fmla="*/ 95002 w 111880"/>
                        <a:gd name="connsiteY8" fmla="*/ 41732 h 54363"/>
                        <a:gd name="connsiteX9" fmla="*/ 110474 w 111880"/>
                        <a:gd name="connsiteY9" fmla="*/ 39910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3159" y="52797"/>
                          </a:moveTo>
                          <a:cubicBezTo>
                            <a:pt x="107354" y="53967"/>
                            <a:pt x="101463" y="54663"/>
                            <a:pt x="95546" y="54876"/>
                          </a:cubicBezTo>
                          <a:cubicBezTo>
                            <a:pt x="76162" y="55793"/>
                            <a:pt x="56790" y="52803"/>
                            <a:pt x="38583" y="46081"/>
                          </a:cubicBezTo>
                          <a:cubicBezTo>
                            <a:pt x="19787" y="38662"/>
                            <a:pt x="4795" y="26159"/>
                            <a:pt x="895" y="7739"/>
                          </a:cubicBezTo>
                          <a:cubicBezTo>
                            <a:pt x="422" y="5376"/>
                            <a:pt x="123" y="2982"/>
                            <a:pt x="0" y="576"/>
                          </a:cubicBezTo>
                          <a:lnTo>
                            <a:pt x="13298" y="0"/>
                          </a:lnTo>
                          <a:cubicBezTo>
                            <a:pt x="13367" y="1689"/>
                            <a:pt x="13581" y="3369"/>
                            <a:pt x="13937" y="5021"/>
                          </a:cubicBezTo>
                          <a:cubicBezTo>
                            <a:pt x="16750" y="18452"/>
                            <a:pt x="28545" y="27822"/>
                            <a:pt x="43473" y="33802"/>
                          </a:cubicBezTo>
                          <a:cubicBezTo>
                            <a:pt x="59942" y="39889"/>
                            <a:pt x="77466" y="42587"/>
                            <a:pt x="95002" y="41732"/>
                          </a:cubicBezTo>
                          <a:cubicBezTo>
                            <a:pt x="100200" y="41541"/>
                            <a:pt x="105375" y="40932"/>
                            <a:pt x="110474" y="3991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18C5EF9-0A43-49FA-9187-DE927AE40110}"/>
                        </a:ext>
                      </a:extLst>
                    </p:cNvPr>
                    <p:cNvSpPr/>
                    <p:nvPr/>
                  </p:nvSpPr>
                  <p:spPr>
                    <a:xfrm>
                      <a:off x="10528281" y="4630547"/>
                      <a:ext cx="294085" cy="150300"/>
                    </a:xfrm>
                    <a:custGeom>
                      <a:avLst/>
                      <a:gdLst>
                        <a:gd name="connsiteX0" fmla="*/ 148481 w 294085"/>
                        <a:gd name="connsiteY0" fmla="*/ 153210 h 150300"/>
                        <a:gd name="connsiteX1" fmla="*/ 0 w 294085"/>
                        <a:gd name="connsiteY1" fmla="*/ 153210 h 150300"/>
                        <a:gd name="connsiteX2" fmla="*/ 0 w 294085"/>
                        <a:gd name="connsiteY2" fmla="*/ 146559 h 150300"/>
                        <a:gd name="connsiteX3" fmla="*/ 115077 w 294085"/>
                        <a:gd name="connsiteY3" fmla="*/ 1343 h 150300"/>
                        <a:gd name="connsiteX4" fmla="*/ 120767 w 294085"/>
                        <a:gd name="connsiteY4" fmla="*/ 0 h 150300"/>
                        <a:gd name="connsiteX5" fmla="*/ 122908 w 294085"/>
                        <a:gd name="connsiteY5" fmla="*/ 5532 h 150300"/>
                        <a:gd name="connsiteX6" fmla="*/ 133393 w 294085"/>
                        <a:gd name="connsiteY6" fmla="*/ 19187 h 150300"/>
                        <a:gd name="connsiteX7" fmla="*/ 165615 w 294085"/>
                        <a:gd name="connsiteY7" fmla="*/ 19187 h 150300"/>
                        <a:gd name="connsiteX8" fmla="*/ 176132 w 294085"/>
                        <a:gd name="connsiteY8" fmla="*/ 5756 h 150300"/>
                        <a:gd name="connsiteX9" fmla="*/ 178209 w 294085"/>
                        <a:gd name="connsiteY9" fmla="*/ 256 h 150300"/>
                        <a:gd name="connsiteX10" fmla="*/ 183643 w 294085"/>
                        <a:gd name="connsiteY10" fmla="*/ 1823 h 150300"/>
                        <a:gd name="connsiteX11" fmla="*/ 296834 w 294085"/>
                        <a:gd name="connsiteY11" fmla="*/ 146623 h 150300"/>
                        <a:gd name="connsiteX12" fmla="*/ 296834 w 294085"/>
                        <a:gd name="connsiteY12" fmla="*/ 153274 h 150300"/>
                        <a:gd name="connsiteX13" fmla="*/ 148481 w 294085"/>
                        <a:gd name="connsiteY13" fmla="*/ 153274 h 150300"/>
                        <a:gd name="connsiteX14" fmla="*/ 13554 w 294085"/>
                        <a:gd name="connsiteY14" fmla="*/ 139875 h 150300"/>
                        <a:gd name="connsiteX15" fmla="*/ 283377 w 294085"/>
                        <a:gd name="connsiteY15" fmla="*/ 139875 h 150300"/>
                        <a:gd name="connsiteX16" fmla="*/ 185785 w 294085"/>
                        <a:gd name="connsiteY16" fmla="*/ 16085 h 150300"/>
                        <a:gd name="connsiteX17" fmla="*/ 172999 w 294085"/>
                        <a:gd name="connsiteY17" fmla="*/ 30252 h 150300"/>
                        <a:gd name="connsiteX18" fmla="*/ 115344 w 294085"/>
                        <a:gd name="connsiteY18" fmla="*/ 20092 h 150300"/>
                        <a:gd name="connsiteX19" fmla="*/ 112711 w 294085"/>
                        <a:gd name="connsiteY19" fmla="*/ 15798 h 150300"/>
                        <a:gd name="connsiteX20" fmla="*/ 13617 w 294085"/>
                        <a:gd name="connsiteY20" fmla="*/ 140035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4085" h="150300">
                          <a:moveTo>
                            <a:pt x="148481" y="153210"/>
                          </a:moveTo>
                          <a:lnTo>
                            <a:pt x="0" y="153210"/>
                          </a:lnTo>
                          <a:lnTo>
                            <a:pt x="0" y="146559"/>
                          </a:lnTo>
                          <a:cubicBezTo>
                            <a:pt x="0" y="77294"/>
                            <a:pt x="47666" y="17144"/>
                            <a:pt x="115077" y="1343"/>
                          </a:cubicBezTo>
                          <a:lnTo>
                            <a:pt x="120767" y="0"/>
                          </a:lnTo>
                          <a:lnTo>
                            <a:pt x="122908" y="5532"/>
                          </a:lnTo>
                          <a:cubicBezTo>
                            <a:pt x="124938" y="11043"/>
                            <a:pt x="128595" y="15805"/>
                            <a:pt x="133393" y="19187"/>
                          </a:cubicBezTo>
                          <a:cubicBezTo>
                            <a:pt x="143063" y="25970"/>
                            <a:pt x="155945" y="25970"/>
                            <a:pt x="165615" y="19187"/>
                          </a:cubicBezTo>
                          <a:cubicBezTo>
                            <a:pt x="170397" y="15877"/>
                            <a:pt x="174063" y="11194"/>
                            <a:pt x="176132" y="5756"/>
                          </a:cubicBezTo>
                          <a:lnTo>
                            <a:pt x="178209" y="256"/>
                          </a:lnTo>
                          <a:lnTo>
                            <a:pt x="183643" y="1823"/>
                          </a:lnTo>
                          <a:cubicBezTo>
                            <a:pt x="250161" y="18319"/>
                            <a:pt x="296863" y="78064"/>
                            <a:pt x="296834" y="146623"/>
                          </a:cubicBezTo>
                          <a:lnTo>
                            <a:pt x="296834" y="153274"/>
                          </a:lnTo>
                          <a:lnTo>
                            <a:pt x="148481" y="153274"/>
                          </a:lnTo>
                          <a:close/>
                          <a:moveTo>
                            <a:pt x="13554" y="139875"/>
                          </a:moveTo>
                          <a:lnTo>
                            <a:pt x="283377" y="139875"/>
                          </a:lnTo>
                          <a:cubicBezTo>
                            <a:pt x="280615" y="81994"/>
                            <a:pt x="241406" y="32261"/>
                            <a:pt x="185785" y="16085"/>
                          </a:cubicBezTo>
                          <a:cubicBezTo>
                            <a:pt x="182653" y="21717"/>
                            <a:pt x="178280" y="26562"/>
                            <a:pt x="172999" y="30252"/>
                          </a:cubicBezTo>
                          <a:cubicBezTo>
                            <a:pt x="154273" y="43374"/>
                            <a:pt x="128461" y="38825"/>
                            <a:pt x="115344" y="20092"/>
                          </a:cubicBezTo>
                          <a:cubicBezTo>
                            <a:pt x="114380" y="18715"/>
                            <a:pt x="113501" y="17281"/>
                            <a:pt x="112711" y="15798"/>
                          </a:cubicBezTo>
                          <a:cubicBezTo>
                            <a:pt x="56354" y="31497"/>
                            <a:pt x="16409" y="81578"/>
                            <a:pt x="13617" y="140035"/>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9EE4F25-3C3B-4443-BE96-6A0E42EEBA98}"/>
                        </a:ext>
                      </a:extLst>
                    </p:cNvPr>
                    <p:cNvSpPr/>
                    <p:nvPr/>
                  </p:nvSpPr>
                  <p:spPr>
                    <a:xfrm>
                      <a:off x="10592788" y="4656386"/>
                      <a:ext cx="19179" cy="28781"/>
                    </a:xfrm>
                    <a:custGeom>
                      <a:avLst/>
                      <a:gdLst>
                        <a:gd name="connsiteX0" fmla="*/ 12179 w 19179"/>
                        <a:gd name="connsiteY0" fmla="*/ 0 h 28780"/>
                        <a:gd name="connsiteX1" fmla="*/ 16846 w 19179"/>
                        <a:gd name="connsiteY1" fmla="*/ 11832 h 28780"/>
                        <a:gd name="connsiteX2" fmla="*/ 20362 w 19179"/>
                        <a:gd name="connsiteY2" fmla="*/ 27150 h 28780"/>
                        <a:gd name="connsiteX3" fmla="*/ 7256 w 19179"/>
                        <a:gd name="connsiteY3" fmla="*/ 29452 h 28780"/>
                        <a:gd name="connsiteX4" fmla="*/ 4060 w 19179"/>
                        <a:gd name="connsiteY4" fmla="*/ 15766 h 28780"/>
                        <a:gd name="connsiteX5" fmla="*/ 0 w 19179"/>
                        <a:gd name="connsiteY5" fmla="*/ 5692 h 2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79" h="28780">
                          <a:moveTo>
                            <a:pt x="12179" y="0"/>
                          </a:moveTo>
                          <a:cubicBezTo>
                            <a:pt x="14020" y="3826"/>
                            <a:pt x="15579" y="7780"/>
                            <a:pt x="16846" y="11832"/>
                          </a:cubicBezTo>
                          <a:cubicBezTo>
                            <a:pt x="18352" y="16856"/>
                            <a:pt x="19526" y="21973"/>
                            <a:pt x="20362" y="27150"/>
                          </a:cubicBezTo>
                          <a:lnTo>
                            <a:pt x="7256" y="29452"/>
                          </a:lnTo>
                          <a:cubicBezTo>
                            <a:pt x="6482" y="24827"/>
                            <a:pt x="5415" y="20255"/>
                            <a:pt x="4060" y="15766"/>
                          </a:cubicBezTo>
                          <a:cubicBezTo>
                            <a:pt x="2948" y="12315"/>
                            <a:pt x="1591" y="8949"/>
                            <a:pt x="0" y="569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30CB38B-E3C1-48BA-93CE-485AA5AD0416}"/>
                        </a:ext>
                      </a:extLst>
                    </p:cNvPr>
                    <p:cNvSpPr/>
                    <p:nvPr/>
                  </p:nvSpPr>
                  <p:spPr>
                    <a:xfrm>
                      <a:off x="10576894" y="4677139"/>
                      <a:ext cx="57538" cy="86343"/>
                    </a:xfrm>
                    <a:custGeom>
                      <a:avLst/>
                      <a:gdLst>
                        <a:gd name="connsiteX0" fmla="*/ 21041 w 57538"/>
                        <a:gd name="connsiteY0" fmla="*/ 88295 h 86342"/>
                        <a:gd name="connsiteX1" fmla="*/ 27162 w 57538"/>
                        <a:gd name="connsiteY1" fmla="*/ 81147 h 86342"/>
                        <a:gd name="connsiteX2" fmla="*/ 20018 w 57538"/>
                        <a:gd name="connsiteY2" fmla="*/ 75023 h 86342"/>
                        <a:gd name="connsiteX3" fmla="*/ 20018 w 57538"/>
                        <a:gd name="connsiteY3" fmla="*/ 75023 h 86342"/>
                        <a:gd name="connsiteX4" fmla="*/ 14104 w 57538"/>
                        <a:gd name="connsiteY4" fmla="*/ 72497 h 86342"/>
                        <a:gd name="connsiteX5" fmla="*/ 13433 w 57538"/>
                        <a:gd name="connsiteY5" fmla="*/ 61177 h 86342"/>
                        <a:gd name="connsiteX6" fmla="*/ 14232 w 57538"/>
                        <a:gd name="connsiteY6" fmla="*/ 58714 h 86342"/>
                        <a:gd name="connsiteX7" fmla="*/ 23214 w 57538"/>
                        <a:gd name="connsiteY7" fmla="*/ 17398 h 86342"/>
                        <a:gd name="connsiteX8" fmla="*/ 26091 w 57538"/>
                        <a:gd name="connsiteY8" fmla="*/ 13816 h 86342"/>
                        <a:gd name="connsiteX9" fmla="*/ 29288 w 57538"/>
                        <a:gd name="connsiteY9" fmla="*/ 13272 h 86342"/>
                        <a:gd name="connsiteX10" fmla="*/ 32708 w 57538"/>
                        <a:gd name="connsiteY10" fmla="*/ 13848 h 86342"/>
                        <a:gd name="connsiteX11" fmla="*/ 35905 w 57538"/>
                        <a:gd name="connsiteY11" fmla="*/ 17302 h 86342"/>
                        <a:gd name="connsiteX12" fmla="*/ 44855 w 57538"/>
                        <a:gd name="connsiteY12" fmla="*/ 58618 h 86342"/>
                        <a:gd name="connsiteX13" fmla="*/ 45686 w 57538"/>
                        <a:gd name="connsiteY13" fmla="*/ 61145 h 86342"/>
                        <a:gd name="connsiteX14" fmla="*/ 45015 w 57538"/>
                        <a:gd name="connsiteY14" fmla="*/ 72497 h 86342"/>
                        <a:gd name="connsiteX15" fmla="*/ 39133 w 57538"/>
                        <a:gd name="connsiteY15" fmla="*/ 74991 h 86342"/>
                        <a:gd name="connsiteX16" fmla="*/ 32310 w 57538"/>
                        <a:gd name="connsiteY16" fmla="*/ 81528 h 86342"/>
                        <a:gd name="connsiteX17" fmla="*/ 38078 w 57538"/>
                        <a:gd name="connsiteY17" fmla="*/ 88295 h 86342"/>
                        <a:gd name="connsiteX18" fmla="*/ 57258 w 57538"/>
                        <a:gd name="connsiteY18" fmla="*/ 77326 h 86342"/>
                        <a:gd name="connsiteX19" fmla="*/ 58792 w 57538"/>
                        <a:gd name="connsiteY19" fmla="*/ 60153 h 86342"/>
                        <a:gd name="connsiteX20" fmla="*/ 57482 w 57538"/>
                        <a:gd name="connsiteY20" fmla="*/ 55005 h 86342"/>
                        <a:gd name="connsiteX21" fmla="*/ 48979 w 57538"/>
                        <a:gd name="connsiteY21" fmla="*/ 16886 h 86342"/>
                        <a:gd name="connsiteX22" fmla="*/ 36928 w 57538"/>
                        <a:gd name="connsiteY22" fmla="*/ 1312 h 86342"/>
                        <a:gd name="connsiteX23" fmla="*/ 29543 w 57538"/>
                        <a:gd name="connsiteY23" fmla="*/ 1 h 86342"/>
                        <a:gd name="connsiteX24" fmla="*/ 21712 w 57538"/>
                        <a:gd name="connsiteY24" fmla="*/ 1312 h 86342"/>
                        <a:gd name="connsiteX25" fmla="*/ 10108 w 57538"/>
                        <a:gd name="connsiteY25" fmla="*/ 17014 h 86342"/>
                        <a:gd name="connsiteX26" fmla="*/ 1605 w 57538"/>
                        <a:gd name="connsiteY26" fmla="*/ 55069 h 86342"/>
                        <a:gd name="connsiteX27" fmla="*/ 327 w 57538"/>
                        <a:gd name="connsiteY27" fmla="*/ 60153 h 86342"/>
                        <a:gd name="connsiteX28" fmla="*/ 1861 w 57538"/>
                        <a:gd name="connsiteY28" fmla="*/ 77326 h 86342"/>
                        <a:gd name="connsiteX29" fmla="*/ 21041 w 57538"/>
                        <a:gd name="connsiteY29" fmla="*/ 88295 h 8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538" h="86342">
                          <a:moveTo>
                            <a:pt x="21041" y="88295"/>
                          </a:moveTo>
                          <a:cubicBezTo>
                            <a:pt x="24704" y="88013"/>
                            <a:pt x="27445" y="84812"/>
                            <a:pt x="27162" y="81147"/>
                          </a:cubicBezTo>
                          <a:cubicBezTo>
                            <a:pt x="26879" y="77483"/>
                            <a:pt x="23681" y="74742"/>
                            <a:pt x="20018" y="75023"/>
                          </a:cubicBezTo>
                          <a:lnTo>
                            <a:pt x="20018" y="75023"/>
                          </a:lnTo>
                          <a:cubicBezTo>
                            <a:pt x="16406" y="75311"/>
                            <a:pt x="14775" y="74160"/>
                            <a:pt x="14104" y="72497"/>
                          </a:cubicBezTo>
                          <a:cubicBezTo>
                            <a:pt x="13148" y="68804"/>
                            <a:pt x="12920" y="64957"/>
                            <a:pt x="13433" y="61177"/>
                          </a:cubicBezTo>
                          <a:cubicBezTo>
                            <a:pt x="13433" y="60665"/>
                            <a:pt x="13752" y="60505"/>
                            <a:pt x="14232" y="58714"/>
                          </a:cubicBezTo>
                          <a:cubicBezTo>
                            <a:pt x="16757" y="49984"/>
                            <a:pt x="22895" y="28558"/>
                            <a:pt x="23214" y="17398"/>
                          </a:cubicBezTo>
                          <a:cubicBezTo>
                            <a:pt x="23304" y="15709"/>
                            <a:pt x="24463" y="14267"/>
                            <a:pt x="26091" y="13816"/>
                          </a:cubicBezTo>
                          <a:cubicBezTo>
                            <a:pt x="27120" y="13460"/>
                            <a:pt x="28200" y="13276"/>
                            <a:pt x="29288" y="13272"/>
                          </a:cubicBezTo>
                          <a:cubicBezTo>
                            <a:pt x="30452" y="13271"/>
                            <a:pt x="31608" y="13466"/>
                            <a:pt x="32708" y="13848"/>
                          </a:cubicBezTo>
                          <a:cubicBezTo>
                            <a:pt x="34381" y="14235"/>
                            <a:pt x="35647" y="15604"/>
                            <a:pt x="35905" y="17302"/>
                          </a:cubicBezTo>
                          <a:cubicBezTo>
                            <a:pt x="36256" y="28334"/>
                            <a:pt x="42298" y="49760"/>
                            <a:pt x="44855" y="58618"/>
                          </a:cubicBezTo>
                          <a:cubicBezTo>
                            <a:pt x="45399" y="60441"/>
                            <a:pt x="45622" y="60697"/>
                            <a:pt x="45686" y="61145"/>
                          </a:cubicBezTo>
                          <a:cubicBezTo>
                            <a:pt x="46232" y="64934"/>
                            <a:pt x="46003" y="68797"/>
                            <a:pt x="45015" y="72497"/>
                          </a:cubicBezTo>
                          <a:cubicBezTo>
                            <a:pt x="44376" y="74128"/>
                            <a:pt x="42713" y="75311"/>
                            <a:pt x="39133" y="74991"/>
                          </a:cubicBezTo>
                          <a:cubicBezTo>
                            <a:pt x="35444" y="74912"/>
                            <a:pt x="32389" y="77838"/>
                            <a:pt x="32310" y="81528"/>
                          </a:cubicBezTo>
                          <a:cubicBezTo>
                            <a:pt x="32237" y="84924"/>
                            <a:pt x="34717" y="87831"/>
                            <a:pt x="38078" y="88295"/>
                          </a:cubicBezTo>
                          <a:cubicBezTo>
                            <a:pt x="49107" y="89158"/>
                            <a:pt x="54669" y="84265"/>
                            <a:pt x="57258" y="77326"/>
                          </a:cubicBezTo>
                          <a:cubicBezTo>
                            <a:pt x="59010" y="71781"/>
                            <a:pt x="59533" y="65922"/>
                            <a:pt x="58792" y="60153"/>
                          </a:cubicBezTo>
                          <a:cubicBezTo>
                            <a:pt x="58465" y="58411"/>
                            <a:pt x="58027" y="56690"/>
                            <a:pt x="57482" y="55005"/>
                          </a:cubicBezTo>
                          <a:cubicBezTo>
                            <a:pt x="55084" y="46594"/>
                            <a:pt x="49298" y="26224"/>
                            <a:pt x="48979" y="16886"/>
                          </a:cubicBezTo>
                          <a:cubicBezTo>
                            <a:pt x="48747" y="9635"/>
                            <a:pt x="43886" y="3354"/>
                            <a:pt x="36928" y="1312"/>
                          </a:cubicBezTo>
                          <a:cubicBezTo>
                            <a:pt x="34549" y="496"/>
                            <a:pt x="32058" y="53"/>
                            <a:pt x="29543" y="1"/>
                          </a:cubicBezTo>
                          <a:cubicBezTo>
                            <a:pt x="26876" y="-27"/>
                            <a:pt x="24225" y="417"/>
                            <a:pt x="21712" y="1312"/>
                          </a:cubicBezTo>
                          <a:cubicBezTo>
                            <a:pt x="14850" y="3475"/>
                            <a:pt x="10164" y="9817"/>
                            <a:pt x="10108" y="17014"/>
                          </a:cubicBezTo>
                          <a:cubicBezTo>
                            <a:pt x="9821" y="26384"/>
                            <a:pt x="4003" y="46722"/>
                            <a:pt x="1605" y="55069"/>
                          </a:cubicBezTo>
                          <a:cubicBezTo>
                            <a:pt x="1052" y="56728"/>
                            <a:pt x="625" y="58430"/>
                            <a:pt x="327" y="60153"/>
                          </a:cubicBezTo>
                          <a:cubicBezTo>
                            <a:pt x="-415" y="65922"/>
                            <a:pt x="109" y="71781"/>
                            <a:pt x="1861" y="77326"/>
                          </a:cubicBezTo>
                          <a:cubicBezTo>
                            <a:pt x="4610" y="84297"/>
                            <a:pt x="10172" y="89222"/>
                            <a:pt x="21041" y="88295"/>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FF454E9-BA62-4D3F-9A0E-4C4277751FC6}"/>
                        </a:ext>
                      </a:extLst>
                    </p:cNvPr>
                    <p:cNvSpPr/>
                    <p:nvPr/>
                  </p:nvSpPr>
                  <p:spPr>
                    <a:xfrm>
                      <a:off x="10742620" y="4657153"/>
                      <a:ext cx="19179" cy="63958"/>
                    </a:xfrm>
                    <a:custGeom>
                      <a:avLst/>
                      <a:gdLst>
                        <a:gd name="connsiteX0" fmla="*/ 21697 w 19179"/>
                        <a:gd name="connsiteY0" fmla="*/ 5788 h 63957"/>
                        <a:gd name="connsiteX1" fmla="*/ 19939 w 19179"/>
                        <a:gd name="connsiteY1" fmla="*/ 9754 h 63957"/>
                        <a:gd name="connsiteX2" fmla="*/ 18468 w 19179"/>
                        <a:gd name="connsiteY2" fmla="*/ 13655 h 63957"/>
                        <a:gd name="connsiteX3" fmla="*/ 14057 w 19179"/>
                        <a:gd name="connsiteY3" fmla="*/ 37287 h 63957"/>
                        <a:gd name="connsiteX4" fmla="*/ 13865 w 19179"/>
                        <a:gd name="connsiteY4" fmla="*/ 66068 h 63957"/>
                        <a:gd name="connsiteX5" fmla="*/ 599 w 19179"/>
                        <a:gd name="connsiteY5" fmla="*/ 66932 h 63957"/>
                        <a:gd name="connsiteX6" fmla="*/ 599 w 19179"/>
                        <a:gd name="connsiteY6" fmla="*/ 35976 h 63957"/>
                        <a:gd name="connsiteX7" fmla="*/ 5586 w 19179"/>
                        <a:gd name="connsiteY7" fmla="*/ 9274 h 63957"/>
                        <a:gd name="connsiteX8" fmla="*/ 7376 w 19179"/>
                        <a:gd name="connsiteY8" fmla="*/ 4541 h 63957"/>
                        <a:gd name="connsiteX9" fmla="*/ 9390 w 19179"/>
                        <a:gd name="connsiteY9" fmla="*/ 0 h 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79" h="63957">
                          <a:moveTo>
                            <a:pt x="21697" y="5788"/>
                          </a:moveTo>
                          <a:cubicBezTo>
                            <a:pt x="21057" y="7099"/>
                            <a:pt x="20514" y="8410"/>
                            <a:pt x="19939" y="9754"/>
                          </a:cubicBezTo>
                          <a:cubicBezTo>
                            <a:pt x="19363" y="11097"/>
                            <a:pt x="18948" y="12312"/>
                            <a:pt x="18468" y="13655"/>
                          </a:cubicBezTo>
                          <a:cubicBezTo>
                            <a:pt x="16106" y="21339"/>
                            <a:pt x="14626" y="29268"/>
                            <a:pt x="14057" y="37287"/>
                          </a:cubicBezTo>
                          <a:cubicBezTo>
                            <a:pt x="13258" y="46862"/>
                            <a:pt x="13194" y="56484"/>
                            <a:pt x="13865" y="66068"/>
                          </a:cubicBezTo>
                          <a:lnTo>
                            <a:pt x="599" y="66932"/>
                          </a:lnTo>
                          <a:cubicBezTo>
                            <a:pt x="-200" y="56628"/>
                            <a:pt x="-200" y="46279"/>
                            <a:pt x="599" y="35976"/>
                          </a:cubicBezTo>
                          <a:cubicBezTo>
                            <a:pt x="1267" y="26918"/>
                            <a:pt x="2939" y="17962"/>
                            <a:pt x="5586" y="9274"/>
                          </a:cubicBezTo>
                          <a:cubicBezTo>
                            <a:pt x="6129" y="7643"/>
                            <a:pt x="6737" y="6076"/>
                            <a:pt x="7376" y="4541"/>
                          </a:cubicBezTo>
                          <a:cubicBezTo>
                            <a:pt x="8015" y="3006"/>
                            <a:pt x="8623" y="1599"/>
                            <a:pt x="9390"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88F354-6224-4C1C-8416-19A1C38231C3}"/>
                        </a:ext>
                      </a:extLst>
                    </p:cNvPr>
                    <p:cNvSpPr/>
                    <p:nvPr/>
                  </p:nvSpPr>
                  <p:spPr>
                    <a:xfrm>
                      <a:off x="10729480" y="4715515"/>
                      <a:ext cx="41556" cy="41572"/>
                    </a:xfrm>
                    <a:custGeom>
                      <a:avLst/>
                      <a:gdLst>
                        <a:gd name="connsiteX0" fmla="*/ 20803 w 41555"/>
                        <a:gd name="connsiteY0" fmla="*/ 0 h 41572"/>
                        <a:gd name="connsiteX1" fmla="*/ 41556 w 41555"/>
                        <a:gd name="connsiteY1" fmla="*/ 20812 h 41572"/>
                        <a:gd name="connsiteX2" fmla="*/ 20755 w 41555"/>
                        <a:gd name="connsiteY2" fmla="*/ 41572 h 41572"/>
                        <a:gd name="connsiteX3" fmla="*/ 0 w 41555"/>
                        <a:gd name="connsiteY3" fmla="*/ 20761 h 41572"/>
                        <a:gd name="connsiteX4" fmla="*/ 6067 w 41555"/>
                        <a:gd name="connsiteY4" fmla="*/ 6108 h 41572"/>
                        <a:gd name="connsiteX5" fmla="*/ 20803 w 41555"/>
                        <a:gd name="connsiteY5" fmla="*/ 0 h 41572"/>
                        <a:gd name="connsiteX6" fmla="*/ 26110 w 41555"/>
                        <a:gd name="connsiteY6" fmla="*/ 15542 h 41572"/>
                        <a:gd name="connsiteX7" fmla="*/ 15487 w 41555"/>
                        <a:gd name="connsiteY7" fmla="*/ 15551 h 41572"/>
                        <a:gd name="connsiteX8" fmla="*/ 15497 w 41555"/>
                        <a:gd name="connsiteY8" fmla="*/ 26181 h 41572"/>
                        <a:gd name="connsiteX9" fmla="*/ 26119 w 41555"/>
                        <a:gd name="connsiteY9" fmla="*/ 26168 h 41572"/>
                        <a:gd name="connsiteX10" fmla="*/ 28315 w 41555"/>
                        <a:gd name="connsiteY10" fmla="*/ 20850 h 41572"/>
                        <a:gd name="connsiteX11" fmla="*/ 25982 w 41555"/>
                        <a:gd name="connsiteY11" fmla="*/ 15382 h 4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55" h="41572">
                          <a:moveTo>
                            <a:pt x="20803" y="0"/>
                          </a:moveTo>
                          <a:cubicBezTo>
                            <a:pt x="32279" y="13"/>
                            <a:pt x="41572" y="9331"/>
                            <a:pt x="41556" y="20812"/>
                          </a:cubicBezTo>
                          <a:cubicBezTo>
                            <a:pt x="41543" y="32289"/>
                            <a:pt x="32231" y="41585"/>
                            <a:pt x="20755" y="41572"/>
                          </a:cubicBezTo>
                          <a:cubicBezTo>
                            <a:pt x="9280" y="41560"/>
                            <a:pt x="-13" y="32241"/>
                            <a:pt x="0" y="20761"/>
                          </a:cubicBezTo>
                          <a:cubicBezTo>
                            <a:pt x="6" y="15267"/>
                            <a:pt x="2190" y="10000"/>
                            <a:pt x="6067" y="6108"/>
                          </a:cubicBezTo>
                          <a:cubicBezTo>
                            <a:pt x="9970" y="2187"/>
                            <a:pt x="15273" y="-10"/>
                            <a:pt x="20803" y="0"/>
                          </a:cubicBezTo>
                          <a:close/>
                          <a:moveTo>
                            <a:pt x="26110" y="15542"/>
                          </a:moveTo>
                          <a:cubicBezTo>
                            <a:pt x="23172" y="12609"/>
                            <a:pt x="18416" y="12616"/>
                            <a:pt x="15487" y="15551"/>
                          </a:cubicBezTo>
                          <a:cubicBezTo>
                            <a:pt x="12556" y="18490"/>
                            <a:pt x="12559" y="23249"/>
                            <a:pt x="15497" y="26181"/>
                          </a:cubicBezTo>
                          <a:cubicBezTo>
                            <a:pt x="18435" y="29114"/>
                            <a:pt x="23191" y="29107"/>
                            <a:pt x="26119" y="26168"/>
                          </a:cubicBezTo>
                          <a:cubicBezTo>
                            <a:pt x="27529" y="24758"/>
                            <a:pt x="28319" y="22846"/>
                            <a:pt x="28315" y="20850"/>
                          </a:cubicBezTo>
                          <a:cubicBezTo>
                            <a:pt x="28370" y="18775"/>
                            <a:pt x="27519" y="16779"/>
                            <a:pt x="25982" y="1538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04574A-724A-47FD-B6CA-45B795A8E317}"/>
                        </a:ext>
                      </a:extLst>
                    </p:cNvPr>
                    <p:cNvSpPr/>
                    <p:nvPr/>
                  </p:nvSpPr>
                  <p:spPr>
                    <a:xfrm>
                      <a:off x="10788831" y="4389331"/>
                      <a:ext cx="163026" cy="163092"/>
                    </a:xfrm>
                    <a:custGeom>
                      <a:avLst/>
                      <a:gdLst>
                        <a:gd name="connsiteX0" fmla="*/ 81452 w 163025"/>
                        <a:gd name="connsiteY0" fmla="*/ 0 h 163091"/>
                        <a:gd name="connsiteX1" fmla="*/ 163282 w 163025"/>
                        <a:gd name="connsiteY1" fmla="*/ 81485 h 163091"/>
                        <a:gd name="connsiteX2" fmla="*/ 81829 w 163025"/>
                        <a:gd name="connsiteY2" fmla="*/ 163348 h 163091"/>
                        <a:gd name="connsiteX3" fmla="*/ 0 w 163025"/>
                        <a:gd name="connsiteY3" fmla="*/ 81863 h 163091"/>
                        <a:gd name="connsiteX4" fmla="*/ 23914 w 163025"/>
                        <a:gd name="connsiteY4" fmla="*/ 23920 h 163091"/>
                        <a:gd name="connsiteX5" fmla="*/ 81452 w 163025"/>
                        <a:gd name="connsiteY5" fmla="*/ 0 h 163091"/>
                        <a:gd name="connsiteX6" fmla="*/ 129721 w 163025"/>
                        <a:gd name="connsiteY6" fmla="*/ 33322 h 163091"/>
                        <a:gd name="connsiteX7" fmla="*/ 33251 w 163025"/>
                        <a:gd name="connsiteY7" fmla="*/ 33384 h 163091"/>
                        <a:gd name="connsiteX8" fmla="*/ 33312 w 163025"/>
                        <a:gd name="connsiteY8" fmla="*/ 129894 h 163091"/>
                        <a:gd name="connsiteX9" fmla="*/ 129781 w 163025"/>
                        <a:gd name="connsiteY9" fmla="*/ 129832 h 163091"/>
                        <a:gd name="connsiteX10" fmla="*/ 149731 w 163025"/>
                        <a:gd name="connsiteY10" fmla="*/ 81642 h 163091"/>
                        <a:gd name="connsiteX11" fmla="*/ 129721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52" y="0"/>
                          </a:moveTo>
                          <a:cubicBezTo>
                            <a:pt x="126540" y="-104"/>
                            <a:pt x="163176" y="36378"/>
                            <a:pt x="163282" y="81485"/>
                          </a:cubicBezTo>
                          <a:cubicBezTo>
                            <a:pt x="163387" y="126592"/>
                            <a:pt x="126917" y="163243"/>
                            <a:pt x="81829" y="163348"/>
                          </a:cubicBezTo>
                          <a:cubicBezTo>
                            <a:pt x="36742" y="163452"/>
                            <a:pt x="106" y="126970"/>
                            <a:pt x="0" y="81863"/>
                          </a:cubicBezTo>
                          <a:cubicBezTo>
                            <a:pt x="-51" y="60135"/>
                            <a:pt x="8557" y="39284"/>
                            <a:pt x="23914" y="23920"/>
                          </a:cubicBezTo>
                          <a:cubicBezTo>
                            <a:pt x="39177" y="8651"/>
                            <a:pt x="59866" y="50"/>
                            <a:pt x="81452" y="0"/>
                          </a:cubicBezTo>
                          <a:close/>
                          <a:moveTo>
                            <a:pt x="129721" y="33322"/>
                          </a:moveTo>
                          <a:cubicBezTo>
                            <a:pt x="103064" y="6689"/>
                            <a:pt x="59872" y="6716"/>
                            <a:pt x="33251" y="33384"/>
                          </a:cubicBezTo>
                          <a:cubicBezTo>
                            <a:pt x="6627" y="60051"/>
                            <a:pt x="6656" y="103260"/>
                            <a:pt x="33312" y="129894"/>
                          </a:cubicBezTo>
                          <a:cubicBezTo>
                            <a:pt x="59968" y="156527"/>
                            <a:pt x="103160" y="156499"/>
                            <a:pt x="129781" y="129832"/>
                          </a:cubicBezTo>
                          <a:cubicBezTo>
                            <a:pt x="142548" y="117045"/>
                            <a:pt x="149722" y="99714"/>
                            <a:pt x="149731" y="81642"/>
                          </a:cubicBezTo>
                          <a:cubicBezTo>
                            <a:pt x="149738" y="63517"/>
                            <a:pt x="142539" y="46133"/>
                            <a:pt x="129721"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49478E0-4D43-4ECE-AF2C-D34169980298}"/>
                        </a:ext>
                      </a:extLst>
                    </p:cNvPr>
                    <p:cNvSpPr/>
                    <p:nvPr/>
                  </p:nvSpPr>
                  <p:spPr>
                    <a:xfrm>
                      <a:off x="10794556" y="4433750"/>
                      <a:ext cx="67128" cy="44770"/>
                    </a:xfrm>
                    <a:custGeom>
                      <a:avLst/>
                      <a:gdLst>
                        <a:gd name="connsiteX0" fmla="*/ 68726 w 67128"/>
                        <a:gd name="connsiteY0" fmla="*/ 4093 h 44770"/>
                        <a:gd name="connsiteX1" fmla="*/ 44432 w 67128"/>
                        <a:gd name="connsiteY1" fmla="*/ 32874 h 44770"/>
                        <a:gd name="connsiteX2" fmla="*/ 1726 w 67128"/>
                        <a:gd name="connsiteY2" fmla="*/ 47520 h 44770"/>
                        <a:gd name="connsiteX3" fmla="*/ 0 w 67128"/>
                        <a:gd name="connsiteY3" fmla="*/ 34345 h 44770"/>
                        <a:gd name="connsiteX4" fmla="*/ 37336 w 67128"/>
                        <a:gd name="connsiteY4" fmla="*/ 21554 h 44770"/>
                        <a:gd name="connsiteX5" fmla="*/ 56100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26" y="4093"/>
                          </a:moveTo>
                          <a:cubicBezTo>
                            <a:pt x="65082" y="15318"/>
                            <a:pt x="56452" y="25231"/>
                            <a:pt x="44432" y="32874"/>
                          </a:cubicBezTo>
                          <a:cubicBezTo>
                            <a:pt x="31400" y="40738"/>
                            <a:pt x="16840" y="45731"/>
                            <a:pt x="1726" y="47520"/>
                          </a:cubicBezTo>
                          <a:lnTo>
                            <a:pt x="0" y="34345"/>
                          </a:lnTo>
                          <a:cubicBezTo>
                            <a:pt x="13211" y="32780"/>
                            <a:pt x="25940" y="28419"/>
                            <a:pt x="37336" y="21554"/>
                          </a:cubicBezTo>
                          <a:cubicBezTo>
                            <a:pt x="45874" y="16733"/>
                            <a:pt x="52501" y="9124"/>
                            <a:pt x="56100"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DB49250-D19D-4043-9E51-F9A2FB97E39B}"/>
                        </a:ext>
                      </a:extLst>
                    </p:cNvPr>
                    <p:cNvSpPr/>
                    <p:nvPr/>
                  </p:nvSpPr>
                  <p:spPr>
                    <a:xfrm>
                      <a:off x="10830358" y="4403466"/>
                      <a:ext cx="111880" cy="54364"/>
                    </a:xfrm>
                    <a:custGeom>
                      <a:avLst/>
                      <a:gdLst>
                        <a:gd name="connsiteX0" fmla="*/ 113159 w 111880"/>
                        <a:gd name="connsiteY0" fmla="*/ 52797 h 54363"/>
                        <a:gd name="connsiteX1" fmla="*/ 95546 w 111880"/>
                        <a:gd name="connsiteY1" fmla="*/ 54908 h 54363"/>
                        <a:gd name="connsiteX2" fmla="*/ 38615 w 111880"/>
                        <a:gd name="connsiteY2" fmla="*/ 46081 h 54363"/>
                        <a:gd name="connsiteX3" fmla="*/ 927 w 111880"/>
                        <a:gd name="connsiteY3" fmla="*/ 7707 h 54363"/>
                        <a:gd name="connsiteX4" fmla="*/ 0 w 111880"/>
                        <a:gd name="connsiteY4" fmla="*/ 544 h 54363"/>
                        <a:gd name="connsiteX5" fmla="*/ 13298 w 111880"/>
                        <a:gd name="connsiteY5" fmla="*/ 0 h 54363"/>
                        <a:gd name="connsiteX6" fmla="*/ 13937 w 111880"/>
                        <a:gd name="connsiteY6" fmla="*/ 4989 h 54363"/>
                        <a:gd name="connsiteX7" fmla="*/ 43473 w 111880"/>
                        <a:gd name="connsiteY7" fmla="*/ 33770 h 54363"/>
                        <a:gd name="connsiteX8" fmla="*/ 95002 w 111880"/>
                        <a:gd name="connsiteY8" fmla="*/ 41668 h 54363"/>
                        <a:gd name="connsiteX9" fmla="*/ 110506 w 111880"/>
                        <a:gd name="connsiteY9" fmla="*/ 39846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3159" y="52797"/>
                          </a:moveTo>
                          <a:cubicBezTo>
                            <a:pt x="107354" y="53978"/>
                            <a:pt x="101466" y="54684"/>
                            <a:pt x="95546" y="54908"/>
                          </a:cubicBezTo>
                          <a:cubicBezTo>
                            <a:pt x="76168" y="55836"/>
                            <a:pt x="56803" y="52834"/>
                            <a:pt x="38615" y="46081"/>
                          </a:cubicBezTo>
                          <a:cubicBezTo>
                            <a:pt x="19787" y="38662"/>
                            <a:pt x="4763" y="26287"/>
                            <a:pt x="927" y="7707"/>
                          </a:cubicBezTo>
                          <a:cubicBezTo>
                            <a:pt x="428" y="5348"/>
                            <a:pt x="118" y="2952"/>
                            <a:pt x="0" y="544"/>
                          </a:cubicBezTo>
                          <a:lnTo>
                            <a:pt x="13298" y="0"/>
                          </a:lnTo>
                          <a:cubicBezTo>
                            <a:pt x="13368" y="1678"/>
                            <a:pt x="13582" y="3347"/>
                            <a:pt x="13937" y="4989"/>
                          </a:cubicBezTo>
                          <a:cubicBezTo>
                            <a:pt x="16750" y="18452"/>
                            <a:pt x="28545" y="27790"/>
                            <a:pt x="43473" y="33770"/>
                          </a:cubicBezTo>
                          <a:cubicBezTo>
                            <a:pt x="59942" y="39845"/>
                            <a:pt x="77469" y="42531"/>
                            <a:pt x="95002" y="41668"/>
                          </a:cubicBezTo>
                          <a:cubicBezTo>
                            <a:pt x="100210" y="41477"/>
                            <a:pt x="105394" y="40868"/>
                            <a:pt x="110506" y="39846"/>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B3C5B57-19AF-48A0-B4D2-A049BE1BFD29}"/>
                        </a:ext>
                      </a:extLst>
                    </p:cNvPr>
                    <p:cNvSpPr/>
                    <p:nvPr/>
                  </p:nvSpPr>
                  <p:spPr>
                    <a:xfrm>
                      <a:off x="10401731" y="4389331"/>
                      <a:ext cx="163026" cy="163092"/>
                    </a:xfrm>
                    <a:custGeom>
                      <a:avLst/>
                      <a:gdLst>
                        <a:gd name="connsiteX0" fmla="*/ 81414 w 163025"/>
                        <a:gd name="connsiteY0" fmla="*/ 0 h 163091"/>
                        <a:gd name="connsiteX1" fmla="*/ 163153 w 163025"/>
                        <a:gd name="connsiteY1" fmla="*/ 81448 h 163091"/>
                        <a:gd name="connsiteX2" fmla="*/ 81739 w 163025"/>
                        <a:gd name="connsiteY2" fmla="*/ 163220 h 163091"/>
                        <a:gd name="connsiteX3" fmla="*/ 0 w 163025"/>
                        <a:gd name="connsiteY3" fmla="*/ 81772 h 163091"/>
                        <a:gd name="connsiteX4" fmla="*/ 23876 w 163025"/>
                        <a:gd name="connsiteY4" fmla="*/ 23920 h 163091"/>
                        <a:gd name="connsiteX5" fmla="*/ 81414 w 163025"/>
                        <a:gd name="connsiteY5" fmla="*/ 0 h 163091"/>
                        <a:gd name="connsiteX6" fmla="*/ 129715 w 163025"/>
                        <a:gd name="connsiteY6" fmla="*/ 33322 h 163091"/>
                        <a:gd name="connsiteX7" fmla="*/ 33018 w 163025"/>
                        <a:gd name="connsiteY7" fmla="*/ 33226 h 163091"/>
                        <a:gd name="connsiteX8" fmla="*/ 32922 w 163025"/>
                        <a:gd name="connsiteY8" fmla="*/ 129962 h 163091"/>
                        <a:gd name="connsiteX9" fmla="*/ 129619 w 163025"/>
                        <a:gd name="connsiteY9" fmla="*/ 130058 h 163091"/>
                        <a:gd name="connsiteX10" fmla="*/ 149693 w 163025"/>
                        <a:gd name="connsiteY10" fmla="*/ 81642 h 163091"/>
                        <a:gd name="connsiteX11" fmla="*/ 129715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14" y="0"/>
                          </a:moveTo>
                          <a:cubicBezTo>
                            <a:pt x="126468" y="-90"/>
                            <a:pt x="163064" y="36376"/>
                            <a:pt x="163153" y="81448"/>
                          </a:cubicBezTo>
                          <a:cubicBezTo>
                            <a:pt x="163243" y="126519"/>
                            <a:pt x="126792" y="163130"/>
                            <a:pt x="81739" y="163220"/>
                          </a:cubicBezTo>
                          <a:cubicBezTo>
                            <a:pt x="36686" y="163309"/>
                            <a:pt x="90" y="126844"/>
                            <a:pt x="0" y="81772"/>
                          </a:cubicBezTo>
                          <a:cubicBezTo>
                            <a:pt x="-43" y="60080"/>
                            <a:pt x="8548" y="39263"/>
                            <a:pt x="23876" y="23920"/>
                          </a:cubicBezTo>
                          <a:cubicBezTo>
                            <a:pt x="39136" y="8645"/>
                            <a:pt x="59827" y="43"/>
                            <a:pt x="81414" y="0"/>
                          </a:cubicBezTo>
                          <a:close/>
                          <a:moveTo>
                            <a:pt x="129715" y="33322"/>
                          </a:moveTo>
                          <a:cubicBezTo>
                            <a:pt x="103039" y="6583"/>
                            <a:pt x="59747" y="6540"/>
                            <a:pt x="33018" y="33226"/>
                          </a:cubicBezTo>
                          <a:cubicBezTo>
                            <a:pt x="6290" y="59912"/>
                            <a:pt x="6247" y="103223"/>
                            <a:pt x="32922" y="129962"/>
                          </a:cubicBezTo>
                          <a:cubicBezTo>
                            <a:pt x="59598" y="156701"/>
                            <a:pt x="102890" y="156744"/>
                            <a:pt x="129619" y="130058"/>
                          </a:cubicBezTo>
                          <a:cubicBezTo>
                            <a:pt x="142471" y="117226"/>
                            <a:pt x="149693" y="99807"/>
                            <a:pt x="149693" y="81642"/>
                          </a:cubicBezTo>
                          <a:cubicBezTo>
                            <a:pt x="149700" y="63522"/>
                            <a:pt x="142514" y="46142"/>
                            <a:pt x="129715"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38A4857-42AB-4777-92D8-6337557DBD6B}"/>
                        </a:ext>
                      </a:extLst>
                    </p:cNvPr>
                    <p:cNvSpPr/>
                    <p:nvPr/>
                  </p:nvSpPr>
                  <p:spPr>
                    <a:xfrm>
                      <a:off x="10407418" y="4433750"/>
                      <a:ext cx="67128" cy="44770"/>
                    </a:xfrm>
                    <a:custGeom>
                      <a:avLst/>
                      <a:gdLst>
                        <a:gd name="connsiteX0" fmla="*/ 68758 w 67128"/>
                        <a:gd name="connsiteY0" fmla="*/ 4093 h 44770"/>
                        <a:gd name="connsiteX1" fmla="*/ 44432 w 67128"/>
                        <a:gd name="connsiteY1" fmla="*/ 32874 h 44770"/>
                        <a:gd name="connsiteX2" fmla="*/ 1758 w 67128"/>
                        <a:gd name="connsiteY2" fmla="*/ 47520 h 44770"/>
                        <a:gd name="connsiteX3" fmla="*/ 0 w 67128"/>
                        <a:gd name="connsiteY3" fmla="*/ 34345 h 44770"/>
                        <a:gd name="connsiteX4" fmla="*/ 37336 w 67128"/>
                        <a:gd name="connsiteY4" fmla="*/ 21554 h 44770"/>
                        <a:gd name="connsiteX5" fmla="*/ 56132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58" y="4093"/>
                          </a:moveTo>
                          <a:cubicBezTo>
                            <a:pt x="65082" y="15318"/>
                            <a:pt x="56452" y="25231"/>
                            <a:pt x="44432" y="32874"/>
                          </a:cubicBezTo>
                          <a:cubicBezTo>
                            <a:pt x="31403" y="40719"/>
                            <a:pt x="16858" y="45711"/>
                            <a:pt x="1758" y="47520"/>
                          </a:cubicBezTo>
                          <a:lnTo>
                            <a:pt x="0" y="34345"/>
                          </a:lnTo>
                          <a:cubicBezTo>
                            <a:pt x="13211" y="32780"/>
                            <a:pt x="25939" y="28419"/>
                            <a:pt x="37336" y="21554"/>
                          </a:cubicBezTo>
                          <a:cubicBezTo>
                            <a:pt x="45884" y="16735"/>
                            <a:pt x="52519" y="9126"/>
                            <a:pt x="56132"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2CD2AD6-DCE5-4EEA-8895-C9BB519E4571}"/>
                        </a:ext>
                      </a:extLst>
                    </p:cNvPr>
                    <p:cNvSpPr/>
                    <p:nvPr/>
                  </p:nvSpPr>
                  <p:spPr>
                    <a:xfrm>
                      <a:off x="10443412" y="4403498"/>
                      <a:ext cx="111880" cy="54364"/>
                    </a:xfrm>
                    <a:custGeom>
                      <a:avLst/>
                      <a:gdLst>
                        <a:gd name="connsiteX0" fmla="*/ 112999 w 111880"/>
                        <a:gd name="connsiteY0" fmla="*/ 52765 h 54363"/>
                        <a:gd name="connsiteX1" fmla="*/ 95354 w 111880"/>
                        <a:gd name="connsiteY1" fmla="*/ 54876 h 54363"/>
                        <a:gd name="connsiteX2" fmla="*/ 38359 w 111880"/>
                        <a:gd name="connsiteY2" fmla="*/ 46049 h 54363"/>
                        <a:gd name="connsiteX3" fmla="*/ 671 w 111880"/>
                        <a:gd name="connsiteY3" fmla="*/ 7675 h 54363"/>
                        <a:gd name="connsiteX4" fmla="*/ 0 w 111880"/>
                        <a:gd name="connsiteY4" fmla="*/ 544 h 54363"/>
                        <a:gd name="connsiteX5" fmla="*/ 13266 w 111880"/>
                        <a:gd name="connsiteY5" fmla="*/ 0 h 54363"/>
                        <a:gd name="connsiteX6" fmla="*/ 13745 w 111880"/>
                        <a:gd name="connsiteY6" fmla="*/ 5021 h 54363"/>
                        <a:gd name="connsiteX7" fmla="*/ 43282 w 111880"/>
                        <a:gd name="connsiteY7" fmla="*/ 33802 h 54363"/>
                        <a:gd name="connsiteX8" fmla="*/ 94811 w 111880"/>
                        <a:gd name="connsiteY8" fmla="*/ 41700 h 54363"/>
                        <a:gd name="connsiteX9" fmla="*/ 110314 w 111880"/>
                        <a:gd name="connsiteY9" fmla="*/ 39878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2999" y="52765"/>
                          </a:moveTo>
                          <a:cubicBezTo>
                            <a:pt x="107184" y="53946"/>
                            <a:pt x="101283" y="54652"/>
                            <a:pt x="95354" y="54876"/>
                          </a:cubicBezTo>
                          <a:cubicBezTo>
                            <a:pt x="75956" y="55800"/>
                            <a:pt x="56570" y="52799"/>
                            <a:pt x="38359" y="46049"/>
                          </a:cubicBezTo>
                          <a:cubicBezTo>
                            <a:pt x="19563" y="38630"/>
                            <a:pt x="4539" y="26255"/>
                            <a:pt x="671" y="7675"/>
                          </a:cubicBezTo>
                          <a:cubicBezTo>
                            <a:pt x="256" y="5320"/>
                            <a:pt x="32" y="2935"/>
                            <a:pt x="0" y="544"/>
                          </a:cubicBezTo>
                          <a:lnTo>
                            <a:pt x="13266" y="0"/>
                          </a:lnTo>
                          <a:cubicBezTo>
                            <a:pt x="13297" y="1683"/>
                            <a:pt x="13457" y="3362"/>
                            <a:pt x="13745" y="5021"/>
                          </a:cubicBezTo>
                          <a:cubicBezTo>
                            <a:pt x="16558" y="18484"/>
                            <a:pt x="28386" y="27822"/>
                            <a:pt x="43282" y="33802"/>
                          </a:cubicBezTo>
                          <a:cubicBezTo>
                            <a:pt x="59752" y="39877"/>
                            <a:pt x="77278" y="42563"/>
                            <a:pt x="94811" y="41700"/>
                          </a:cubicBezTo>
                          <a:cubicBezTo>
                            <a:pt x="100019" y="41509"/>
                            <a:pt x="105203" y="40900"/>
                            <a:pt x="110314" y="398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2D9A874-215D-4CD0-B7D2-FB80D7E8F232}"/>
                        </a:ext>
                      </a:extLst>
                    </p:cNvPr>
                    <p:cNvSpPr/>
                    <p:nvPr/>
                  </p:nvSpPr>
                  <p:spPr>
                    <a:xfrm>
                      <a:off x="10749676" y="4558819"/>
                      <a:ext cx="268513" cy="150300"/>
                    </a:xfrm>
                    <a:custGeom>
                      <a:avLst/>
                      <a:gdLst>
                        <a:gd name="connsiteX0" fmla="*/ 237378 w 268512"/>
                        <a:gd name="connsiteY0" fmla="*/ 54780 h 150300"/>
                        <a:gd name="connsiteX1" fmla="*/ 155801 w 268512"/>
                        <a:gd name="connsiteY1" fmla="*/ 1887 h 150300"/>
                        <a:gd name="connsiteX2" fmla="*/ 150111 w 268512"/>
                        <a:gd name="connsiteY2" fmla="*/ 512 h 150300"/>
                        <a:gd name="connsiteX3" fmla="*/ 148034 w 268512"/>
                        <a:gd name="connsiteY3" fmla="*/ 5980 h 150300"/>
                        <a:gd name="connsiteX4" fmla="*/ 137517 w 268512"/>
                        <a:gd name="connsiteY4" fmla="*/ 19411 h 150300"/>
                        <a:gd name="connsiteX5" fmla="*/ 105295 w 268512"/>
                        <a:gd name="connsiteY5" fmla="*/ 19411 h 150300"/>
                        <a:gd name="connsiteX6" fmla="*/ 94811 w 268512"/>
                        <a:gd name="connsiteY6" fmla="*/ 5724 h 150300"/>
                        <a:gd name="connsiteX7" fmla="*/ 92797 w 268512"/>
                        <a:gd name="connsiteY7" fmla="*/ 0 h 150300"/>
                        <a:gd name="connsiteX8" fmla="*/ 87107 w 268512"/>
                        <a:gd name="connsiteY8" fmla="*/ 1311 h 150300"/>
                        <a:gd name="connsiteX9" fmla="*/ 4347 w 268512"/>
                        <a:gd name="connsiteY9" fmla="*/ 54044 h 150300"/>
                        <a:gd name="connsiteX10" fmla="*/ 0 w 268512"/>
                        <a:gd name="connsiteY10" fmla="*/ 59832 h 150300"/>
                        <a:gd name="connsiteX11" fmla="*/ 11923 w 268512"/>
                        <a:gd name="connsiteY11" fmla="*/ 65972 h 150300"/>
                        <a:gd name="connsiteX12" fmla="*/ 14736 w 268512"/>
                        <a:gd name="connsiteY12" fmla="*/ 62295 h 150300"/>
                        <a:gd name="connsiteX13" fmla="*/ 84837 w 268512"/>
                        <a:gd name="connsiteY13" fmla="*/ 15766 h 150300"/>
                        <a:gd name="connsiteX14" fmla="*/ 140781 w 268512"/>
                        <a:gd name="connsiteY14" fmla="*/ 32865 h 150300"/>
                        <a:gd name="connsiteX15" fmla="*/ 145093 w 268512"/>
                        <a:gd name="connsiteY15" fmla="*/ 30220 h 150300"/>
                        <a:gd name="connsiteX16" fmla="*/ 157879 w 268512"/>
                        <a:gd name="connsiteY16" fmla="*/ 16085 h 150300"/>
                        <a:gd name="connsiteX17" fmla="*/ 255439 w 268512"/>
                        <a:gd name="connsiteY17" fmla="*/ 139875 h 150300"/>
                        <a:gd name="connsiteX18" fmla="*/ 82568 w 268512"/>
                        <a:gd name="connsiteY18" fmla="*/ 139875 h 150300"/>
                        <a:gd name="connsiteX19" fmla="*/ 88577 w 268512"/>
                        <a:gd name="connsiteY19" fmla="*/ 153178 h 150300"/>
                        <a:gd name="connsiteX20" fmla="*/ 269120 w 268512"/>
                        <a:gd name="connsiteY20" fmla="*/ 153178 h 150300"/>
                        <a:gd name="connsiteX21" fmla="*/ 269120 w 268512"/>
                        <a:gd name="connsiteY21" fmla="*/ 146783 h 150300"/>
                        <a:gd name="connsiteX22" fmla="*/ 237378 w 268512"/>
                        <a:gd name="connsiteY22" fmla="*/ 54780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8512" h="150300">
                          <a:moveTo>
                            <a:pt x="237378" y="54780"/>
                          </a:moveTo>
                          <a:cubicBezTo>
                            <a:pt x="216891" y="28489"/>
                            <a:pt x="188157" y="9858"/>
                            <a:pt x="155801" y="1887"/>
                          </a:cubicBezTo>
                          <a:lnTo>
                            <a:pt x="150111" y="512"/>
                          </a:lnTo>
                          <a:lnTo>
                            <a:pt x="148034" y="5980"/>
                          </a:lnTo>
                          <a:cubicBezTo>
                            <a:pt x="145965" y="11417"/>
                            <a:pt x="142299" y="16100"/>
                            <a:pt x="137517" y="19411"/>
                          </a:cubicBezTo>
                          <a:cubicBezTo>
                            <a:pt x="127834" y="26156"/>
                            <a:pt x="114978" y="26156"/>
                            <a:pt x="105295" y="19411"/>
                          </a:cubicBezTo>
                          <a:cubicBezTo>
                            <a:pt x="100504" y="16007"/>
                            <a:pt x="96850" y="11238"/>
                            <a:pt x="94811" y="5724"/>
                          </a:cubicBezTo>
                          <a:lnTo>
                            <a:pt x="92797" y="0"/>
                          </a:lnTo>
                          <a:lnTo>
                            <a:pt x="87107" y="1311"/>
                          </a:lnTo>
                          <a:cubicBezTo>
                            <a:pt x="54342" y="8994"/>
                            <a:pt x="25160" y="27588"/>
                            <a:pt x="4347" y="54044"/>
                          </a:cubicBezTo>
                          <a:cubicBezTo>
                            <a:pt x="2845" y="55931"/>
                            <a:pt x="1407" y="57882"/>
                            <a:pt x="0" y="59832"/>
                          </a:cubicBezTo>
                          <a:cubicBezTo>
                            <a:pt x="4060" y="61751"/>
                            <a:pt x="8023" y="63798"/>
                            <a:pt x="11923" y="65972"/>
                          </a:cubicBezTo>
                          <a:cubicBezTo>
                            <a:pt x="12850" y="64725"/>
                            <a:pt x="13777" y="63510"/>
                            <a:pt x="14736" y="62295"/>
                          </a:cubicBezTo>
                          <a:cubicBezTo>
                            <a:pt x="32554" y="39713"/>
                            <a:pt x="57113" y="23411"/>
                            <a:pt x="84837" y="15766"/>
                          </a:cubicBezTo>
                          <a:cubicBezTo>
                            <a:pt x="95565" y="35942"/>
                            <a:pt x="120613" y="43598"/>
                            <a:pt x="140781" y="32865"/>
                          </a:cubicBezTo>
                          <a:cubicBezTo>
                            <a:pt x="142270" y="32072"/>
                            <a:pt x="143712" y="31189"/>
                            <a:pt x="145093" y="30220"/>
                          </a:cubicBezTo>
                          <a:cubicBezTo>
                            <a:pt x="150374" y="26542"/>
                            <a:pt x="154746" y="21708"/>
                            <a:pt x="157879" y="16085"/>
                          </a:cubicBezTo>
                          <a:cubicBezTo>
                            <a:pt x="213509" y="32239"/>
                            <a:pt x="252718" y="81989"/>
                            <a:pt x="255439" y="139875"/>
                          </a:cubicBezTo>
                          <a:lnTo>
                            <a:pt x="82568" y="139875"/>
                          </a:lnTo>
                          <a:cubicBezTo>
                            <a:pt x="84709" y="144128"/>
                            <a:pt x="86691" y="148573"/>
                            <a:pt x="88577" y="153178"/>
                          </a:cubicBezTo>
                          <a:lnTo>
                            <a:pt x="269120" y="153178"/>
                          </a:lnTo>
                          <a:lnTo>
                            <a:pt x="269120" y="146783"/>
                          </a:lnTo>
                          <a:cubicBezTo>
                            <a:pt x="269171" y="113418"/>
                            <a:pt x="257990" y="81010"/>
                            <a:pt x="237378" y="5478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DDCEC01-9CCA-4F6C-ACD0-F5F5FC190854}"/>
                        </a:ext>
                      </a:extLst>
                    </p:cNvPr>
                    <p:cNvSpPr/>
                    <p:nvPr/>
                  </p:nvSpPr>
                  <p:spPr>
                    <a:xfrm>
                      <a:off x="10334728" y="4558819"/>
                      <a:ext cx="268513" cy="150300"/>
                    </a:xfrm>
                    <a:custGeom>
                      <a:avLst/>
                      <a:gdLst>
                        <a:gd name="connsiteX0" fmla="*/ 186488 w 268512"/>
                        <a:gd name="connsiteY0" fmla="*/ 140003 h 150300"/>
                        <a:gd name="connsiteX1" fmla="*/ 13490 w 268512"/>
                        <a:gd name="connsiteY1" fmla="*/ 140003 h 150300"/>
                        <a:gd name="connsiteX2" fmla="*/ 112584 w 268512"/>
                        <a:gd name="connsiteY2" fmla="*/ 15766 h 150300"/>
                        <a:gd name="connsiteX3" fmla="*/ 125370 w 268512"/>
                        <a:gd name="connsiteY3" fmla="*/ 30220 h 150300"/>
                        <a:gd name="connsiteX4" fmla="*/ 172839 w 268512"/>
                        <a:gd name="connsiteY4" fmla="*/ 30220 h 150300"/>
                        <a:gd name="connsiteX5" fmla="*/ 185625 w 268512"/>
                        <a:gd name="connsiteY5" fmla="*/ 16085 h 150300"/>
                        <a:gd name="connsiteX6" fmla="*/ 254799 w 268512"/>
                        <a:gd name="connsiteY6" fmla="*/ 62934 h 150300"/>
                        <a:gd name="connsiteX7" fmla="*/ 257037 w 268512"/>
                        <a:gd name="connsiteY7" fmla="*/ 65940 h 150300"/>
                        <a:gd name="connsiteX8" fmla="*/ 268960 w 268512"/>
                        <a:gd name="connsiteY8" fmla="*/ 59800 h 150300"/>
                        <a:gd name="connsiteX9" fmla="*/ 265220 w 268512"/>
                        <a:gd name="connsiteY9" fmla="*/ 54780 h 150300"/>
                        <a:gd name="connsiteX10" fmla="*/ 183644 w 268512"/>
                        <a:gd name="connsiteY10" fmla="*/ 1887 h 150300"/>
                        <a:gd name="connsiteX11" fmla="*/ 177954 w 268512"/>
                        <a:gd name="connsiteY11" fmla="*/ 512 h 150300"/>
                        <a:gd name="connsiteX12" fmla="*/ 175812 w 268512"/>
                        <a:gd name="connsiteY12" fmla="*/ 5980 h 150300"/>
                        <a:gd name="connsiteX13" fmla="*/ 165295 w 268512"/>
                        <a:gd name="connsiteY13" fmla="*/ 19411 h 150300"/>
                        <a:gd name="connsiteX14" fmla="*/ 133074 w 268512"/>
                        <a:gd name="connsiteY14" fmla="*/ 19411 h 150300"/>
                        <a:gd name="connsiteX15" fmla="*/ 122557 w 268512"/>
                        <a:gd name="connsiteY15" fmla="*/ 5724 h 150300"/>
                        <a:gd name="connsiteX16" fmla="*/ 120607 w 268512"/>
                        <a:gd name="connsiteY16" fmla="*/ 0 h 150300"/>
                        <a:gd name="connsiteX17" fmla="*/ 115077 w 268512"/>
                        <a:gd name="connsiteY17" fmla="*/ 1439 h 150300"/>
                        <a:gd name="connsiteX18" fmla="*/ 0 w 268512"/>
                        <a:gd name="connsiteY18" fmla="*/ 146655 h 150300"/>
                        <a:gd name="connsiteX19" fmla="*/ 0 w 268512"/>
                        <a:gd name="connsiteY19" fmla="*/ 153306 h 150300"/>
                        <a:gd name="connsiteX20" fmla="*/ 180543 w 268512"/>
                        <a:gd name="connsiteY20" fmla="*/ 153306 h 150300"/>
                        <a:gd name="connsiteX21" fmla="*/ 186488 w 268512"/>
                        <a:gd name="connsiteY21" fmla="*/ 140003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512" h="150300">
                          <a:moveTo>
                            <a:pt x="186488" y="140003"/>
                          </a:moveTo>
                          <a:lnTo>
                            <a:pt x="13490" y="140003"/>
                          </a:lnTo>
                          <a:cubicBezTo>
                            <a:pt x="16242" y="81530"/>
                            <a:pt x="56203" y="31430"/>
                            <a:pt x="112584" y="15766"/>
                          </a:cubicBezTo>
                          <a:cubicBezTo>
                            <a:pt x="115688" y="21496"/>
                            <a:pt x="120061" y="26441"/>
                            <a:pt x="125370" y="30220"/>
                          </a:cubicBezTo>
                          <a:cubicBezTo>
                            <a:pt x="139636" y="40151"/>
                            <a:pt x="158573" y="40151"/>
                            <a:pt x="172839" y="30220"/>
                          </a:cubicBezTo>
                          <a:cubicBezTo>
                            <a:pt x="178127" y="26551"/>
                            <a:pt x="182502" y="21715"/>
                            <a:pt x="185625" y="16085"/>
                          </a:cubicBezTo>
                          <a:cubicBezTo>
                            <a:pt x="213042" y="24018"/>
                            <a:pt x="237253" y="40415"/>
                            <a:pt x="254799" y="62934"/>
                          </a:cubicBezTo>
                          <a:cubicBezTo>
                            <a:pt x="255567" y="63926"/>
                            <a:pt x="256302" y="64949"/>
                            <a:pt x="257037" y="65940"/>
                          </a:cubicBezTo>
                          <a:cubicBezTo>
                            <a:pt x="260937" y="63766"/>
                            <a:pt x="264933" y="61687"/>
                            <a:pt x="268960" y="59800"/>
                          </a:cubicBezTo>
                          <a:cubicBezTo>
                            <a:pt x="267746" y="58105"/>
                            <a:pt x="266499" y="56411"/>
                            <a:pt x="265220" y="54780"/>
                          </a:cubicBezTo>
                          <a:cubicBezTo>
                            <a:pt x="244722" y="28500"/>
                            <a:pt x="215993" y="9872"/>
                            <a:pt x="183644" y="1887"/>
                          </a:cubicBezTo>
                          <a:lnTo>
                            <a:pt x="177954" y="512"/>
                          </a:lnTo>
                          <a:lnTo>
                            <a:pt x="175812" y="5980"/>
                          </a:lnTo>
                          <a:cubicBezTo>
                            <a:pt x="173730" y="11410"/>
                            <a:pt x="170066" y="16089"/>
                            <a:pt x="165295" y="19411"/>
                          </a:cubicBezTo>
                          <a:cubicBezTo>
                            <a:pt x="155613" y="26156"/>
                            <a:pt x="142756" y="26156"/>
                            <a:pt x="133074" y="19411"/>
                          </a:cubicBezTo>
                          <a:cubicBezTo>
                            <a:pt x="128268" y="16015"/>
                            <a:pt x="124601" y="11244"/>
                            <a:pt x="122557" y="5724"/>
                          </a:cubicBezTo>
                          <a:lnTo>
                            <a:pt x="120607" y="0"/>
                          </a:lnTo>
                          <a:lnTo>
                            <a:pt x="115077" y="1439"/>
                          </a:lnTo>
                          <a:cubicBezTo>
                            <a:pt x="47653" y="17219"/>
                            <a:pt x="-23" y="77382"/>
                            <a:pt x="0" y="146655"/>
                          </a:cubicBezTo>
                          <a:lnTo>
                            <a:pt x="0" y="153306"/>
                          </a:lnTo>
                          <a:lnTo>
                            <a:pt x="180543" y="153306"/>
                          </a:lnTo>
                          <a:cubicBezTo>
                            <a:pt x="182205" y="148797"/>
                            <a:pt x="184315" y="144384"/>
                            <a:pt x="186488" y="140003"/>
                          </a:cubicBezTo>
                          <a:close/>
                        </a:path>
                      </a:pathLst>
                    </a:custGeom>
                    <a:solidFill>
                      <a:srgbClr val="0083BF"/>
                    </a:solidFill>
                    <a:ln w="3160" cap="flat">
                      <a:solidFill>
                        <a:schemeClr val="accent2"/>
                      </a:solidFill>
                      <a:prstDash val="solid"/>
                      <a:miter/>
                    </a:ln>
                  </p:spPr>
                  <p:txBody>
                    <a:bodyPr rtlCol="0" anchor="ctr"/>
                    <a:lstStyle/>
                    <a:p>
                      <a:endParaRPr lang="en-US"/>
                    </a:p>
                  </p:txBody>
                </p:sp>
              </p:grpSp>
              <p:sp>
                <p:nvSpPr>
                  <p:cNvPr id="61" name="Freeform: Shape 60">
                    <a:extLst>
                      <a:ext uri="{FF2B5EF4-FFF2-40B4-BE49-F238E27FC236}">
                        <a16:creationId xmlns:a16="http://schemas.microsoft.com/office/drawing/2014/main" id="{EBD87B57-E451-4910-8ED5-769BF5CE7F55}"/>
                      </a:ext>
                    </a:extLst>
                  </p:cNvPr>
                  <p:cNvSpPr/>
                  <p:nvPr/>
                </p:nvSpPr>
                <p:spPr>
                  <a:xfrm>
                    <a:off x="10397093" y="4472476"/>
                    <a:ext cx="60735" cy="73551"/>
                  </a:xfrm>
                  <a:custGeom>
                    <a:avLst/>
                    <a:gdLst>
                      <a:gd name="connsiteX0" fmla="*/ 60543 w 60735"/>
                      <a:gd name="connsiteY0" fmla="*/ 74702 h 73551"/>
                      <a:gd name="connsiteX1" fmla="*/ 0 w 60735"/>
                      <a:gd name="connsiteY1" fmla="*/ 67795 h 73551"/>
                      <a:gd name="connsiteX2" fmla="*/ 831 w 60735"/>
                      <a:gd name="connsiteY2" fmla="*/ 61239 h 73551"/>
                      <a:gd name="connsiteX3" fmla="*/ 5146 w 60735"/>
                      <a:gd name="connsiteY3" fmla="*/ 1439 h 73551"/>
                      <a:gd name="connsiteX4" fmla="*/ 17230 w 60735"/>
                      <a:gd name="connsiteY4" fmla="*/ 0 h 73551"/>
                      <a:gd name="connsiteX5" fmla="*/ 14640 w 60735"/>
                      <a:gd name="connsiteY5" fmla="*/ 60760 h 73551"/>
                      <a:gd name="connsiteX6" fmla="*/ 60831 w 60735"/>
                      <a:gd name="connsiteY6" fmla="*/ 62678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35" h="73551">
                        <a:moveTo>
                          <a:pt x="60543" y="74702"/>
                        </a:moveTo>
                        <a:cubicBezTo>
                          <a:pt x="2589" y="73423"/>
                          <a:pt x="1822" y="71792"/>
                          <a:pt x="0" y="67795"/>
                        </a:cubicBezTo>
                        <a:lnTo>
                          <a:pt x="831" y="61239"/>
                        </a:lnTo>
                        <a:cubicBezTo>
                          <a:pt x="8055" y="52349"/>
                          <a:pt x="7224" y="19827"/>
                          <a:pt x="5146" y="1439"/>
                        </a:cubicBezTo>
                        <a:lnTo>
                          <a:pt x="17230" y="0"/>
                        </a:lnTo>
                        <a:cubicBezTo>
                          <a:pt x="17773" y="4637"/>
                          <a:pt x="21705" y="40613"/>
                          <a:pt x="14640" y="60760"/>
                        </a:cubicBezTo>
                        <a:cubicBezTo>
                          <a:pt x="24646" y="61559"/>
                          <a:pt x="43569" y="62295"/>
                          <a:pt x="60831" y="626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D407EF1-142F-4638-A8FD-5DD6951BD6E4}"/>
                      </a:ext>
                    </a:extLst>
                  </p:cNvPr>
                  <p:cNvSpPr/>
                  <p:nvPr/>
                </p:nvSpPr>
                <p:spPr>
                  <a:xfrm>
                    <a:off x="10700048" y="4550448"/>
                    <a:ext cx="60735" cy="73551"/>
                  </a:xfrm>
                  <a:custGeom>
                    <a:avLst/>
                    <a:gdLst>
                      <a:gd name="connsiteX0" fmla="*/ 256 w 60735"/>
                      <a:gd name="connsiteY0" fmla="*/ 74830 h 73551"/>
                      <a:gd name="connsiteX1" fmla="*/ 0 w 60735"/>
                      <a:gd name="connsiteY1" fmla="*/ 62678 h 73551"/>
                      <a:gd name="connsiteX2" fmla="*/ 46191 w 60735"/>
                      <a:gd name="connsiteY2" fmla="*/ 60760 h 73551"/>
                      <a:gd name="connsiteX3" fmla="*/ 43601 w 60735"/>
                      <a:gd name="connsiteY3" fmla="*/ 0 h 73551"/>
                      <a:gd name="connsiteX4" fmla="*/ 55652 w 60735"/>
                      <a:gd name="connsiteY4" fmla="*/ 1439 h 73551"/>
                      <a:gd name="connsiteX5" fmla="*/ 60000 w 60735"/>
                      <a:gd name="connsiteY5" fmla="*/ 61239 h 73551"/>
                      <a:gd name="connsiteX6" fmla="*/ 62397 w 60735"/>
                      <a:gd name="connsiteY6" fmla="*/ 64181 h 73551"/>
                      <a:gd name="connsiteX7" fmla="*/ 60831 w 60735"/>
                      <a:gd name="connsiteY7" fmla="*/ 67795 h 73551"/>
                      <a:gd name="connsiteX8" fmla="*/ 256 w 60735"/>
                      <a:gd name="connsiteY8" fmla="*/ 74830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35" h="73551">
                        <a:moveTo>
                          <a:pt x="256" y="74830"/>
                        </a:moveTo>
                        <a:lnTo>
                          <a:pt x="0" y="62678"/>
                        </a:lnTo>
                        <a:cubicBezTo>
                          <a:pt x="17230" y="62295"/>
                          <a:pt x="36185" y="61559"/>
                          <a:pt x="46191" y="60760"/>
                        </a:cubicBezTo>
                        <a:cubicBezTo>
                          <a:pt x="39126" y="40741"/>
                          <a:pt x="42994" y="4765"/>
                          <a:pt x="43601" y="0"/>
                        </a:cubicBezTo>
                        <a:lnTo>
                          <a:pt x="55652" y="1439"/>
                        </a:lnTo>
                        <a:cubicBezTo>
                          <a:pt x="53511" y="19827"/>
                          <a:pt x="52776" y="52349"/>
                          <a:pt x="60000" y="61239"/>
                        </a:cubicBezTo>
                        <a:lnTo>
                          <a:pt x="62397" y="64181"/>
                        </a:lnTo>
                        <a:lnTo>
                          <a:pt x="60831" y="67795"/>
                        </a:lnTo>
                        <a:cubicBezTo>
                          <a:pt x="59137" y="71920"/>
                          <a:pt x="58210" y="73679"/>
                          <a:pt x="256" y="74830"/>
                        </a:cubicBezTo>
                        <a:close/>
                      </a:path>
                    </a:pathLst>
                  </a:custGeom>
                  <a:solidFill>
                    <a:srgbClr val="0083BF"/>
                  </a:solidFill>
                  <a:ln w="3160" cap="flat">
                    <a:solidFill>
                      <a:schemeClr val="accent2"/>
                    </a:solidFill>
                    <a:prstDash val="solid"/>
                    <a:miter/>
                  </a:ln>
                </p:spPr>
                <p:txBody>
                  <a:bodyPr rtlCol="0" anchor="ctr"/>
                  <a:lstStyle/>
                  <a:p>
                    <a:endParaRPr lang="en-US"/>
                  </a:p>
                </p:txBody>
              </p:sp>
            </p:grpSp>
            <p:sp>
              <p:nvSpPr>
                <p:cNvPr id="78" name="Freeform: Shape 77">
                  <a:extLst>
                    <a:ext uri="{FF2B5EF4-FFF2-40B4-BE49-F238E27FC236}">
                      <a16:creationId xmlns:a16="http://schemas.microsoft.com/office/drawing/2014/main" id="{10644552-E1BA-47D6-A852-9DBDE6104806}"/>
                    </a:ext>
                  </a:extLst>
                </p:cNvPr>
                <p:cNvSpPr/>
                <p:nvPr/>
              </p:nvSpPr>
              <p:spPr>
                <a:xfrm>
                  <a:off x="10549493" y="4624876"/>
                  <a:ext cx="60735" cy="73551"/>
                </a:xfrm>
                <a:custGeom>
                  <a:avLst/>
                  <a:gdLst>
                    <a:gd name="connsiteX0" fmla="*/ 60543 w 60735"/>
                    <a:gd name="connsiteY0" fmla="*/ 74702 h 73551"/>
                    <a:gd name="connsiteX1" fmla="*/ 0 w 60735"/>
                    <a:gd name="connsiteY1" fmla="*/ 67795 h 73551"/>
                    <a:gd name="connsiteX2" fmla="*/ 831 w 60735"/>
                    <a:gd name="connsiteY2" fmla="*/ 61239 h 73551"/>
                    <a:gd name="connsiteX3" fmla="*/ 5146 w 60735"/>
                    <a:gd name="connsiteY3" fmla="*/ 1439 h 73551"/>
                    <a:gd name="connsiteX4" fmla="*/ 17230 w 60735"/>
                    <a:gd name="connsiteY4" fmla="*/ 0 h 73551"/>
                    <a:gd name="connsiteX5" fmla="*/ 14640 w 60735"/>
                    <a:gd name="connsiteY5" fmla="*/ 60760 h 73551"/>
                    <a:gd name="connsiteX6" fmla="*/ 60831 w 60735"/>
                    <a:gd name="connsiteY6" fmla="*/ 62678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35" h="73551">
                      <a:moveTo>
                        <a:pt x="60543" y="74702"/>
                      </a:moveTo>
                      <a:cubicBezTo>
                        <a:pt x="2589" y="73423"/>
                        <a:pt x="1822" y="71792"/>
                        <a:pt x="0" y="67795"/>
                      </a:cubicBezTo>
                      <a:lnTo>
                        <a:pt x="831" y="61239"/>
                      </a:lnTo>
                      <a:cubicBezTo>
                        <a:pt x="8055" y="52349"/>
                        <a:pt x="7224" y="19827"/>
                        <a:pt x="5146" y="1439"/>
                      </a:cubicBezTo>
                      <a:lnTo>
                        <a:pt x="17230" y="0"/>
                      </a:lnTo>
                      <a:cubicBezTo>
                        <a:pt x="17773" y="4637"/>
                        <a:pt x="21705" y="40613"/>
                        <a:pt x="14640" y="60760"/>
                      </a:cubicBezTo>
                      <a:cubicBezTo>
                        <a:pt x="24646" y="61559"/>
                        <a:pt x="43569" y="62295"/>
                        <a:pt x="60831" y="626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C2244D3-D3A4-4BE2-AA6D-BDB73E594CF8}"/>
                    </a:ext>
                  </a:extLst>
                </p:cNvPr>
                <p:cNvSpPr/>
                <p:nvPr/>
              </p:nvSpPr>
              <p:spPr>
                <a:xfrm>
                  <a:off x="10471206" y="4547490"/>
                  <a:ext cx="60735" cy="73551"/>
                </a:xfrm>
                <a:custGeom>
                  <a:avLst/>
                  <a:gdLst>
                    <a:gd name="connsiteX0" fmla="*/ 256 w 60735"/>
                    <a:gd name="connsiteY0" fmla="*/ 74830 h 73551"/>
                    <a:gd name="connsiteX1" fmla="*/ 0 w 60735"/>
                    <a:gd name="connsiteY1" fmla="*/ 62678 h 73551"/>
                    <a:gd name="connsiteX2" fmla="*/ 46191 w 60735"/>
                    <a:gd name="connsiteY2" fmla="*/ 60760 h 73551"/>
                    <a:gd name="connsiteX3" fmla="*/ 43601 w 60735"/>
                    <a:gd name="connsiteY3" fmla="*/ 0 h 73551"/>
                    <a:gd name="connsiteX4" fmla="*/ 55652 w 60735"/>
                    <a:gd name="connsiteY4" fmla="*/ 1439 h 73551"/>
                    <a:gd name="connsiteX5" fmla="*/ 60000 w 60735"/>
                    <a:gd name="connsiteY5" fmla="*/ 61239 h 73551"/>
                    <a:gd name="connsiteX6" fmla="*/ 62397 w 60735"/>
                    <a:gd name="connsiteY6" fmla="*/ 64181 h 73551"/>
                    <a:gd name="connsiteX7" fmla="*/ 60831 w 60735"/>
                    <a:gd name="connsiteY7" fmla="*/ 67795 h 73551"/>
                    <a:gd name="connsiteX8" fmla="*/ 256 w 60735"/>
                    <a:gd name="connsiteY8" fmla="*/ 74830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35" h="73551">
                      <a:moveTo>
                        <a:pt x="256" y="74830"/>
                      </a:moveTo>
                      <a:lnTo>
                        <a:pt x="0" y="62678"/>
                      </a:lnTo>
                      <a:cubicBezTo>
                        <a:pt x="17230" y="62295"/>
                        <a:pt x="36185" y="61559"/>
                        <a:pt x="46191" y="60760"/>
                      </a:cubicBezTo>
                      <a:cubicBezTo>
                        <a:pt x="39126" y="40741"/>
                        <a:pt x="42994" y="4765"/>
                        <a:pt x="43601" y="0"/>
                      </a:cubicBezTo>
                      <a:lnTo>
                        <a:pt x="55652" y="1439"/>
                      </a:lnTo>
                      <a:cubicBezTo>
                        <a:pt x="53511" y="19827"/>
                        <a:pt x="52776" y="52349"/>
                        <a:pt x="60000" y="61239"/>
                      </a:cubicBezTo>
                      <a:lnTo>
                        <a:pt x="62397" y="64181"/>
                      </a:lnTo>
                      <a:lnTo>
                        <a:pt x="60831" y="67795"/>
                      </a:lnTo>
                      <a:cubicBezTo>
                        <a:pt x="59137" y="71920"/>
                        <a:pt x="58210" y="73679"/>
                        <a:pt x="256" y="74830"/>
                      </a:cubicBezTo>
                      <a:close/>
                    </a:path>
                  </a:pathLst>
                </a:custGeom>
                <a:solidFill>
                  <a:srgbClr val="0083BF"/>
                </a:solidFill>
                <a:ln w="3160" cap="flat">
                  <a:solidFill>
                    <a:schemeClr val="accent2"/>
                  </a:solidFill>
                  <a:prstDash val="solid"/>
                  <a:miter/>
                </a:ln>
              </p:spPr>
              <p:txBody>
                <a:bodyPr rtlCol="0" anchor="ctr"/>
                <a:lstStyle/>
                <a:p>
                  <a:endParaRPr lang="en-US"/>
                </a:p>
              </p:txBody>
            </p:sp>
            <p:cxnSp>
              <p:nvCxnSpPr>
                <p:cNvPr id="67" name="Straight Connector 66">
                  <a:extLst>
                    <a:ext uri="{FF2B5EF4-FFF2-40B4-BE49-F238E27FC236}">
                      <a16:creationId xmlns:a16="http://schemas.microsoft.com/office/drawing/2014/main" id="{52BD8174-CC1D-4B2F-8DDB-61E0B06605B6}"/>
                    </a:ext>
                  </a:extLst>
                </p:cNvPr>
                <p:cNvCxnSpPr>
                  <a:cxnSpLocks/>
                </p:cNvCxnSpPr>
                <p:nvPr/>
              </p:nvCxnSpPr>
              <p:spPr>
                <a:xfrm flipH="1">
                  <a:off x="10880358" y="4731825"/>
                  <a:ext cx="31845" cy="0"/>
                </a:xfrm>
                <a:prstGeom prst="line">
                  <a:avLst/>
                </a:prstGeom>
              </p:spPr>
              <p:style>
                <a:lnRef idx="3">
                  <a:schemeClr val="accent2"/>
                </a:lnRef>
                <a:fillRef idx="0">
                  <a:schemeClr val="accent2"/>
                </a:fillRef>
                <a:effectRef idx="2">
                  <a:schemeClr val="accent2"/>
                </a:effectRef>
                <a:fontRef idx="minor">
                  <a:schemeClr val="tx1"/>
                </a:fontRef>
              </p:style>
            </p:cxnSp>
          </p:grpSp>
        </p:grpSp>
      </p:grpSp>
      <p:pic>
        <p:nvPicPr>
          <p:cNvPr id="90" name="Graphic 89">
            <a:extLst>
              <a:ext uri="{FF2B5EF4-FFF2-40B4-BE49-F238E27FC236}">
                <a16:creationId xmlns:a16="http://schemas.microsoft.com/office/drawing/2014/main" id="{6CEE269B-105E-4DAC-9A12-571D384C805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567160" y="5072689"/>
            <a:ext cx="542589" cy="542589"/>
          </a:xfrm>
          <a:prstGeom prst="rect">
            <a:avLst/>
          </a:prstGeom>
        </p:spPr>
      </p:pic>
    </p:spTree>
    <p:extLst>
      <p:ext uri="{BB962C8B-B14F-4D97-AF65-F5344CB8AC3E}">
        <p14:creationId xmlns:p14="http://schemas.microsoft.com/office/powerpoint/2010/main" val="36835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72E244-1920-43E8-B13C-D1C018652D1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AD89814-3AE8-E644-9C55-ED96DCE5E2C8}"/>
              </a:ext>
            </a:extLst>
          </p:cNvPr>
          <p:cNvGrpSpPr/>
          <p:nvPr/>
        </p:nvGrpSpPr>
        <p:grpSpPr>
          <a:xfrm>
            <a:off x="6946624" y="4221612"/>
            <a:ext cx="2692576" cy="1957181"/>
            <a:chOff x="7127510" y="3926104"/>
            <a:chExt cx="3958288" cy="1915016"/>
          </a:xfrm>
        </p:grpSpPr>
        <p:sp>
          <p:nvSpPr>
            <p:cNvPr id="55" name="Round Same Side Corner Rectangle 54">
              <a:extLst>
                <a:ext uri="{FF2B5EF4-FFF2-40B4-BE49-F238E27FC236}">
                  <a16:creationId xmlns:a16="http://schemas.microsoft.com/office/drawing/2014/main" id="{A5BC4E15-1B25-EC49-9642-A381FC453BCC}"/>
                </a:ext>
              </a:extLst>
            </p:cNvPr>
            <p:cNvSpPr/>
            <p:nvPr/>
          </p:nvSpPr>
          <p:spPr>
            <a:xfrm rot="16200000">
              <a:off x="8177043" y="2924260"/>
              <a:ext cx="1906912" cy="3910599"/>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ound Same Side Corner Rectangle 8">
              <a:extLst>
                <a:ext uri="{FF2B5EF4-FFF2-40B4-BE49-F238E27FC236}">
                  <a16:creationId xmlns:a16="http://schemas.microsoft.com/office/drawing/2014/main" id="{C26E14E8-7D80-DF49-B1C3-2D20B6FD14FF}"/>
                </a:ext>
              </a:extLst>
            </p:cNvPr>
            <p:cNvSpPr/>
            <p:nvPr/>
          </p:nvSpPr>
          <p:spPr>
            <a:xfrm rot="16200000">
              <a:off x="6274534" y="4782876"/>
              <a:ext cx="1911220" cy="205267"/>
            </a:xfrm>
            <a:prstGeom prst="round2SameRect">
              <a:avLst>
                <a:gd name="adj1" fmla="val 50000"/>
                <a:gd name="adj2" fmla="val 0"/>
              </a:avLst>
            </a:prstGeom>
            <a:solidFill>
              <a:srgbClr val="0062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91A345FB-905E-6C41-8D73-FCE6E9A0211B}"/>
              </a:ext>
            </a:extLst>
          </p:cNvPr>
          <p:cNvGrpSpPr/>
          <p:nvPr/>
        </p:nvGrpSpPr>
        <p:grpSpPr>
          <a:xfrm>
            <a:off x="6939870" y="2876831"/>
            <a:ext cx="3958287" cy="1193083"/>
            <a:chOff x="7127508" y="2462209"/>
            <a:chExt cx="3958287" cy="1346833"/>
          </a:xfrm>
        </p:grpSpPr>
        <p:sp>
          <p:nvSpPr>
            <p:cNvPr id="56" name="Round Same Side Corner Rectangle 55">
              <a:extLst>
                <a:ext uri="{FF2B5EF4-FFF2-40B4-BE49-F238E27FC236}">
                  <a16:creationId xmlns:a16="http://schemas.microsoft.com/office/drawing/2014/main" id="{37FDDB4F-80DF-3E4D-BBA8-339FCFB756F9}"/>
                </a:ext>
              </a:extLst>
            </p:cNvPr>
            <p:cNvSpPr/>
            <p:nvPr/>
          </p:nvSpPr>
          <p:spPr>
            <a:xfrm rot="16200000">
              <a:off x="8457080" y="1180326"/>
              <a:ext cx="1346831" cy="3910598"/>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ound Same Side Corner Rectangle 35">
              <a:extLst>
                <a:ext uri="{FF2B5EF4-FFF2-40B4-BE49-F238E27FC236}">
                  <a16:creationId xmlns:a16="http://schemas.microsoft.com/office/drawing/2014/main" id="{A527499A-3162-6745-9B67-9E6BBC4DBD8F}"/>
                </a:ext>
              </a:extLst>
            </p:cNvPr>
            <p:cNvSpPr/>
            <p:nvPr/>
          </p:nvSpPr>
          <p:spPr>
            <a:xfrm rot="16200000">
              <a:off x="6519758" y="3069960"/>
              <a:ext cx="1346832" cy="131332"/>
            </a:xfrm>
            <a:prstGeom prst="round2SameRect">
              <a:avLst>
                <a:gd name="adj1" fmla="val 50000"/>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C5A64A7B-57E3-4040-86D5-7F7618087435}"/>
              </a:ext>
            </a:extLst>
          </p:cNvPr>
          <p:cNvGrpSpPr/>
          <p:nvPr/>
        </p:nvGrpSpPr>
        <p:grpSpPr>
          <a:xfrm>
            <a:off x="6946622" y="1730123"/>
            <a:ext cx="4050231" cy="566011"/>
            <a:chOff x="7127508" y="1745425"/>
            <a:chExt cx="3970080" cy="599723"/>
          </a:xfrm>
        </p:grpSpPr>
        <p:sp>
          <p:nvSpPr>
            <p:cNvPr id="57" name="Round Same Side Corner Rectangle 56">
              <a:extLst>
                <a:ext uri="{FF2B5EF4-FFF2-40B4-BE49-F238E27FC236}">
                  <a16:creationId xmlns:a16="http://schemas.microsoft.com/office/drawing/2014/main" id="{AFED8FBF-B46B-2240-AE88-D03E87E7E80A}"/>
                </a:ext>
              </a:extLst>
            </p:cNvPr>
            <p:cNvSpPr/>
            <p:nvPr/>
          </p:nvSpPr>
          <p:spPr>
            <a:xfrm rot="16200000">
              <a:off x="8842426" y="89987"/>
              <a:ext cx="599723" cy="3910600"/>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ound Same Side Corner Rectangle 36">
              <a:extLst>
                <a:ext uri="{FF2B5EF4-FFF2-40B4-BE49-F238E27FC236}">
                  <a16:creationId xmlns:a16="http://schemas.microsoft.com/office/drawing/2014/main" id="{B3A1241D-11F2-814D-95C8-2A352AD89005}"/>
                </a:ext>
              </a:extLst>
            </p:cNvPr>
            <p:cNvSpPr/>
            <p:nvPr/>
          </p:nvSpPr>
          <p:spPr>
            <a:xfrm rot="16200000">
              <a:off x="6893488" y="1979622"/>
              <a:ext cx="599370" cy="131330"/>
            </a:xfrm>
            <a:prstGeom prst="round2SameRect">
              <a:avLst>
                <a:gd name="adj1" fmla="val 50000"/>
                <a:gd name="adj2" fmla="val 0"/>
              </a:avLst>
            </a:prstGeom>
            <a:solidFill>
              <a:srgbClr val="238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 name="Title 5">
            <a:extLst>
              <a:ext uri="{FF2B5EF4-FFF2-40B4-BE49-F238E27FC236}">
                <a16:creationId xmlns:a16="http://schemas.microsoft.com/office/drawing/2014/main" id="{64D4766A-4CEE-1E4B-8824-F43F8715F212}"/>
              </a:ext>
            </a:extLst>
          </p:cNvPr>
          <p:cNvSpPr>
            <a:spLocks noGrp="1"/>
          </p:cNvSpPr>
          <p:nvPr>
            <p:ph type="title"/>
          </p:nvPr>
        </p:nvSpPr>
        <p:spPr>
          <a:xfrm>
            <a:off x="574767" y="365127"/>
            <a:ext cx="11042468" cy="749572"/>
          </a:xfrm>
        </p:spPr>
        <p:txBody>
          <a:bodyPr/>
          <a:lstStyle/>
          <a:p>
            <a:r>
              <a:rPr lang="en-US"/>
              <a:t>Tiers of Service Delivery</a:t>
            </a:r>
          </a:p>
        </p:txBody>
      </p:sp>
      <p:sp>
        <p:nvSpPr>
          <p:cNvPr id="2" name="Footer Placeholder 4">
            <a:extLst>
              <a:ext uri="{FF2B5EF4-FFF2-40B4-BE49-F238E27FC236}">
                <a16:creationId xmlns:a16="http://schemas.microsoft.com/office/drawing/2014/main" id="{539ABC94-254F-4C4B-B4EE-B51763C2FCCB}"/>
              </a:ext>
            </a:extLst>
          </p:cNvPr>
          <p:cNvSpPr txBox="1">
            <a:spLocks/>
          </p:cNvSpPr>
          <p:nvPr/>
        </p:nvSpPr>
        <p:spPr>
          <a:xfrm>
            <a:off x="574767" y="6449187"/>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tint val="75000"/>
                  </a:srgbClr>
                </a:solidFill>
                <a:effectLst/>
                <a:uLnTx/>
                <a:uFillTx/>
                <a:latin typeface="Roboto" charset="0"/>
                <a:ea typeface="Roboto" charset="0"/>
              </a:rPr>
              <a:t>© 2021 ZERO TO THREE. All rights reserved.</a:t>
            </a:r>
          </a:p>
        </p:txBody>
      </p:sp>
      <p:sp>
        <p:nvSpPr>
          <p:cNvPr id="3" name="Slide Number Placeholder 5">
            <a:extLst>
              <a:ext uri="{FF2B5EF4-FFF2-40B4-BE49-F238E27FC236}">
                <a16:creationId xmlns:a16="http://schemas.microsoft.com/office/drawing/2014/main" id="{E4913A30-7A1D-2B40-8C8B-010698BC434D}"/>
              </a:ext>
            </a:extLst>
          </p:cNvPr>
          <p:cNvSpPr txBox="1">
            <a:spLocks/>
          </p:cNvSpPr>
          <p:nvPr/>
        </p:nvSpPr>
        <p:spPr>
          <a:xfrm>
            <a:off x="248297" y="6451457"/>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a:ln>
                  <a:noFill/>
                </a:ln>
                <a:solidFill>
                  <a:srgbClr val="000000">
                    <a:tint val="75000"/>
                  </a:srgbClr>
                </a:solidFill>
                <a:effectLst/>
                <a:uLnTx/>
                <a:uFillTx/>
                <a:latin typeface="Roboto" charset="0"/>
                <a:ea typeface="Roboto" charset="0"/>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000000">
                  <a:tint val="75000"/>
                </a:srgbClr>
              </a:solidFill>
              <a:effectLst/>
              <a:uLnTx/>
              <a:uFillTx/>
              <a:latin typeface="Roboto" charset="0"/>
              <a:ea typeface="Roboto" charset="0"/>
            </a:endParaRPr>
          </a:p>
        </p:txBody>
      </p:sp>
      <p:sp>
        <p:nvSpPr>
          <p:cNvPr id="4" name="Rectangle 3">
            <a:extLst>
              <a:ext uri="{FF2B5EF4-FFF2-40B4-BE49-F238E27FC236}">
                <a16:creationId xmlns:a16="http://schemas.microsoft.com/office/drawing/2014/main" id="{6E458FDB-69D0-3C43-A986-C652F9FA1CEA}"/>
              </a:ext>
            </a:extLst>
          </p:cNvPr>
          <p:cNvSpPr/>
          <p:nvPr/>
        </p:nvSpPr>
        <p:spPr>
          <a:xfrm>
            <a:off x="2"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27DD2F8-93B6-B840-B1DA-14987814F4BD}"/>
              </a:ext>
            </a:extLst>
          </p:cNvPr>
          <p:cNvSpPr/>
          <p:nvPr/>
        </p:nvSpPr>
        <p:spPr>
          <a:xfrm>
            <a:off x="4236418" y="4620225"/>
            <a:ext cx="851921" cy="851921"/>
          </a:xfrm>
          <a:prstGeom prst="ellipse">
            <a:avLst/>
          </a:prstGeom>
          <a:solidFill>
            <a:srgbClr val="0062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27" name="Round Same Side Corner Rectangle 87">
            <a:extLst>
              <a:ext uri="{FF2B5EF4-FFF2-40B4-BE49-F238E27FC236}">
                <a16:creationId xmlns:a16="http://schemas.microsoft.com/office/drawing/2014/main" id="{7BBEDB1B-27A6-8D46-B6C0-F56BF1D8861F}"/>
              </a:ext>
            </a:extLst>
          </p:cNvPr>
          <p:cNvSpPr/>
          <p:nvPr/>
        </p:nvSpPr>
        <p:spPr>
          <a:xfrm>
            <a:off x="5461553" y="4620225"/>
            <a:ext cx="851921" cy="851921"/>
          </a:xfrm>
          <a:prstGeom prst="ellipse">
            <a:avLst/>
          </a:prstGeom>
          <a:solidFill>
            <a:srgbClr val="0062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9B09A86-757B-EB4B-A7AB-515C9129EFAC}"/>
              </a:ext>
            </a:extLst>
          </p:cNvPr>
          <p:cNvSpPr/>
          <p:nvPr/>
        </p:nvSpPr>
        <p:spPr>
          <a:xfrm>
            <a:off x="2866977" y="4623209"/>
            <a:ext cx="851921" cy="851921"/>
          </a:xfrm>
          <a:prstGeom prst="ellipse">
            <a:avLst/>
          </a:prstGeom>
          <a:solidFill>
            <a:srgbClr val="0062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34" name="Round Same Side Corner Rectangle 87">
            <a:extLst>
              <a:ext uri="{FF2B5EF4-FFF2-40B4-BE49-F238E27FC236}">
                <a16:creationId xmlns:a16="http://schemas.microsoft.com/office/drawing/2014/main" id="{152AE939-05A0-3B4F-961F-19E7E0F273CB}"/>
              </a:ext>
            </a:extLst>
          </p:cNvPr>
          <p:cNvSpPr/>
          <p:nvPr/>
        </p:nvSpPr>
        <p:spPr>
          <a:xfrm>
            <a:off x="4848986" y="3214993"/>
            <a:ext cx="851921" cy="85192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89E9ECE-0F0A-DF47-9E72-D6BA501BD450}"/>
              </a:ext>
            </a:extLst>
          </p:cNvPr>
          <p:cNvSpPr/>
          <p:nvPr/>
        </p:nvSpPr>
        <p:spPr>
          <a:xfrm>
            <a:off x="7086253" y="621521"/>
            <a:ext cx="2375235" cy="329834"/>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100" normalizeH="0" baseline="0" noProof="0">
                <a:ln>
                  <a:noFill/>
                </a:ln>
                <a:solidFill>
                  <a:srgbClr val="000000">
                    <a:lumMod val="50000"/>
                    <a:lumOff val="50000"/>
                  </a:srgbClr>
                </a:solidFill>
                <a:effectLst/>
                <a:uLnTx/>
                <a:uFillTx/>
                <a:latin typeface="Calibri" panose="020F0502020204030204" pitchFamily="34" charset="0"/>
                <a:ea typeface="+mn-ea"/>
                <a:cs typeface="Calibri" panose="020F0502020204030204" pitchFamily="34" charset="0"/>
              </a:rPr>
              <a:t>SERVICES INCLUDE</a:t>
            </a:r>
          </a:p>
        </p:txBody>
      </p:sp>
      <p:cxnSp>
        <p:nvCxnSpPr>
          <p:cNvPr id="62" name="Straight Connector 61">
            <a:extLst>
              <a:ext uri="{FF2B5EF4-FFF2-40B4-BE49-F238E27FC236}">
                <a16:creationId xmlns:a16="http://schemas.microsoft.com/office/drawing/2014/main" id="{6295A897-0EB4-4942-9175-A8510A961F5F}"/>
              </a:ext>
            </a:extLst>
          </p:cNvPr>
          <p:cNvCxnSpPr/>
          <p:nvPr/>
        </p:nvCxnSpPr>
        <p:spPr>
          <a:xfrm>
            <a:off x="721319" y="2831921"/>
            <a:ext cx="58795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880060-E9D7-6F48-AF23-6FFE26B6675D}"/>
              </a:ext>
            </a:extLst>
          </p:cNvPr>
          <p:cNvCxnSpPr/>
          <p:nvPr/>
        </p:nvCxnSpPr>
        <p:spPr>
          <a:xfrm>
            <a:off x="721319" y="4254687"/>
            <a:ext cx="58795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A3F8820-8D1D-594A-81CF-00ED2A58A03C}"/>
              </a:ext>
            </a:extLst>
          </p:cNvPr>
          <p:cNvSpPr/>
          <p:nvPr/>
        </p:nvSpPr>
        <p:spPr>
          <a:xfrm>
            <a:off x="7160345" y="2981900"/>
            <a:ext cx="3224963" cy="980333"/>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Child development &amp; behavior consults</a:t>
            </a:r>
          </a:p>
          <a:p>
            <a:pPr marL="0" marR="0" lvl="0" indent="0" algn="l" defTabSz="914377" rtl="0" eaLnBrk="1" fontAlgn="auto" latinLnBrk="0" hangingPunct="1">
              <a:lnSpc>
                <a:spcPct val="85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Care coordination &amp; systems navigation</a:t>
            </a:r>
          </a:p>
          <a:p>
            <a:pPr marL="0" marR="0" lvl="0" indent="0" algn="l" defTabSz="914377" rtl="0" eaLnBrk="1" fontAlgn="auto" latinLnBrk="0" hangingPunct="1">
              <a:lnSpc>
                <a:spcPct val="85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Positive parenting guidance &amp; information</a:t>
            </a:r>
          </a:p>
          <a:p>
            <a:pPr marL="0" marR="0" lvl="0" indent="0" algn="l" defTabSz="914377" rtl="0" eaLnBrk="1" fontAlgn="auto" latinLnBrk="0" hangingPunct="1">
              <a:lnSpc>
                <a:spcPct val="85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Early learning resources</a:t>
            </a:r>
          </a:p>
        </p:txBody>
      </p:sp>
      <p:sp>
        <p:nvSpPr>
          <p:cNvPr id="41" name="Rectangle 40">
            <a:extLst>
              <a:ext uri="{FF2B5EF4-FFF2-40B4-BE49-F238E27FC236}">
                <a16:creationId xmlns:a16="http://schemas.microsoft.com/office/drawing/2014/main" id="{E1C11524-9ADB-9C40-9CB6-020E1A68693F}"/>
              </a:ext>
            </a:extLst>
          </p:cNvPr>
          <p:cNvSpPr/>
          <p:nvPr/>
        </p:nvSpPr>
        <p:spPr>
          <a:xfrm>
            <a:off x="7184417" y="4314123"/>
            <a:ext cx="3135603" cy="460191"/>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Child developmental, social-emotional</a:t>
            </a:r>
            <a:br>
              <a:rPr kumimoji="0" lang="en-US" sz="14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br>
            <a:r>
              <a:rPr kumimoji="0" lang="en-US" sz="14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&amp; behavioral screenings</a:t>
            </a:r>
          </a:p>
        </p:txBody>
      </p:sp>
      <p:grpSp>
        <p:nvGrpSpPr>
          <p:cNvPr id="22" name="Group 21">
            <a:extLst>
              <a:ext uri="{FF2B5EF4-FFF2-40B4-BE49-F238E27FC236}">
                <a16:creationId xmlns:a16="http://schemas.microsoft.com/office/drawing/2014/main" id="{2C043BF6-516B-594F-B27C-52EC320B5C2A}"/>
              </a:ext>
            </a:extLst>
          </p:cNvPr>
          <p:cNvGrpSpPr/>
          <p:nvPr/>
        </p:nvGrpSpPr>
        <p:grpSpPr>
          <a:xfrm>
            <a:off x="666309" y="4496377"/>
            <a:ext cx="1836633" cy="781656"/>
            <a:chOff x="666308" y="4467651"/>
            <a:chExt cx="1836633" cy="781655"/>
          </a:xfrm>
        </p:grpSpPr>
        <p:sp>
          <p:nvSpPr>
            <p:cNvPr id="30" name="Rectangle 29">
              <a:extLst>
                <a:ext uri="{FF2B5EF4-FFF2-40B4-BE49-F238E27FC236}">
                  <a16:creationId xmlns:a16="http://schemas.microsoft.com/office/drawing/2014/main" id="{B2444503-887B-8F49-8D63-F691CA2BEE36}"/>
                </a:ext>
              </a:extLst>
            </p:cNvPr>
            <p:cNvSpPr/>
            <p:nvPr/>
          </p:nvSpPr>
          <p:spPr>
            <a:xfrm>
              <a:off x="666308" y="4467651"/>
              <a:ext cx="1836633" cy="461793"/>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600"/>
                </a:spcAft>
                <a:buClrTx/>
                <a:buSzTx/>
                <a:buFontTx/>
                <a:buNone/>
                <a:tabLst/>
                <a:defRPr/>
              </a:pPr>
              <a:r>
                <a:rPr kumimoji="0" lang="en-US" sz="2800" b="1" i="0" u="none" strike="noStrike" kern="1200" cap="none" spc="100"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TIER 1</a:t>
              </a:r>
            </a:p>
          </p:txBody>
        </p:sp>
        <p:sp>
          <p:nvSpPr>
            <p:cNvPr id="20" name="Rectangle 19">
              <a:extLst>
                <a:ext uri="{FF2B5EF4-FFF2-40B4-BE49-F238E27FC236}">
                  <a16:creationId xmlns:a16="http://schemas.microsoft.com/office/drawing/2014/main" id="{60BD7932-2130-A14B-B7A1-931FB08DB874}"/>
                </a:ext>
              </a:extLst>
            </p:cNvPr>
            <p:cNvSpPr/>
            <p:nvPr/>
          </p:nvSpPr>
          <p:spPr>
            <a:xfrm>
              <a:off x="666308" y="4854839"/>
              <a:ext cx="1736545" cy="394467"/>
            </a:xfrm>
            <a:prstGeom prst="rect">
              <a:avLst/>
            </a:prstGeom>
          </p:spPr>
          <p:txBody>
            <a:bodyPr wrap="square">
              <a:spAutoFit/>
            </a:body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51"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UNIVERSAL SERVICES</a:t>
              </a:r>
              <a:br>
                <a:rPr kumimoji="0" lang="en-US" sz="1100" b="0" i="0" u="none" strike="noStrike" kern="1200" cap="none" spc="0" normalizeH="0" baseline="0" noProof="0">
                  <a:ln>
                    <a:noFill/>
                  </a:ln>
                  <a:solidFill>
                    <a:srgbClr val="000000">
                      <a:lumMod val="75000"/>
                      <a:lumOff val="25000"/>
                    </a:srgbClr>
                  </a:solidFill>
                  <a:effectLst/>
                  <a:uLnTx/>
                  <a:uFillTx/>
                  <a:latin typeface="Calibri Light" panose="020F0302020204030204" pitchFamily="34" charset="0"/>
                  <a:ea typeface="+mn-ea"/>
                  <a:cs typeface="Calibri Light" panose="020F0302020204030204" pitchFamily="34" charset="0"/>
                </a:rPr>
              </a:br>
              <a:endParaRPr kumimoji="0" lang="en-US" sz="1100" b="0" i="0" u="none" strike="noStrike" kern="1200" cap="none" spc="51" normalizeH="0" baseline="0" noProof="0">
                <a:ln>
                  <a:noFill/>
                </a:ln>
                <a:solidFill>
                  <a:srgbClr val="000000">
                    <a:lumMod val="75000"/>
                    <a:lumOff val="25000"/>
                  </a:srgbClr>
                </a:solidFill>
                <a:effectLst/>
                <a:uLnTx/>
                <a:uFillTx/>
                <a:latin typeface="Calibri Light" panose="020F0302020204030204" pitchFamily="34" charset="0"/>
                <a:ea typeface="+mn-ea"/>
                <a:cs typeface="Calibri Light" panose="020F0302020204030204" pitchFamily="34" charset="0"/>
              </a:endParaRPr>
            </a:p>
          </p:txBody>
        </p:sp>
      </p:grpSp>
      <p:sp>
        <p:nvSpPr>
          <p:cNvPr id="33" name="Oval 32">
            <a:extLst>
              <a:ext uri="{FF2B5EF4-FFF2-40B4-BE49-F238E27FC236}">
                <a16:creationId xmlns:a16="http://schemas.microsoft.com/office/drawing/2014/main" id="{BFC70951-AB7D-644E-AABD-D533CDB85660}"/>
              </a:ext>
            </a:extLst>
          </p:cNvPr>
          <p:cNvSpPr/>
          <p:nvPr/>
        </p:nvSpPr>
        <p:spPr>
          <a:xfrm>
            <a:off x="3623852" y="3201441"/>
            <a:ext cx="851921" cy="85192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grpSp>
        <p:nvGrpSpPr>
          <p:cNvPr id="26" name="Group 25">
            <a:extLst>
              <a:ext uri="{FF2B5EF4-FFF2-40B4-BE49-F238E27FC236}">
                <a16:creationId xmlns:a16="http://schemas.microsoft.com/office/drawing/2014/main" id="{54FB67F8-B2FA-9C44-BEF9-49FA6D0A1F71}"/>
              </a:ext>
            </a:extLst>
          </p:cNvPr>
          <p:cNvGrpSpPr/>
          <p:nvPr/>
        </p:nvGrpSpPr>
        <p:grpSpPr>
          <a:xfrm>
            <a:off x="667621" y="3134163"/>
            <a:ext cx="1890879" cy="935750"/>
            <a:chOff x="667620" y="3111863"/>
            <a:chExt cx="1890878" cy="935750"/>
          </a:xfrm>
        </p:grpSpPr>
        <p:sp>
          <p:nvSpPr>
            <p:cNvPr id="31" name="Rectangle 30">
              <a:extLst>
                <a:ext uri="{FF2B5EF4-FFF2-40B4-BE49-F238E27FC236}">
                  <a16:creationId xmlns:a16="http://schemas.microsoft.com/office/drawing/2014/main" id="{6335B3A3-9E9A-D74B-B7C5-12FF415EBAF1}"/>
                </a:ext>
              </a:extLst>
            </p:cNvPr>
            <p:cNvSpPr/>
            <p:nvPr/>
          </p:nvSpPr>
          <p:spPr>
            <a:xfrm>
              <a:off x="667620" y="3111863"/>
              <a:ext cx="1890878" cy="461793"/>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600"/>
                </a:spcAft>
                <a:buClrTx/>
                <a:buSzTx/>
                <a:buFontTx/>
                <a:buNone/>
                <a:tabLst/>
                <a:defRPr/>
              </a:pPr>
              <a:r>
                <a:rPr kumimoji="0" lang="en-US" sz="2800" b="1" i="0" u="none" strike="noStrike" kern="1200" cap="none" spc="100"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TIER 2</a:t>
              </a:r>
            </a:p>
          </p:txBody>
        </p:sp>
        <p:sp>
          <p:nvSpPr>
            <p:cNvPr id="23" name="Rectangle 22">
              <a:extLst>
                <a:ext uri="{FF2B5EF4-FFF2-40B4-BE49-F238E27FC236}">
                  <a16:creationId xmlns:a16="http://schemas.microsoft.com/office/drawing/2014/main" id="{B44548F0-0078-2A49-90E0-FA16792EACD9}"/>
                </a:ext>
              </a:extLst>
            </p:cNvPr>
            <p:cNvSpPr/>
            <p:nvPr/>
          </p:nvSpPr>
          <p:spPr>
            <a:xfrm>
              <a:off x="667620" y="3482971"/>
              <a:ext cx="1777987" cy="564642"/>
            </a:xfrm>
            <a:prstGeom prst="rect">
              <a:avLst/>
            </a:prstGeom>
          </p:spPr>
          <p:txBody>
            <a:bodyPr wrap="square">
              <a:spAutoFit/>
            </a:body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51"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SHORT-TERM SUPPORT</a:t>
              </a:r>
              <a:br>
                <a:rPr kumimoji="0" lang="en-US" sz="1200" b="1"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51" normalizeH="0" baseline="0" noProof="0">
                  <a:ln>
                    <a:noFill/>
                  </a:ln>
                  <a:solidFill>
                    <a:srgbClr val="000000">
                      <a:lumMod val="75000"/>
                      <a:lumOff val="25000"/>
                    </a:srgbClr>
                  </a:solidFill>
                  <a:effectLst/>
                  <a:uLnTx/>
                  <a:uFillTx/>
                  <a:latin typeface="Calibri Light" panose="020F0302020204030204" pitchFamily="34" charset="0"/>
                  <a:ea typeface="+mn-ea"/>
                  <a:cs typeface="Calibri Light" panose="020F0302020204030204" pitchFamily="34" charset="0"/>
                </a:rPr>
                <a:t>MILD CONCERNS</a:t>
              </a:r>
              <a:endParaRPr kumimoji="0" lang="en-US" sz="2000" b="1" i="0" u="none" strike="noStrike" kern="1200" cap="none" spc="51"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endParaRPr>
            </a:p>
          </p:txBody>
        </p:sp>
      </p:grpSp>
      <p:sp>
        <p:nvSpPr>
          <p:cNvPr id="35" name="Round Same Side Corner Rectangle 87">
            <a:extLst>
              <a:ext uri="{FF2B5EF4-FFF2-40B4-BE49-F238E27FC236}">
                <a16:creationId xmlns:a16="http://schemas.microsoft.com/office/drawing/2014/main" id="{6ACD202A-B122-FD44-8B20-39F68916F70E}"/>
              </a:ext>
            </a:extLst>
          </p:cNvPr>
          <p:cNvSpPr/>
          <p:nvPr/>
        </p:nvSpPr>
        <p:spPr>
          <a:xfrm>
            <a:off x="4221801" y="1658693"/>
            <a:ext cx="851921" cy="851921"/>
          </a:xfrm>
          <a:prstGeom prst="ellipse">
            <a:avLst/>
          </a:prstGeom>
          <a:solidFill>
            <a:srgbClr val="238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DC5F95FB-F70F-F046-AE8A-3AF49E161AEC}"/>
              </a:ext>
            </a:extLst>
          </p:cNvPr>
          <p:cNvGrpSpPr/>
          <p:nvPr/>
        </p:nvGrpSpPr>
        <p:grpSpPr>
          <a:xfrm>
            <a:off x="667621" y="1650439"/>
            <a:ext cx="1777988" cy="999985"/>
            <a:chOff x="666308" y="1627791"/>
            <a:chExt cx="1777988" cy="999985"/>
          </a:xfrm>
        </p:grpSpPr>
        <p:sp>
          <p:nvSpPr>
            <p:cNvPr id="32" name="Rectangle 31">
              <a:extLst>
                <a:ext uri="{FF2B5EF4-FFF2-40B4-BE49-F238E27FC236}">
                  <a16:creationId xmlns:a16="http://schemas.microsoft.com/office/drawing/2014/main" id="{B74A0849-EBF2-1246-AF2C-63038B7209F6}"/>
                </a:ext>
              </a:extLst>
            </p:cNvPr>
            <p:cNvSpPr/>
            <p:nvPr/>
          </p:nvSpPr>
          <p:spPr>
            <a:xfrm>
              <a:off x="666308" y="1627791"/>
              <a:ext cx="1722327" cy="461793"/>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600"/>
                </a:spcAft>
                <a:buClrTx/>
                <a:buSzTx/>
                <a:buFontTx/>
                <a:buNone/>
                <a:tabLst/>
                <a:defRPr/>
              </a:pPr>
              <a:r>
                <a:rPr kumimoji="0" lang="en-US" sz="2800" b="1" i="0" u="none" strike="noStrike" kern="1200" cap="none" spc="100"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TIER 3</a:t>
              </a:r>
            </a:p>
          </p:txBody>
        </p:sp>
        <p:sp>
          <p:nvSpPr>
            <p:cNvPr id="65" name="Rectangle 64">
              <a:extLst>
                <a:ext uri="{FF2B5EF4-FFF2-40B4-BE49-F238E27FC236}">
                  <a16:creationId xmlns:a16="http://schemas.microsoft.com/office/drawing/2014/main" id="{16A509C7-93EF-774E-832A-297AFFE19533}"/>
                </a:ext>
              </a:extLst>
            </p:cNvPr>
            <p:cNvSpPr/>
            <p:nvPr/>
          </p:nvSpPr>
          <p:spPr>
            <a:xfrm>
              <a:off x="666308" y="2024662"/>
              <a:ext cx="1777988" cy="603114"/>
            </a:xfrm>
            <a:prstGeom prst="rect">
              <a:avLst/>
            </a:prstGeom>
          </p:spPr>
          <p:txBody>
            <a:bodyPr wrap="square">
              <a:spAutoFit/>
            </a:bodyPr>
            <a:lstStyle/>
            <a:p>
              <a:pPr marL="0" marR="0" lvl="0" indent="0" algn="l" defTabSz="914377" rtl="0" eaLnBrk="1" fontAlgn="auto" latinLnBrk="0" hangingPunct="1">
                <a:lnSpc>
                  <a:spcPct val="85000"/>
                </a:lnSpc>
                <a:spcBef>
                  <a:spcPts val="0"/>
                </a:spcBef>
                <a:spcAft>
                  <a:spcPts val="300"/>
                </a:spcAft>
                <a:buClrTx/>
                <a:buSzTx/>
                <a:buFontTx/>
                <a:buNone/>
                <a:tabLst/>
                <a:defRPr/>
              </a:pPr>
              <a:r>
                <a:rPr kumimoji="0" lang="en-US" sz="1200" b="1" i="0" u="none" strike="noStrike" kern="1200" cap="none" spc="51"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COMPREHENSIVE SERVICES</a:t>
              </a:r>
            </a:p>
            <a:p>
              <a:pPr marL="0" marR="0" lvl="0" indent="0" algn="l" defTabSz="914377" rtl="0" eaLnBrk="1" fontAlgn="auto" latinLnBrk="0" hangingPunct="1">
                <a:lnSpc>
                  <a:spcPct val="85000"/>
                </a:lnSpc>
                <a:spcBef>
                  <a:spcPts val="0"/>
                </a:spcBef>
                <a:spcAft>
                  <a:spcPts val="300"/>
                </a:spcAft>
                <a:buClrTx/>
                <a:buSzTx/>
                <a:buFontTx/>
                <a:buNone/>
                <a:tabLst/>
                <a:defRPr/>
              </a:pPr>
              <a:r>
                <a:rPr kumimoji="0" lang="en-US" sz="1200" b="0" i="0" u="none" strike="noStrike" kern="1200" cap="none" spc="51" normalizeH="0" baseline="0" noProof="0">
                  <a:ln>
                    <a:noFill/>
                  </a:ln>
                  <a:solidFill>
                    <a:srgbClr val="000000">
                      <a:lumMod val="75000"/>
                      <a:lumOff val="25000"/>
                    </a:srgbClr>
                  </a:solidFill>
                  <a:effectLst/>
                  <a:uLnTx/>
                  <a:uFillTx/>
                  <a:latin typeface="Calibri Light" panose="020F0302020204030204" pitchFamily="34" charset="0"/>
                  <a:ea typeface="+mn-ea"/>
                  <a:cs typeface="Calibri Light" panose="020F0302020204030204" pitchFamily="34" charset="0"/>
                </a:rPr>
                <a:t>FAMILIES MOST AT RISK</a:t>
              </a:r>
              <a:endParaRPr kumimoji="0" lang="en-US" sz="1200" b="1" i="0" u="none" strike="noStrike" kern="1200" cap="none" spc="51" normalizeH="0" baseline="0" noProof="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endParaRPr>
            </a:p>
          </p:txBody>
        </p:sp>
      </p:grpSp>
      <p:sp>
        <p:nvSpPr>
          <p:cNvPr id="46" name="Rectangle 45">
            <a:extLst>
              <a:ext uri="{FF2B5EF4-FFF2-40B4-BE49-F238E27FC236}">
                <a16:creationId xmlns:a16="http://schemas.microsoft.com/office/drawing/2014/main" id="{D664D73B-DDDA-477F-AC9B-217AC34ABFFC}"/>
              </a:ext>
            </a:extLst>
          </p:cNvPr>
          <p:cNvSpPr/>
          <p:nvPr/>
        </p:nvSpPr>
        <p:spPr>
          <a:xfrm>
            <a:off x="7160345" y="1786543"/>
            <a:ext cx="2678376" cy="460191"/>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Ongoing, preventive team-based well-child visits </a:t>
            </a:r>
          </a:p>
        </p:txBody>
      </p:sp>
      <p:sp>
        <p:nvSpPr>
          <p:cNvPr id="43" name="Rectangle 42">
            <a:extLst>
              <a:ext uri="{FF2B5EF4-FFF2-40B4-BE49-F238E27FC236}">
                <a16:creationId xmlns:a16="http://schemas.microsoft.com/office/drawing/2014/main" id="{CBCA6C8D-1B6F-41A5-8E5B-C491A0A42084}"/>
              </a:ext>
            </a:extLst>
          </p:cNvPr>
          <p:cNvSpPr/>
          <p:nvPr/>
        </p:nvSpPr>
        <p:spPr>
          <a:xfrm>
            <a:off x="7184419" y="4839906"/>
            <a:ext cx="2643387" cy="721351"/>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Screening for family needs </a:t>
            </a:r>
            <a:b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t>
            </a:r>
            <a:r>
              <a:rPr kumimoji="0" lang="en-US" sz="1000" b="0" i="0" u="none" strike="noStrike" kern="1200" cap="none" spc="10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MATERNAL DEPRESSION</a:t>
            </a:r>
            <a:br>
              <a:rPr kumimoji="0" lang="en-US" sz="1000" b="0" i="0" u="none" strike="noStrike" kern="1200" cap="none" spc="10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000" b="0" i="0" u="none" strike="noStrike" kern="1200" cap="none" spc="10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-OTHER RISK FACTORS</a:t>
            </a:r>
            <a:br>
              <a:rPr kumimoji="0" lang="en-US" sz="1000" b="0" i="0" u="none" strike="noStrike" kern="1200" cap="none" spc="10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000" b="0" i="0" u="none" strike="noStrike" kern="1200" cap="none" spc="10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-SOCIAL DETERMINANTS OF HEALTH</a:t>
            </a:r>
          </a:p>
        </p:txBody>
      </p:sp>
      <p:sp>
        <p:nvSpPr>
          <p:cNvPr id="51" name="Rectangle 50">
            <a:extLst>
              <a:ext uri="{FF2B5EF4-FFF2-40B4-BE49-F238E27FC236}">
                <a16:creationId xmlns:a16="http://schemas.microsoft.com/office/drawing/2014/main" id="{EC8BF9F7-3B7C-43FF-8CB0-E83361612863}"/>
              </a:ext>
            </a:extLst>
          </p:cNvPr>
          <p:cNvSpPr/>
          <p:nvPr/>
        </p:nvSpPr>
        <p:spPr>
          <a:xfrm>
            <a:off x="7118697" y="5626092"/>
            <a:ext cx="2821913" cy="460191"/>
          </a:xfrm>
          <a:prstGeom prst="rect">
            <a:avLst/>
          </a:prstGeom>
        </p:spPr>
        <p:txBody>
          <a:bodyPr wrap="square" anchor="ctr">
            <a:spAutoFit/>
          </a:bodyPr>
          <a:lstStyle/>
          <a:p>
            <a:pPr marL="0" marR="0" lvl="0" indent="0" algn="l" defTabSz="914377" rtl="0" eaLnBrk="1" fontAlgn="auto" latinLnBrk="0" hangingPunct="1">
              <a:lnSpc>
                <a:spcPct val="85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Child development support line</a:t>
            </a:r>
            <a:br>
              <a:rPr kumimoji="0" lang="en-US" sz="1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r>
              <a:rPr kumimoji="0" lang="en-US" sz="1000" b="0" i="0" u="none" strike="noStrike" kern="1200" cap="none" spc="10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PHONE, TEXT, EMAIL, ONLINE PORTAL</a:t>
            </a:r>
          </a:p>
        </p:txBody>
      </p:sp>
    </p:spTree>
    <p:extLst>
      <p:ext uri="{BB962C8B-B14F-4D97-AF65-F5344CB8AC3E}">
        <p14:creationId xmlns:p14="http://schemas.microsoft.com/office/powerpoint/2010/main" val="189123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2000"/>
                                        <p:tgtEl>
                                          <p:spTgt spid="63"/>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Effect transition="in" filter="fade">
                                      <p:cBhvr>
                                        <p:cTn id="61" dur="500"/>
                                        <p:tgtEl>
                                          <p:spTgt spid="34"/>
                                        </p:tgtEl>
                                      </p:cBhvr>
                                    </p:animEffect>
                                  </p:childTnLst>
                                </p:cTn>
                              </p:par>
                              <p:par>
                                <p:cTn id="62" presetID="10" presetClass="entr" presetSubtype="0" fill="hold" nodeType="withEffect">
                                  <p:stCondLst>
                                    <p:cond delay="15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15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nodeType="withEffect">
                                  <p:stCondLst>
                                    <p:cond delay="150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000"/>
                                        <p:tgtEl>
                                          <p:spTgt spid="62"/>
                                        </p:tgtEl>
                                      </p:cBhvr>
                                    </p:animEffect>
                                  </p:childTnLst>
                                </p:cTn>
                              </p:par>
                            </p:childTnLst>
                          </p:cTn>
                        </p:par>
                        <p:par>
                          <p:cTn id="71" fill="hold">
                            <p:stCondLst>
                              <p:cond delay="9000"/>
                            </p:stCondLst>
                            <p:childTnLst>
                              <p:par>
                                <p:cTn id="72" presetID="10" presetClass="entr" presetSubtype="0"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par>
                          <p:cTn id="75" fill="hold">
                            <p:stCondLst>
                              <p:cond delay="9500"/>
                            </p:stCondLst>
                            <p:childTnLst>
                              <p:par>
                                <p:cTn id="76" presetID="53" presetClass="entr" presetSubtype="16"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par>
                          <p:cTn id="81" fill="hold">
                            <p:stCondLst>
                              <p:cond delay="10000"/>
                            </p:stCondLst>
                            <p:childTnLst>
                              <p:par>
                                <p:cTn id="82" presetID="10"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4" grpId="0" animBg="1"/>
      <p:bldP spid="58" grpId="0"/>
      <p:bldP spid="48" grpId="0"/>
      <p:bldP spid="41" grpId="0"/>
      <p:bldP spid="33" grpId="0" animBg="1"/>
      <p:bldP spid="35" grpId="0" animBg="1"/>
      <p:bldP spid="46" grpId="0"/>
      <p:bldP spid="43"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8">
            <a:extLst>
              <a:ext uri="{FF2B5EF4-FFF2-40B4-BE49-F238E27FC236}">
                <a16:creationId xmlns:a16="http://schemas.microsoft.com/office/drawing/2014/main" id="{C2BC1DAD-DC4D-4B45-9247-8E2A6538BAED}"/>
              </a:ext>
            </a:extLst>
          </p:cNvPr>
          <p:cNvSpPr txBox="1">
            <a:spLocks/>
          </p:cNvSpPr>
          <p:nvPr/>
        </p:nvSpPr>
        <p:spPr>
          <a:xfrm>
            <a:off x="686216" y="376108"/>
            <a:ext cx="2465191" cy="37831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2000" spc="300" dirty="0">
                <a:solidFill>
                  <a:srgbClr val="000000"/>
                </a:solidFill>
                <a:latin typeface="Calibri Light"/>
                <a:cs typeface="Calibri Light"/>
              </a:rPr>
              <a:t>June 2021</a:t>
            </a:r>
            <a:endParaRPr kumimoji="0" lang="en-US" sz="2000" b="0" i="0" u="none" strike="noStrike" kern="1200" cap="none" spc="300" normalizeH="0" baseline="0" noProof="0" dirty="0">
              <a:ln>
                <a:noFill/>
              </a:ln>
              <a:solidFill>
                <a:srgbClr val="000000"/>
              </a:solidFill>
              <a:effectLst/>
              <a:uLnTx/>
              <a:uFillTx/>
              <a:latin typeface="Calibri Light"/>
              <a:cs typeface="Calibri Light"/>
            </a:endParaRPr>
          </a:p>
        </p:txBody>
      </p:sp>
      <p:sp>
        <p:nvSpPr>
          <p:cNvPr id="74" name="Rectangle 73">
            <a:extLst>
              <a:ext uri="{FF2B5EF4-FFF2-40B4-BE49-F238E27FC236}">
                <a16:creationId xmlns:a16="http://schemas.microsoft.com/office/drawing/2014/main" id="{AFA843CC-BCC0-D44D-83D3-51DF1ED623EB}"/>
              </a:ext>
            </a:extLst>
          </p:cNvPr>
          <p:cNvSpPr/>
          <p:nvPr/>
        </p:nvSpPr>
        <p:spPr>
          <a:xfrm>
            <a:off x="637710" y="733478"/>
            <a:ext cx="4938360" cy="67294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44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National Network </a:t>
            </a:r>
          </a:p>
        </p:txBody>
      </p:sp>
      <p:sp>
        <p:nvSpPr>
          <p:cNvPr id="81" name="Slide Number Placeholder 5">
            <a:extLst>
              <a:ext uri="{FF2B5EF4-FFF2-40B4-BE49-F238E27FC236}">
                <a16:creationId xmlns:a16="http://schemas.microsoft.com/office/drawing/2014/main" id="{2651E7FB-0967-C041-AD90-34A873A8E046}"/>
              </a:ext>
            </a:extLst>
          </p:cNvPr>
          <p:cNvSpPr txBox="1">
            <a:spLocks/>
          </p:cNvSpPr>
          <p:nvPr/>
        </p:nvSpPr>
        <p:spPr>
          <a:xfrm>
            <a:off x="531852" y="6284722"/>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82" name="Rectangle 81">
            <a:extLst>
              <a:ext uri="{FF2B5EF4-FFF2-40B4-BE49-F238E27FC236}">
                <a16:creationId xmlns:a16="http://schemas.microsoft.com/office/drawing/2014/main" id="{D6A1DB6F-C53D-4744-9A79-8BD3390DA579}"/>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BC68C5EB-43DA-A64F-9E9C-1B95A31B9839}"/>
              </a:ext>
            </a:extLst>
          </p:cNvPr>
          <p:cNvGrpSpPr/>
          <p:nvPr/>
        </p:nvGrpSpPr>
        <p:grpSpPr>
          <a:xfrm>
            <a:off x="8936257" y="1130549"/>
            <a:ext cx="2160606" cy="1861126"/>
            <a:chOff x="8963249" y="1589012"/>
            <a:chExt cx="1637652" cy="1547609"/>
          </a:xfrm>
        </p:grpSpPr>
        <p:sp>
          <p:nvSpPr>
            <p:cNvPr id="61" name="Content Placeholder 8">
              <a:extLst>
                <a:ext uri="{FF2B5EF4-FFF2-40B4-BE49-F238E27FC236}">
                  <a16:creationId xmlns:a16="http://schemas.microsoft.com/office/drawing/2014/main" id="{A43D8275-E809-4440-A939-DE3956F03589}"/>
                </a:ext>
              </a:extLst>
            </p:cNvPr>
            <p:cNvSpPr txBox="1">
              <a:spLocks/>
            </p:cNvSpPr>
            <p:nvPr/>
          </p:nvSpPr>
          <p:spPr>
            <a:xfrm>
              <a:off x="8965315" y="1589012"/>
              <a:ext cx="1635586" cy="817988"/>
            </a:xfrm>
            <a:prstGeom prst="rect">
              <a:avLst/>
            </a:prstGeom>
            <a:solidFill>
              <a:schemeClr val="accent2"/>
            </a:solidFill>
          </p:spPr>
          <p:txBody>
            <a:bodyPr vert="horz" lIns="72000" tIns="72000" rIns="72000" bIns="3600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7200" b="1" spc="300" dirty="0">
                  <a:solidFill>
                    <a:srgbClr val="FFFFFF"/>
                  </a:solidFill>
                  <a:latin typeface="Calibri"/>
                  <a:cs typeface="Calibri"/>
                </a:rPr>
                <a:t>198</a:t>
              </a:r>
              <a:endParaRPr kumimoji="0" lang="en-US" sz="7200" b="1" i="0" u="none" strike="noStrike" kern="1200" cap="none" spc="30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2" name="Content Placeholder 8">
              <a:extLst>
                <a:ext uri="{FF2B5EF4-FFF2-40B4-BE49-F238E27FC236}">
                  <a16:creationId xmlns:a16="http://schemas.microsoft.com/office/drawing/2014/main" id="{93D8348D-4D71-FB42-B41D-63609A3E6650}"/>
                </a:ext>
              </a:extLst>
            </p:cNvPr>
            <p:cNvSpPr txBox="1">
              <a:spLocks/>
            </p:cNvSpPr>
            <p:nvPr/>
          </p:nvSpPr>
          <p:spPr>
            <a:xfrm>
              <a:off x="8963249" y="2444588"/>
              <a:ext cx="1635585" cy="692033"/>
            </a:xfrm>
            <a:prstGeom prst="rect">
              <a:avLst/>
            </a:prstGeom>
          </p:spPr>
          <p:txBody>
            <a:bodyPr vert="horz" lIns="72000" tIns="0" rIns="72000" bIns="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6000" b="0" i="0" u="none" strike="noStrike" kern="1200" cap="none" spc="220" normalizeH="0" baseline="0" noProof="0">
                  <a:ln>
                    <a:noFill/>
                  </a:ln>
                  <a:solidFill>
                    <a:srgbClr val="0083BF"/>
                  </a:solidFill>
                  <a:effectLst/>
                  <a:uLnTx/>
                  <a:uFillTx/>
                  <a:latin typeface="Calibri" panose="020F0502020204030204" pitchFamily="34" charset="0"/>
                  <a:cs typeface="Calibri" panose="020F0502020204030204" pitchFamily="34" charset="0"/>
                </a:rPr>
                <a:t>sites</a:t>
              </a:r>
            </a:p>
          </p:txBody>
        </p:sp>
      </p:grpSp>
      <p:grpSp>
        <p:nvGrpSpPr>
          <p:cNvPr id="152" name="Group 151">
            <a:extLst>
              <a:ext uri="{FF2B5EF4-FFF2-40B4-BE49-F238E27FC236}">
                <a16:creationId xmlns:a16="http://schemas.microsoft.com/office/drawing/2014/main" id="{EE0BF493-FC41-7940-AFA2-A642E7C65407}"/>
              </a:ext>
            </a:extLst>
          </p:cNvPr>
          <p:cNvGrpSpPr/>
          <p:nvPr/>
        </p:nvGrpSpPr>
        <p:grpSpPr>
          <a:xfrm>
            <a:off x="874277" y="1351785"/>
            <a:ext cx="7924500" cy="4992627"/>
            <a:chOff x="4005432" y="783401"/>
            <a:chExt cx="7716671" cy="4861690"/>
          </a:xfrm>
          <a:solidFill>
            <a:schemeClr val="bg1">
              <a:lumMod val="95000"/>
            </a:schemeClr>
          </a:solidFill>
        </p:grpSpPr>
        <p:grpSp>
          <p:nvGrpSpPr>
            <p:cNvPr id="161" name="Group 160">
              <a:extLst>
                <a:ext uri="{FF2B5EF4-FFF2-40B4-BE49-F238E27FC236}">
                  <a16:creationId xmlns:a16="http://schemas.microsoft.com/office/drawing/2014/main" id="{08D04911-E0C5-F940-8D20-908179BC6398}"/>
                </a:ext>
              </a:extLst>
            </p:cNvPr>
            <p:cNvGrpSpPr/>
            <p:nvPr/>
          </p:nvGrpSpPr>
          <p:grpSpPr>
            <a:xfrm>
              <a:off x="4005432" y="783401"/>
              <a:ext cx="6776426" cy="4291737"/>
              <a:chOff x="524073" y="972829"/>
              <a:chExt cx="7756327" cy="4912341"/>
            </a:xfrm>
            <a:grpFill/>
          </p:grpSpPr>
          <p:sp>
            <p:nvSpPr>
              <p:cNvPr id="230" name="Freeform 1">
                <a:extLst>
                  <a:ext uri="{FF2B5EF4-FFF2-40B4-BE49-F238E27FC236}">
                    <a16:creationId xmlns:a16="http://schemas.microsoft.com/office/drawing/2014/main" id="{74DEAB14-424E-FC4C-96C2-C3A2EF61D87E}"/>
                  </a:ext>
                </a:extLst>
              </p:cNvPr>
              <p:cNvSpPr>
                <a:spLocks noChangeArrowheads="1"/>
              </p:cNvSpPr>
              <p:nvPr/>
            </p:nvSpPr>
            <p:spPr bwMode="auto">
              <a:xfrm rot="21163818">
                <a:off x="4487386" y="2519450"/>
                <a:ext cx="918064" cy="597593"/>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srgbClr val="808285"/>
                  </a:solidFill>
                  <a:effectLst/>
                  <a:uLnTx/>
                  <a:uFillTx/>
                  <a:latin typeface="Calibri" panose="020F0502020204030204"/>
                  <a:ea typeface="ＭＳ Ｐゴシック" charset="-128"/>
                  <a:cs typeface="+mn-cs"/>
                </a:endParaRPr>
              </a:p>
            </p:txBody>
          </p:sp>
          <p:sp>
            <p:nvSpPr>
              <p:cNvPr id="231" name="Freeform 230">
                <a:extLst>
                  <a:ext uri="{FF2B5EF4-FFF2-40B4-BE49-F238E27FC236}">
                    <a16:creationId xmlns:a16="http://schemas.microsoft.com/office/drawing/2014/main" id="{BA8B5EC8-538C-A84B-B728-30715D787384}"/>
                  </a:ext>
                </a:extLst>
              </p:cNvPr>
              <p:cNvSpPr/>
              <p:nvPr/>
            </p:nvSpPr>
            <p:spPr>
              <a:xfrm>
                <a:off x="1617080" y="1361419"/>
                <a:ext cx="893292" cy="1422768"/>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32" name="Freeform 231">
                <a:extLst>
                  <a:ext uri="{FF2B5EF4-FFF2-40B4-BE49-F238E27FC236}">
                    <a16:creationId xmlns:a16="http://schemas.microsoft.com/office/drawing/2014/main" id="{B8549BB6-64D8-D747-8D1D-E74491789583}"/>
                  </a:ext>
                </a:extLst>
              </p:cNvPr>
              <p:cNvSpPr/>
              <p:nvPr/>
            </p:nvSpPr>
            <p:spPr>
              <a:xfrm>
                <a:off x="1079866" y="2533383"/>
                <a:ext cx="955221" cy="1459923"/>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3" name="Freeform 232">
                <a:extLst>
                  <a:ext uri="{FF2B5EF4-FFF2-40B4-BE49-F238E27FC236}">
                    <a16:creationId xmlns:a16="http://schemas.microsoft.com/office/drawing/2014/main" id="{E472956D-13B9-1A45-B85C-592DC9DFD4A7}"/>
                  </a:ext>
                </a:extLst>
              </p:cNvPr>
              <p:cNvSpPr/>
              <p:nvPr/>
            </p:nvSpPr>
            <p:spPr>
              <a:xfrm>
                <a:off x="1905040" y="2706779"/>
                <a:ext cx="815884" cy="1049658"/>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4" name="Freeform 233">
                <a:extLst>
                  <a:ext uri="{FF2B5EF4-FFF2-40B4-BE49-F238E27FC236}">
                    <a16:creationId xmlns:a16="http://schemas.microsoft.com/office/drawing/2014/main" id="{0B03FA0F-B5F6-4940-BAF1-10E9AD772964}"/>
                  </a:ext>
                </a:extLst>
              </p:cNvPr>
              <p:cNvSpPr/>
              <p:nvPr/>
            </p:nvSpPr>
            <p:spPr>
              <a:xfrm>
                <a:off x="2567657" y="3748696"/>
                <a:ext cx="1000117" cy="1079074"/>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5" name="Freeform 234">
                <a:extLst>
                  <a:ext uri="{FF2B5EF4-FFF2-40B4-BE49-F238E27FC236}">
                    <a16:creationId xmlns:a16="http://schemas.microsoft.com/office/drawing/2014/main" id="{8F6EF13B-EC0B-9244-A5D1-915953A24245}"/>
                  </a:ext>
                </a:extLst>
              </p:cNvPr>
              <p:cNvSpPr/>
              <p:nvPr/>
            </p:nvSpPr>
            <p:spPr>
              <a:xfrm>
                <a:off x="2437609" y="2214460"/>
                <a:ext cx="1021791" cy="829818"/>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6" name="Freeform 235">
                <a:extLst>
                  <a:ext uri="{FF2B5EF4-FFF2-40B4-BE49-F238E27FC236}">
                    <a16:creationId xmlns:a16="http://schemas.microsoft.com/office/drawing/2014/main" id="{FBA4C2A7-D09D-DF44-ACBC-DDE1FADF9F99}"/>
                  </a:ext>
                </a:extLst>
              </p:cNvPr>
              <p:cNvSpPr/>
              <p:nvPr/>
            </p:nvSpPr>
            <p:spPr>
              <a:xfrm>
                <a:off x="1962321" y="1384642"/>
                <a:ext cx="1535784" cy="928901"/>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7" name="Freeform 236">
                <a:extLst>
                  <a:ext uri="{FF2B5EF4-FFF2-40B4-BE49-F238E27FC236}">
                    <a16:creationId xmlns:a16="http://schemas.microsoft.com/office/drawing/2014/main" id="{6BF1637B-3E58-A547-82E2-83D89B501F6B}"/>
                  </a:ext>
                </a:extLst>
              </p:cNvPr>
              <p:cNvSpPr/>
              <p:nvPr/>
            </p:nvSpPr>
            <p:spPr>
              <a:xfrm>
                <a:off x="3468690" y="1547199"/>
                <a:ext cx="976894" cy="58211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8" name="Freeform 237">
                <a:extLst>
                  <a:ext uri="{FF2B5EF4-FFF2-40B4-BE49-F238E27FC236}">
                    <a16:creationId xmlns:a16="http://schemas.microsoft.com/office/drawing/2014/main" id="{884A2002-4D9E-9245-813D-D136030D310C}"/>
                  </a:ext>
                </a:extLst>
              </p:cNvPr>
              <p:cNvSpPr/>
              <p:nvPr/>
            </p:nvSpPr>
            <p:spPr>
              <a:xfrm>
                <a:off x="3439275" y="2112282"/>
                <a:ext cx="1071332" cy="634750"/>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9" name="Freeform 238">
                <a:extLst>
                  <a:ext uri="{FF2B5EF4-FFF2-40B4-BE49-F238E27FC236}">
                    <a16:creationId xmlns:a16="http://schemas.microsoft.com/office/drawing/2014/main" id="{AF08DE17-852E-924C-8E12-1D7094EDD973}"/>
                  </a:ext>
                </a:extLst>
              </p:cNvPr>
              <p:cNvSpPr/>
              <p:nvPr/>
            </p:nvSpPr>
            <p:spPr>
              <a:xfrm>
                <a:off x="3426889" y="2664977"/>
                <a:ext cx="1266402" cy="561986"/>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0" name="Freeform 239">
                <a:extLst>
                  <a:ext uri="{FF2B5EF4-FFF2-40B4-BE49-F238E27FC236}">
                    <a16:creationId xmlns:a16="http://schemas.microsoft.com/office/drawing/2014/main" id="{F6CBB275-CCE3-8844-AB5B-CBC53F8A25BA}"/>
                  </a:ext>
                </a:extLst>
              </p:cNvPr>
              <p:cNvSpPr/>
              <p:nvPr/>
            </p:nvSpPr>
            <p:spPr>
              <a:xfrm>
                <a:off x="4872880" y="3781209"/>
                <a:ext cx="732284" cy="722994"/>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1" name="Freeform 240">
                <a:extLst>
                  <a:ext uri="{FF2B5EF4-FFF2-40B4-BE49-F238E27FC236}">
                    <a16:creationId xmlns:a16="http://schemas.microsoft.com/office/drawing/2014/main" id="{22C3E5C0-E227-EF43-BCEE-6119991C5571}"/>
                  </a:ext>
                </a:extLst>
              </p:cNvPr>
              <p:cNvSpPr/>
              <p:nvPr/>
            </p:nvSpPr>
            <p:spPr>
              <a:xfrm>
                <a:off x="5416287" y="3991759"/>
                <a:ext cx="515540" cy="945931"/>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2" name="Freeform 241">
                <a:extLst>
                  <a:ext uri="{FF2B5EF4-FFF2-40B4-BE49-F238E27FC236}">
                    <a16:creationId xmlns:a16="http://schemas.microsoft.com/office/drawing/2014/main" id="{08D11536-07B5-3A44-B7BF-26DB6B9EAB09}"/>
                  </a:ext>
                </a:extLst>
              </p:cNvPr>
              <p:cNvSpPr/>
              <p:nvPr/>
            </p:nvSpPr>
            <p:spPr>
              <a:xfrm>
                <a:off x="4931710" y="1870768"/>
                <a:ext cx="808144" cy="803500"/>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3" name="Freeform 242">
                <a:extLst>
                  <a:ext uri="{FF2B5EF4-FFF2-40B4-BE49-F238E27FC236}">
                    <a16:creationId xmlns:a16="http://schemas.microsoft.com/office/drawing/2014/main" id="{EE25A66B-F45B-1743-B988-5BCBE139AC15}"/>
                  </a:ext>
                </a:extLst>
              </p:cNvPr>
              <p:cNvSpPr/>
              <p:nvPr/>
            </p:nvSpPr>
            <p:spPr>
              <a:xfrm>
                <a:off x="5857515" y="3918994"/>
                <a:ext cx="580564" cy="950576"/>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4" name="Freeform 243">
                <a:extLst>
                  <a:ext uri="{FF2B5EF4-FFF2-40B4-BE49-F238E27FC236}">
                    <a16:creationId xmlns:a16="http://schemas.microsoft.com/office/drawing/2014/main" id="{8FCFD60F-16F4-4346-A8B1-5A5E43918E28}"/>
                  </a:ext>
                </a:extLst>
              </p:cNvPr>
              <p:cNvSpPr/>
              <p:nvPr/>
            </p:nvSpPr>
            <p:spPr>
              <a:xfrm>
                <a:off x="6252298" y="3833846"/>
                <a:ext cx="806595" cy="849944"/>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5" name="Freeform 244">
                <a:extLst>
                  <a:ext uri="{FF2B5EF4-FFF2-40B4-BE49-F238E27FC236}">
                    <a16:creationId xmlns:a16="http://schemas.microsoft.com/office/drawing/2014/main" id="{6458ED19-AB7A-B441-A657-5BBCC2F9BA1C}"/>
                  </a:ext>
                </a:extLst>
              </p:cNvPr>
              <p:cNvSpPr/>
              <p:nvPr/>
            </p:nvSpPr>
            <p:spPr>
              <a:xfrm>
                <a:off x="5541688" y="3451447"/>
                <a:ext cx="1275691" cy="597593"/>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6" name="Freeform 245">
                <a:extLst>
                  <a:ext uri="{FF2B5EF4-FFF2-40B4-BE49-F238E27FC236}">
                    <a16:creationId xmlns:a16="http://schemas.microsoft.com/office/drawing/2014/main" id="{96E71476-C9B6-6E48-B0A8-517AA3B96EA4}"/>
                  </a:ext>
                </a:extLst>
              </p:cNvPr>
              <p:cNvSpPr/>
              <p:nvPr/>
            </p:nvSpPr>
            <p:spPr>
              <a:xfrm>
                <a:off x="5764625" y="2638659"/>
                <a:ext cx="484577" cy="81278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7" name="Freeform 246">
                <a:extLst>
                  <a:ext uri="{FF2B5EF4-FFF2-40B4-BE49-F238E27FC236}">
                    <a16:creationId xmlns:a16="http://schemas.microsoft.com/office/drawing/2014/main" id="{5ADCB1FB-81B7-5541-8F9C-44F60F934802}"/>
                  </a:ext>
                </a:extLst>
              </p:cNvPr>
              <p:cNvSpPr/>
              <p:nvPr/>
            </p:nvSpPr>
            <p:spPr>
              <a:xfrm>
                <a:off x="4990540" y="4440729"/>
                <a:ext cx="860783" cy="757054"/>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8" name="Freeform 247">
                <a:extLst>
                  <a:ext uri="{FF2B5EF4-FFF2-40B4-BE49-F238E27FC236}">
                    <a16:creationId xmlns:a16="http://schemas.microsoft.com/office/drawing/2014/main" id="{6B73CDBE-F90F-7F4A-8703-B48CD44DC066}"/>
                  </a:ext>
                </a:extLst>
              </p:cNvPr>
              <p:cNvSpPr/>
              <p:nvPr/>
            </p:nvSpPr>
            <p:spPr>
              <a:xfrm>
                <a:off x="7743184" y="972829"/>
                <a:ext cx="537216" cy="834463"/>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9" name="Freeform 248">
                <a:extLst>
                  <a:ext uri="{FF2B5EF4-FFF2-40B4-BE49-F238E27FC236}">
                    <a16:creationId xmlns:a16="http://schemas.microsoft.com/office/drawing/2014/main" id="{25DED4A5-72E7-1242-8F28-BE9B52203023}"/>
                  </a:ext>
                </a:extLst>
              </p:cNvPr>
              <p:cNvSpPr/>
              <p:nvPr/>
            </p:nvSpPr>
            <p:spPr>
              <a:xfrm>
                <a:off x="7690547" y="1468243"/>
                <a:ext cx="241514" cy="50005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0" name="Freeform 249">
                <a:extLst>
                  <a:ext uri="{FF2B5EF4-FFF2-40B4-BE49-F238E27FC236}">
                    <a16:creationId xmlns:a16="http://schemas.microsoft.com/office/drawing/2014/main" id="{10EED77B-9AF3-FC46-AAFC-AAEC488F6CFA}"/>
                  </a:ext>
                </a:extLst>
              </p:cNvPr>
              <p:cNvSpPr/>
              <p:nvPr/>
            </p:nvSpPr>
            <p:spPr>
              <a:xfrm>
                <a:off x="7479996" y="1510043"/>
                <a:ext cx="266286" cy="478384"/>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1" name="Freeform 250">
                <a:extLst>
                  <a:ext uri="{FF2B5EF4-FFF2-40B4-BE49-F238E27FC236}">
                    <a16:creationId xmlns:a16="http://schemas.microsoft.com/office/drawing/2014/main" id="{F4BB40EF-8A01-DD4C-B4D5-837586256721}"/>
                  </a:ext>
                </a:extLst>
              </p:cNvPr>
              <p:cNvSpPr/>
              <p:nvPr/>
            </p:nvSpPr>
            <p:spPr>
              <a:xfrm>
                <a:off x="7879424" y="2014746"/>
                <a:ext cx="78957" cy="128499"/>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2" name="Freeform 251">
                <a:extLst>
                  <a:ext uri="{FF2B5EF4-FFF2-40B4-BE49-F238E27FC236}">
                    <a16:creationId xmlns:a16="http://schemas.microsoft.com/office/drawing/2014/main" id="{F2C76E51-C296-3D4B-8EB9-4B95995D3711}"/>
                  </a:ext>
                </a:extLst>
              </p:cNvPr>
              <p:cNvSpPr/>
              <p:nvPr/>
            </p:nvSpPr>
            <p:spPr>
              <a:xfrm>
                <a:off x="7659583" y="2041066"/>
                <a:ext cx="267834" cy="235321"/>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3" name="Freeform 252">
                <a:extLst>
                  <a:ext uri="{FF2B5EF4-FFF2-40B4-BE49-F238E27FC236}">
                    <a16:creationId xmlns:a16="http://schemas.microsoft.com/office/drawing/2014/main" id="{D92FE357-C3EA-0C4A-A48F-7B87182D1F16}"/>
                  </a:ext>
                </a:extLst>
              </p:cNvPr>
              <p:cNvSpPr/>
              <p:nvPr/>
            </p:nvSpPr>
            <p:spPr>
              <a:xfrm>
                <a:off x="7492382" y="2302706"/>
                <a:ext cx="213647" cy="445873"/>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4" name="Freeform 253">
                <a:extLst>
                  <a:ext uri="{FF2B5EF4-FFF2-40B4-BE49-F238E27FC236}">
                    <a16:creationId xmlns:a16="http://schemas.microsoft.com/office/drawing/2014/main" id="{B7A55F39-FED8-9D46-B3B3-C30AA417EA51}"/>
                  </a:ext>
                </a:extLst>
              </p:cNvPr>
              <p:cNvSpPr/>
              <p:nvPr/>
            </p:nvSpPr>
            <p:spPr>
              <a:xfrm>
                <a:off x="7481545" y="2638659"/>
                <a:ext cx="150171" cy="244611"/>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5" name="Freeform 254">
                <a:extLst>
                  <a:ext uri="{FF2B5EF4-FFF2-40B4-BE49-F238E27FC236}">
                    <a16:creationId xmlns:a16="http://schemas.microsoft.com/office/drawing/2014/main" id="{B9BDC0D1-4313-2A40-8173-37594C55B378}"/>
                  </a:ext>
                </a:extLst>
              </p:cNvPr>
              <p:cNvSpPr/>
              <p:nvPr/>
            </p:nvSpPr>
            <p:spPr>
              <a:xfrm>
                <a:off x="6582058" y="2682007"/>
                <a:ext cx="648683" cy="709061"/>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256" name="Group 255">
                <a:extLst>
                  <a:ext uri="{FF2B5EF4-FFF2-40B4-BE49-F238E27FC236}">
                    <a16:creationId xmlns:a16="http://schemas.microsoft.com/office/drawing/2014/main" id="{E7467390-073D-B84A-B7F4-221285F1BCA2}"/>
                  </a:ext>
                </a:extLst>
              </p:cNvPr>
              <p:cNvGrpSpPr/>
              <p:nvPr/>
            </p:nvGrpSpPr>
            <p:grpSpPr>
              <a:xfrm>
                <a:off x="5265708" y="1706104"/>
                <a:ext cx="1147191" cy="986957"/>
                <a:chOff x="5355431" y="1331119"/>
                <a:chExt cx="1176334" cy="1012031"/>
              </a:xfrm>
              <a:grpFill/>
            </p:grpSpPr>
            <p:sp>
              <p:nvSpPr>
                <p:cNvPr id="286" name="Freeform 285">
                  <a:extLst>
                    <a:ext uri="{FF2B5EF4-FFF2-40B4-BE49-F238E27FC236}">
                      <a16:creationId xmlns:a16="http://schemas.microsoft.com/office/drawing/2014/main" id="{1252FBF6-2015-324A-BBC6-95CDB9103047}"/>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87" name="Freeform 286">
                  <a:extLst>
                    <a:ext uri="{FF2B5EF4-FFF2-40B4-BE49-F238E27FC236}">
                      <a16:creationId xmlns:a16="http://schemas.microsoft.com/office/drawing/2014/main" id="{BBCBD25B-C2DF-2D40-A200-8F2432C8BC03}"/>
                    </a:ext>
                  </a:extLst>
                </p:cNvPr>
                <p:cNvSpPr/>
                <p:nvPr/>
              </p:nvSpPr>
              <p:spPr>
                <a:xfrm>
                  <a:off x="5938834"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57" name="Group 256">
                <a:extLst>
                  <a:ext uri="{FF2B5EF4-FFF2-40B4-BE49-F238E27FC236}">
                    <a16:creationId xmlns:a16="http://schemas.microsoft.com/office/drawing/2014/main" id="{44029C22-E12F-AD4F-B987-766ABFAB90AE}"/>
                  </a:ext>
                </a:extLst>
              </p:cNvPr>
              <p:cNvGrpSpPr/>
              <p:nvPr/>
            </p:nvGrpSpPr>
            <p:grpSpPr>
              <a:xfrm>
                <a:off x="6512754" y="2799887"/>
                <a:ext cx="1112360" cy="745443"/>
                <a:chOff x="6634163" y="2452688"/>
                <a:chExt cx="1140619" cy="764381"/>
              </a:xfrm>
              <a:grpFill/>
            </p:grpSpPr>
            <p:sp>
              <p:nvSpPr>
                <p:cNvPr id="284" name="Freeform 283">
                  <a:extLst>
                    <a:ext uri="{FF2B5EF4-FFF2-40B4-BE49-F238E27FC236}">
                      <a16:creationId xmlns:a16="http://schemas.microsoft.com/office/drawing/2014/main" id="{AB9B8C45-5D32-8C48-9135-AB49D22F9E5E}"/>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85" name="Freeform 284">
                  <a:extLst>
                    <a:ext uri="{FF2B5EF4-FFF2-40B4-BE49-F238E27FC236}">
                      <a16:creationId xmlns:a16="http://schemas.microsoft.com/office/drawing/2014/main" id="{91E30EE9-C4F6-7345-9AAA-288F895912DA}"/>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58" name="Group 257">
                <a:extLst>
                  <a:ext uri="{FF2B5EF4-FFF2-40B4-BE49-F238E27FC236}">
                    <a16:creationId xmlns:a16="http://schemas.microsoft.com/office/drawing/2014/main" id="{1C0F0301-F35E-5548-A1C2-184AE8F667B0}"/>
                  </a:ext>
                </a:extLst>
              </p:cNvPr>
              <p:cNvGrpSpPr/>
              <p:nvPr/>
            </p:nvGrpSpPr>
            <p:grpSpPr>
              <a:xfrm>
                <a:off x="524073" y="1184928"/>
                <a:ext cx="7621636" cy="4700242"/>
                <a:chOff x="524073" y="1184928"/>
                <a:chExt cx="7621636" cy="4700242"/>
              </a:xfrm>
              <a:grpFill/>
            </p:grpSpPr>
            <p:sp>
              <p:nvSpPr>
                <p:cNvPr id="259" name="Freeform 258">
                  <a:extLst>
                    <a:ext uri="{FF2B5EF4-FFF2-40B4-BE49-F238E27FC236}">
                      <a16:creationId xmlns:a16="http://schemas.microsoft.com/office/drawing/2014/main" id="{EB6F2C43-DEDF-A341-BD99-13CB1A659CB9}"/>
                    </a:ext>
                  </a:extLst>
                </p:cNvPr>
                <p:cNvSpPr/>
                <p:nvPr/>
              </p:nvSpPr>
              <p:spPr>
                <a:xfrm>
                  <a:off x="6958263" y="2654140"/>
                  <a:ext cx="673453" cy="32356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260" name="Group 259">
                  <a:extLst>
                    <a:ext uri="{FF2B5EF4-FFF2-40B4-BE49-F238E27FC236}">
                      <a16:creationId xmlns:a16="http://schemas.microsoft.com/office/drawing/2014/main" id="{AC96EC88-C260-E346-9D0B-C960CF57A9BA}"/>
                    </a:ext>
                  </a:extLst>
                </p:cNvPr>
                <p:cNvGrpSpPr/>
                <p:nvPr/>
              </p:nvGrpSpPr>
              <p:grpSpPr>
                <a:xfrm>
                  <a:off x="524073" y="1184928"/>
                  <a:ext cx="7621636" cy="4700242"/>
                  <a:chOff x="524073" y="1184928"/>
                  <a:chExt cx="7621636" cy="4700242"/>
                </a:xfrm>
                <a:grpFill/>
              </p:grpSpPr>
              <p:sp>
                <p:nvSpPr>
                  <p:cNvPr id="261" name="Freeform 260">
                    <a:extLst>
                      <a:ext uri="{FF2B5EF4-FFF2-40B4-BE49-F238E27FC236}">
                        <a16:creationId xmlns:a16="http://schemas.microsoft.com/office/drawing/2014/main" id="{33720A0D-7656-4E41-9F73-83506D646B9F}"/>
                      </a:ext>
                    </a:extLst>
                  </p:cNvPr>
                  <p:cNvSpPr/>
                  <p:nvPr/>
                </p:nvSpPr>
                <p:spPr>
                  <a:xfrm>
                    <a:off x="872410" y="1184928"/>
                    <a:ext cx="981540" cy="730736"/>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2" name="Freeform 261">
                    <a:extLst>
                      <a:ext uri="{FF2B5EF4-FFF2-40B4-BE49-F238E27FC236}">
                        <a16:creationId xmlns:a16="http://schemas.microsoft.com/office/drawing/2014/main" id="{760E032C-B581-E24D-B689-E5B44ACF0CF0}"/>
                      </a:ext>
                    </a:extLst>
                  </p:cNvPr>
                  <p:cNvSpPr/>
                  <p:nvPr/>
                </p:nvSpPr>
                <p:spPr>
                  <a:xfrm>
                    <a:off x="620060" y="1613772"/>
                    <a:ext cx="1176608" cy="1007858"/>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3" name="Freeform 262">
                    <a:extLst>
                      <a:ext uri="{FF2B5EF4-FFF2-40B4-BE49-F238E27FC236}">
                        <a16:creationId xmlns:a16="http://schemas.microsoft.com/office/drawing/2014/main" id="{9707F3D6-8CC3-0E41-A268-AA6BC55992D1}"/>
                      </a:ext>
                    </a:extLst>
                  </p:cNvPr>
                  <p:cNvSpPr/>
                  <p:nvPr/>
                </p:nvSpPr>
                <p:spPr>
                  <a:xfrm>
                    <a:off x="1688297" y="3641873"/>
                    <a:ext cx="967605" cy="1171964"/>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4" name="Freeform 263">
                    <a:extLst>
                      <a:ext uri="{FF2B5EF4-FFF2-40B4-BE49-F238E27FC236}">
                        <a16:creationId xmlns:a16="http://schemas.microsoft.com/office/drawing/2014/main" id="{7C8D97AE-28C9-D249-9AB9-5115BF168852}"/>
                      </a:ext>
                    </a:extLst>
                  </p:cNvPr>
                  <p:cNvSpPr/>
                  <p:nvPr/>
                </p:nvSpPr>
                <p:spPr>
                  <a:xfrm>
                    <a:off x="2651258" y="2985449"/>
                    <a:ext cx="1069784" cy="81898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5" name="Freeform 264">
                    <a:extLst>
                      <a:ext uri="{FF2B5EF4-FFF2-40B4-BE49-F238E27FC236}">
                        <a16:creationId xmlns:a16="http://schemas.microsoft.com/office/drawing/2014/main" id="{ECFD61C1-1D3B-0B46-88CC-53D731F0D481}"/>
                      </a:ext>
                    </a:extLst>
                  </p:cNvPr>
                  <p:cNvSpPr/>
                  <p:nvPr/>
                </p:nvSpPr>
                <p:spPr>
                  <a:xfrm>
                    <a:off x="3704012" y="3191354"/>
                    <a:ext cx="1141000" cy="613076"/>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6" name="Freeform 265">
                    <a:extLst>
                      <a:ext uri="{FF2B5EF4-FFF2-40B4-BE49-F238E27FC236}">
                        <a16:creationId xmlns:a16="http://schemas.microsoft.com/office/drawing/2014/main" id="{582448FF-4FC8-7A47-AA2D-3D421D52A6DE}"/>
                      </a:ext>
                    </a:extLst>
                  </p:cNvPr>
                  <p:cNvSpPr/>
                  <p:nvPr/>
                </p:nvSpPr>
                <p:spPr>
                  <a:xfrm>
                    <a:off x="3564678" y="3751793"/>
                    <a:ext cx="1356197" cy="66106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7" name="Freeform 266">
                    <a:extLst>
                      <a:ext uri="{FF2B5EF4-FFF2-40B4-BE49-F238E27FC236}">
                        <a16:creationId xmlns:a16="http://schemas.microsoft.com/office/drawing/2014/main" id="{AFA820E7-93AA-6C41-BEAE-0A704CF9C00A}"/>
                      </a:ext>
                    </a:extLst>
                  </p:cNvPr>
                  <p:cNvSpPr/>
                  <p:nvPr/>
                </p:nvSpPr>
                <p:spPr>
                  <a:xfrm>
                    <a:off x="4636010" y="3050472"/>
                    <a:ext cx="1063591" cy="809693"/>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8" name="Freeform 267">
                    <a:extLst>
                      <a:ext uri="{FF2B5EF4-FFF2-40B4-BE49-F238E27FC236}">
                        <a16:creationId xmlns:a16="http://schemas.microsoft.com/office/drawing/2014/main" id="{EBF1DB35-F3DC-9345-9582-EE9BE20C7E91}"/>
                      </a:ext>
                    </a:extLst>
                  </p:cNvPr>
                  <p:cNvSpPr/>
                  <p:nvPr/>
                </p:nvSpPr>
                <p:spPr>
                  <a:xfrm>
                    <a:off x="5249085" y="2599955"/>
                    <a:ext cx="600690" cy="1031081"/>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9" name="Freeform 268">
                    <a:extLst>
                      <a:ext uri="{FF2B5EF4-FFF2-40B4-BE49-F238E27FC236}">
                        <a16:creationId xmlns:a16="http://schemas.microsoft.com/office/drawing/2014/main" id="{9AFEC743-DFA5-CC41-A58E-0E75D6373EDA}"/>
                      </a:ext>
                    </a:extLst>
                  </p:cNvPr>
                  <p:cNvSpPr/>
                  <p:nvPr/>
                </p:nvSpPr>
                <p:spPr>
                  <a:xfrm>
                    <a:off x="6614571" y="3719282"/>
                    <a:ext cx="741573" cy="56972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0" name="Freeform 269">
                    <a:extLst>
                      <a:ext uri="{FF2B5EF4-FFF2-40B4-BE49-F238E27FC236}">
                        <a16:creationId xmlns:a16="http://schemas.microsoft.com/office/drawing/2014/main" id="{41659EC5-7B88-7243-83EE-65BB61B9E9F3}"/>
                      </a:ext>
                    </a:extLst>
                  </p:cNvPr>
                  <p:cNvSpPr/>
                  <p:nvPr/>
                </p:nvSpPr>
                <p:spPr>
                  <a:xfrm>
                    <a:off x="5673284" y="3118592"/>
                    <a:ext cx="1006310" cy="597593"/>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1" name="Freeform 270">
                    <a:extLst>
                      <a:ext uri="{FF2B5EF4-FFF2-40B4-BE49-F238E27FC236}">
                        <a16:creationId xmlns:a16="http://schemas.microsoft.com/office/drawing/2014/main" id="{1EA5C97B-866E-1840-9F5A-B47567134617}"/>
                      </a:ext>
                    </a:extLst>
                  </p:cNvPr>
                  <p:cNvSpPr/>
                  <p:nvPr/>
                </p:nvSpPr>
                <p:spPr>
                  <a:xfrm>
                    <a:off x="2973276" y="3895773"/>
                    <a:ext cx="2124088" cy="198939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2" name="Freeform 271">
                    <a:extLst>
                      <a:ext uri="{FF2B5EF4-FFF2-40B4-BE49-F238E27FC236}">
                        <a16:creationId xmlns:a16="http://schemas.microsoft.com/office/drawing/2014/main" id="{9B2BB79E-179F-5D43-A7BE-2455E49488D8}"/>
                      </a:ext>
                    </a:extLst>
                  </p:cNvPr>
                  <p:cNvSpPr/>
                  <p:nvPr/>
                </p:nvSpPr>
                <p:spPr>
                  <a:xfrm>
                    <a:off x="524073" y="2363085"/>
                    <a:ext cx="1300462" cy="2071451"/>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3" name="Freeform 272">
                    <a:extLst>
                      <a:ext uri="{FF2B5EF4-FFF2-40B4-BE49-F238E27FC236}">
                        <a16:creationId xmlns:a16="http://schemas.microsoft.com/office/drawing/2014/main" id="{DA7BC2E1-AAA2-1845-8AA6-A68738C8A770}"/>
                      </a:ext>
                    </a:extLst>
                  </p:cNvPr>
                  <p:cNvSpPr/>
                  <p:nvPr/>
                </p:nvSpPr>
                <p:spPr>
                  <a:xfrm>
                    <a:off x="6044844" y="4566130"/>
                    <a:ext cx="1345358" cy="1046563"/>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4" name="Freeform 273">
                    <a:extLst>
                      <a:ext uri="{FF2B5EF4-FFF2-40B4-BE49-F238E27FC236}">
                        <a16:creationId xmlns:a16="http://schemas.microsoft.com/office/drawing/2014/main" id="{3E642A0D-AC80-C34C-A38F-60F35F01E9D2}"/>
                      </a:ext>
                    </a:extLst>
                  </p:cNvPr>
                  <p:cNvSpPr/>
                  <p:nvPr/>
                </p:nvSpPr>
                <p:spPr>
                  <a:xfrm>
                    <a:off x="6422596" y="3192905"/>
                    <a:ext cx="1289624" cy="6811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5" name="Freeform 274">
                    <a:extLst>
                      <a:ext uri="{FF2B5EF4-FFF2-40B4-BE49-F238E27FC236}">
                        <a16:creationId xmlns:a16="http://schemas.microsoft.com/office/drawing/2014/main" id="{AE3D9044-0DC7-194A-ABC8-A0D3715D8F4D}"/>
                      </a:ext>
                    </a:extLst>
                  </p:cNvPr>
                  <p:cNvSpPr/>
                  <p:nvPr/>
                </p:nvSpPr>
                <p:spPr>
                  <a:xfrm>
                    <a:off x="7636362" y="1849093"/>
                    <a:ext cx="509347" cy="283314"/>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6" name="Freeform 275">
                    <a:extLst>
                      <a:ext uri="{FF2B5EF4-FFF2-40B4-BE49-F238E27FC236}">
                        <a16:creationId xmlns:a16="http://schemas.microsoft.com/office/drawing/2014/main" id="{A6260FFB-F8DB-0846-923A-C8EAE50C5DBA}"/>
                      </a:ext>
                    </a:extLst>
                  </p:cNvPr>
                  <p:cNvSpPr/>
                  <p:nvPr/>
                </p:nvSpPr>
                <p:spPr>
                  <a:xfrm>
                    <a:off x="6704363" y="2226846"/>
                    <a:ext cx="879360" cy="640943"/>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277" name="Group 276">
                    <a:extLst>
                      <a:ext uri="{FF2B5EF4-FFF2-40B4-BE49-F238E27FC236}">
                        <a16:creationId xmlns:a16="http://schemas.microsoft.com/office/drawing/2014/main" id="{C9EF30AF-D4D8-3A47-B2C9-E0D6EC53A28D}"/>
                      </a:ext>
                    </a:extLst>
                  </p:cNvPr>
                  <p:cNvGrpSpPr/>
                  <p:nvPr/>
                </p:nvGrpSpPr>
                <p:grpSpPr>
                  <a:xfrm>
                    <a:off x="4327512" y="1462212"/>
                    <a:ext cx="973024" cy="1114739"/>
                    <a:chOff x="4393406" y="1081031"/>
                    <a:chExt cx="997744" cy="1143058"/>
                  </a:xfrm>
                  <a:grpFill/>
                </p:grpSpPr>
                <p:sp>
                  <p:nvSpPr>
                    <p:cNvPr id="282" name="Freeform 281">
                      <a:extLst>
                        <a:ext uri="{FF2B5EF4-FFF2-40B4-BE49-F238E27FC236}">
                          <a16:creationId xmlns:a16="http://schemas.microsoft.com/office/drawing/2014/main" id="{3527CB5C-148A-8643-9EA8-C4FBFF4CF608}"/>
                        </a:ext>
                      </a:extLst>
                    </p:cNvPr>
                    <p:cNvSpPr/>
                    <p:nvPr/>
                  </p:nvSpPr>
                  <p:spPr>
                    <a:xfrm>
                      <a:off x="4393406" y="1166814"/>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83" name="Freeform 282">
                      <a:extLst>
                        <a:ext uri="{FF2B5EF4-FFF2-40B4-BE49-F238E27FC236}">
                          <a16:creationId xmlns:a16="http://schemas.microsoft.com/office/drawing/2014/main" id="{C6989E4B-2C6E-8943-9142-10F26C9AEC7D}"/>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281" name="Freeform 280">
                    <a:extLst>
                      <a:ext uri="{FF2B5EF4-FFF2-40B4-BE49-F238E27FC236}">
                        <a16:creationId xmlns:a16="http://schemas.microsoft.com/office/drawing/2014/main" id="{D8F1ABE4-0390-A545-8E4D-9DC2AAB74D3D}"/>
                      </a:ext>
                    </a:extLst>
                  </p:cNvPr>
                  <p:cNvSpPr/>
                  <p:nvPr/>
                </p:nvSpPr>
                <p:spPr>
                  <a:xfrm>
                    <a:off x="7680848" y="2216999"/>
                    <a:ext cx="248480" cy="188102"/>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79" name="Freeform 278">
                    <a:extLst>
                      <a:ext uri="{FF2B5EF4-FFF2-40B4-BE49-F238E27FC236}">
                        <a16:creationId xmlns:a16="http://schemas.microsoft.com/office/drawing/2014/main" id="{48712B47-0D0F-964A-BBA5-F9D626CCBFB2}"/>
                      </a:ext>
                    </a:extLst>
                  </p:cNvPr>
                  <p:cNvSpPr/>
                  <p:nvPr/>
                </p:nvSpPr>
                <p:spPr>
                  <a:xfrm>
                    <a:off x="6137734" y="2459072"/>
                    <a:ext cx="637845" cy="71680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grpSp>
          <p:nvGrpSpPr>
            <p:cNvPr id="162" name="Group 161">
              <a:extLst>
                <a:ext uri="{FF2B5EF4-FFF2-40B4-BE49-F238E27FC236}">
                  <a16:creationId xmlns:a16="http://schemas.microsoft.com/office/drawing/2014/main" id="{2CFCE757-7FF0-754D-A18D-8BF88C8E1F7D}"/>
                </a:ext>
              </a:extLst>
            </p:cNvPr>
            <p:cNvGrpSpPr/>
            <p:nvPr/>
          </p:nvGrpSpPr>
          <p:grpSpPr>
            <a:xfrm>
              <a:off x="4491008" y="783401"/>
              <a:ext cx="6290849" cy="3691192"/>
              <a:chOff x="4584721" y="900389"/>
              <a:chExt cx="7400485" cy="4342277"/>
            </a:xfrm>
            <a:grpFill/>
          </p:grpSpPr>
          <p:sp>
            <p:nvSpPr>
              <p:cNvPr id="172" name="Freeform 1">
                <a:extLst>
                  <a:ext uri="{FF2B5EF4-FFF2-40B4-BE49-F238E27FC236}">
                    <a16:creationId xmlns:a16="http://schemas.microsoft.com/office/drawing/2014/main" id="{229E2510-7EAF-5041-85C5-6C3D6ECFCE65}"/>
                  </a:ext>
                </a:extLst>
              </p:cNvPr>
              <p:cNvSpPr>
                <a:spLocks noChangeArrowheads="1"/>
              </p:cNvSpPr>
              <p:nvPr/>
            </p:nvSpPr>
            <p:spPr bwMode="auto">
              <a:xfrm rot="21163818">
                <a:off x="8086864" y="2489958"/>
                <a:ext cx="943558" cy="61418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srgbClr val="808285"/>
                  </a:solidFill>
                  <a:effectLst/>
                  <a:uLnTx/>
                  <a:uFillTx/>
                  <a:latin typeface="Calibri" panose="020F0502020204030204"/>
                  <a:ea typeface="ＭＳ Ｐゴシック" charset="-128"/>
                  <a:cs typeface="+mn-cs"/>
                </a:endParaRPr>
              </a:p>
            </p:txBody>
          </p:sp>
          <p:sp>
            <p:nvSpPr>
              <p:cNvPr id="173" name="Freeform 172">
                <a:extLst>
                  <a:ext uri="{FF2B5EF4-FFF2-40B4-BE49-F238E27FC236}">
                    <a16:creationId xmlns:a16="http://schemas.microsoft.com/office/drawing/2014/main" id="{20C9B07D-6DB4-6D4D-8E8F-E462CDCB554A}"/>
                  </a:ext>
                </a:extLst>
              </p:cNvPr>
              <p:cNvSpPr/>
              <p:nvPr/>
            </p:nvSpPr>
            <p:spPr>
              <a:xfrm>
                <a:off x="5136853" y="1299770"/>
                <a:ext cx="918098" cy="1462277"/>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4" name="Freeform 173">
                <a:extLst>
                  <a:ext uri="{FF2B5EF4-FFF2-40B4-BE49-F238E27FC236}">
                    <a16:creationId xmlns:a16="http://schemas.microsoft.com/office/drawing/2014/main" id="{4FBA72EB-8679-DE44-A999-E60EB20283C6}"/>
                  </a:ext>
                </a:extLst>
              </p:cNvPr>
              <p:cNvSpPr/>
              <p:nvPr/>
            </p:nvSpPr>
            <p:spPr>
              <a:xfrm>
                <a:off x="4584721" y="2504278"/>
                <a:ext cx="981746" cy="1500464"/>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5" name="Freeform 174">
                <a:extLst>
                  <a:ext uri="{FF2B5EF4-FFF2-40B4-BE49-F238E27FC236}">
                    <a16:creationId xmlns:a16="http://schemas.microsoft.com/office/drawing/2014/main" id="{BE75BB1A-960E-6B4C-95BE-6D891DD5C1FC}"/>
                  </a:ext>
                </a:extLst>
              </p:cNvPr>
              <p:cNvSpPr/>
              <p:nvPr/>
            </p:nvSpPr>
            <p:spPr>
              <a:xfrm>
                <a:off x="5432809" y="2682489"/>
                <a:ext cx="838540" cy="1078806"/>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6" name="Freeform 175">
                <a:extLst>
                  <a:ext uri="{FF2B5EF4-FFF2-40B4-BE49-F238E27FC236}">
                    <a16:creationId xmlns:a16="http://schemas.microsoft.com/office/drawing/2014/main" id="{FB11790F-00A5-CC44-837B-C7E44452CC4B}"/>
                  </a:ext>
                </a:extLst>
              </p:cNvPr>
              <p:cNvSpPr/>
              <p:nvPr/>
            </p:nvSpPr>
            <p:spPr>
              <a:xfrm>
                <a:off x="6113826" y="3753339"/>
                <a:ext cx="1027889" cy="1109039"/>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7" name="Freeform 176">
                <a:extLst>
                  <a:ext uri="{FF2B5EF4-FFF2-40B4-BE49-F238E27FC236}">
                    <a16:creationId xmlns:a16="http://schemas.microsoft.com/office/drawing/2014/main" id="{E7B311A4-CAAB-3B49-A565-D269EC3B9943}"/>
                  </a:ext>
                </a:extLst>
              </p:cNvPr>
              <p:cNvSpPr/>
              <p:nvPr/>
            </p:nvSpPr>
            <p:spPr>
              <a:xfrm>
                <a:off x="5980167" y="2176499"/>
                <a:ext cx="1050165" cy="852861"/>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8" name="Freeform 177">
                <a:extLst>
                  <a:ext uri="{FF2B5EF4-FFF2-40B4-BE49-F238E27FC236}">
                    <a16:creationId xmlns:a16="http://schemas.microsoft.com/office/drawing/2014/main" id="{6F2D0A01-273B-2248-A99B-2C03728EBBC5}"/>
                  </a:ext>
                </a:extLst>
              </p:cNvPr>
              <p:cNvSpPr/>
              <p:nvPr/>
            </p:nvSpPr>
            <p:spPr>
              <a:xfrm>
                <a:off x="5491681" y="1323638"/>
                <a:ext cx="1578431" cy="954696"/>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9" name="Freeform 178">
                <a:extLst>
                  <a:ext uri="{FF2B5EF4-FFF2-40B4-BE49-F238E27FC236}">
                    <a16:creationId xmlns:a16="http://schemas.microsoft.com/office/drawing/2014/main" id="{72CDB716-F86C-694E-838E-78A5C509D538}"/>
                  </a:ext>
                </a:extLst>
              </p:cNvPr>
              <p:cNvSpPr/>
              <p:nvPr/>
            </p:nvSpPr>
            <p:spPr>
              <a:xfrm>
                <a:off x="7039880" y="1490709"/>
                <a:ext cx="1004021" cy="598276"/>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0" name="Freeform 179">
                <a:extLst>
                  <a:ext uri="{FF2B5EF4-FFF2-40B4-BE49-F238E27FC236}">
                    <a16:creationId xmlns:a16="http://schemas.microsoft.com/office/drawing/2014/main" id="{5B071022-44BC-FE4F-8A92-C5F4CBF69A91}"/>
                  </a:ext>
                </a:extLst>
              </p:cNvPr>
              <p:cNvSpPr/>
              <p:nvPr/>
            </p:nvSpPr>
            <p:spPr>
              <a:xfrm>
                <a:off x="7009648" y="2071484"/>
                <a:ext cx="1101082" cy="652376"/>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1" name="Freeform 180">
                <a:extLst>
                  <a:ext uri="{FF2B5EF4-FFF2-40B4-BE49-F238E27FC236}">
                    <a16:creationId xmlns:a16="http://schemas.microsoft.com/office/drawing/2014/main" id="{32B1C706-A109-4149-ABCC-A8E880F8DABD}"/>
                  </a:ext>
                </a:extLst>
              </p:cNvPr>
              <p:cNvSpPr/>
              <p:nvPr/>
            </p:nvSpPr>
            <p:spPr>
              <a:xfrm>
                <a:off x="6996918" y="2639526"/>
                <a:ext cx="1301569" cy="577592"/>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2" name="Freeform 181">
                <a:extLst>
                  <a:ext uri="{FF2B5EF4-FFF2-40B4-BE49-F238E27FC236}">
                    <a16:creationId xmlns:a16="http://schemas.microsoft.com/office/drawing/2014/main" id="{3192A49C-F090-894D-9490-6D9B17184DE4}"/>
                  </a:ext>
                </a:extLst>
              </p:cNvPr>
              <p:cNvSpPr/>
              <p:nvPr/>
            </p:nvSpPr>
            <p:spPr>
              <a:xfrm>
                <a:off x="8483063" y="3786755"/>
                <a:ext cx="752619" cy="743071"/>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3" name="Freeform 182">
                <a:extLst>
                  <a:ext uri="{FF2B5EF4-FFF2-40B4-BE49-F238E27FC236}">
                    <a16:creationId xmlns:a16="http://schemas.microsoft.com/office/drawing/2014/main" id="{8DD8CF31-7905-7B4B-8B3C-E9BA02DC5A15}"/>
                  </a:ext>
                </a:extLst>
              </p:cNvPr>
              <p:cNvSpPr/>
              <p:nvPr/>
            </p:nvSpPr>
            <p:spPr>
              <a:xfrm>
                <a:off x="9041560" y="4003152"/>
                <a:ext cx="529856" cy="972199"/>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4" name="Freeform 183">
                <a:extLst>
                  <a:ext uri="{FF2B5EF4-FFF2-40B4-BE49-F238E27FC236}">
                    <a16:creationId xmlns:a16="http://schemas.microsoft.com/office/drawing/2014/main" id="{8AFF87F9-4C6F-D345-89A8-7F02847150C1}"/>
                  </a:ext>
                </a:extLst>
              </p:cNvPr>
              <p:cNvSpPr/>
              <p:nvPr/>
            </p:nvSpPr>
            <p:spPr>
              <a:xfrm>
                <a:off x="8543526" y="1823263"/>
                <a:ext cx="830585" cy="8258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5" name="Freeform 184">
                <a:extLst>
                  <a:ext uri="{FF2B5EF4-FFF2-40B4-BE49-F238E27FC236}">
                    <a16:creationId xmlns:a16="http://schemas.microsoft.com/office/drawing/2014/main" id="{29D06213-78EF-B945-A633-9F05FDC67452}"/>
                  </a:ext>
                </a:extLst>
              </p:cNvPr>
              <p:cNvSpPr/>
              <p:nvPr/>
            </p:nvSpPr>
            <p:spPr>
              <a:xfrm>
                <a:off x="9495040" y="3928366"/>
                <a:ext cx="596686" cy="976973"/>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6" name="Freeform 185">
                <a:extLst>
                  <a:ext uri="{FF2B5EF4-FFF2-40B4-BE49-F238E27FC236}">
                    <a16:creationId xmlns:a16="http://schemas.microsoft.com/office/drawing/2014/main" id="{AADEBA56-8512-8E4C-B639-F036F9BD1C75}"/>
                  </a:ext>
                </a:extLst>
              </p:cNvPr>
              <p:cNvSpPr/>
              <p:nvPr/>
            </p:nvSpPr>
            <p:spPr>
              <a:xfrm>
                <a:off x="9900786" y="3840854"/>
                <a:ext cx="828993" cy="873546"/>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7" name="Freeform 186">
                <a:extLst>
                  <a:ext uri="{FF2B5EF4-FFF2-40B4-BE49-F238E27FC236}">
                    <a16:creationId xmlns:a16="http://schemas.microsoft.com/office/drawing/2014/main" id="{9087C780-1C79-5649-B5CE-5B25FB9BDABE}"/>
                  </a:ext>
                </a:extLst>
              </p:cNvPr>
              <p:cNvSpPr/>
              <p:nvPr/>
            </p:nvSpPr>
            <p:spPr>
              <a:xfrm>
                <a:off x="9170443" y="3447836"/>
                <a:ext cx="1311116" cy="61418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8" name="Freeform 187">
                <a:extLst>
                  <a:ext uri="{FF2B5EF4-FFF2-40B4-BE49-F238E27FC236}">
                    <a16:creationId xmlns:a16="http://schemas.microsoft.com/office/drawing/2014/main" id="{16222B75-74CC-3340-85A7-51E2D21F84C9}"/>
                  </a:ext>
                </a:extLst>
              </p:cNvPr>
              <p:cNvSpPr/>
              <p:nvPr/>
            </p:nvSpPr>
            <p:spPr>
              <a:xfrm>
                <a:off x="9399571" y="2612478"/>
                <a:ext cx="498033" cy="83535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9" name="Freeform 188">
                <a:extLst>
                  <a:ext uri="{FF2B5EF4-FFF2-40B4-BE49-F238E27FC236}">
                    <a16:creationId xmlns:a16="http://schemas.microsoft.com/office/drawing/2014/main" id="{F1C3ACB8-CBFA-2840-9B4E-D72FAD0485A0}"/>
                  </a:ext>
                </a:extLst>
              </p:cNvPr>
              <p:cNvSpPr/>
              <p:nvPr/>
            </p:nvSpPr>
            <p:spPr>
              <a:xfrm>
                <a:off x="8603990" y="4464589"/>
                <a:ext cx="884686" cy="77807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0" name="Freeform 189">
                <a:extLst>
                  <a:ext uri="{FF2B5EF4-FFF2-40B4-BE49-F238E27FC236}">
                    <a16:creationId xmlns:a16="http://schemas.microsoft.com/office/drawing/2014/main" id="{84984F14-FFFA-8E4A-8F1B-CE776579F9CA}"/>
                  </a:ext>
                </a:extLst>
              </p:cNvPr>
              <p:cNvSpPr/>
              <p:nvPr/>
            </p:nvSpPr>
            <p:spPr>
              <a:xfrm>
                <a:off x="11433072" y="900389"/>
                <a:ext cx="552134" cy="857635"/>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1" name="Freeform 190">
                <a:extLst>
                  <a:ext uri="{FF2B5EF4-FFF2-40B4-BE49-F238E27FC236}">
                    <a16:creationId xmlns:a16="http://schemas.microsoft.com/office/drawing/2014/main" id="{E927C7F2-6741-C243-9BEB-4E993825AC6F}"/>
                  </a:ext>
                </a:extLst>
              </p:cNvPr>
              <p:cNvSpPr/>
              <p:nvPr/>
            </p:nvSpPr>
            <p:spPr>
              <a:xfrm>
                <a:off x="11378973" y="1409560"/>
                <a:ext cx="248221" cy="51394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2" name="Freeform 191">
                <a:extLst>
                  <a:ext uri="{FF2B5EF4-FFF2-40B4-BE49-F238E27FC236}">
                    <a16:creationId xmlns:a16="http://schemas.microsoft.com/office/drawing/2014/main" id="{71C9B6FE-6EA9-5341-B4F5-38EAA4E60E60}"/>
                  </a:ext>
                </a:extLst>
              </p:cNvPr>
              <p:cNvSpPr/>
              <p:nvPr/>
            </p:nvSpPr>
            <p:spPr>
              <a:xfrm>
                <a:off x="11162576" y="1452521"/>
                <a:ext cx="273680" cy="49166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3" name="Freeform 192">
                <a:extLst>
                  <a:ext uri="{FF2B5EF4-FFF2-40B4-BE49-F238E27FC236}">
                    <a16:creationId xmlns:a16="http://schemas.microsoft.com/office/drawing/2014/main" id="{7796CB41-A544-2449-990C-3609368C2CBF}"/>
                  </a:ext>
                </a:extLst>
              </p:cNvPr>
              <p:cNvSpPr/>
              <p:nvPr/>
            </p:nvSpPr>
            <p:spPr>
              <a:xfrm>
                <a:off x="11573095" y="1971239"/>
                <a:ext cx="81150" cy="132067"/>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4" name="Freeform 193">
                <a:extLst>
                  <a:ext uri="{FF2B5EF4-FFF2-40B4-BE49-F238E27FC236}">
                    <a16:creationId xmlns:a16="http://schemas.microsoft.com/office/drawing/2014/main" id="{3011DF22-C00B-6248-A0F2-64532D695633}"/>
                  </a:ext>
                </a:extLst>
              </p:cNvPr>
              <p:cNvSpPr/>
              <p:nvPr/>
            </p:nvSpPr>
            <p:spPr>
              <a:xfrm>
                <a:off x="11347150" y="1998290"/>
                <a:ext cx="275271" cy="241856"/>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5" name="Freeform 194">
                <a:extLst>
                  <a:ext uri="{FF2B5EF4-FFF2-40B4-BE49-F238E27FC236}">
                    <a16:creationId xmlns:a16="http://schemas.microsoft.com/office/drawing/2014/main" id="{C4E5D5B2-9B2D-8D42-8207-23BC359B4ADF}"/>
                  </a:ext>
                </a:extLst>
              </p:cNvPr>
              <p:cNvSpPr/>
              <p:nvPr/>
            </p:nvSpPr>
            <p:spPr>
              <a:xfrm>
                <a:off x="11175306" y="2267195"/>
                <a:ext cx="219580" cy="458254"/>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6" name="Freeform 195">
                <a:extLst>
                  <a:ext uri="{FF2B5EF4-FFF2-40B4-BE49-F238E27FC236}">
                    <a16:creationId xmlns:a16="http://schemas.microsoft.com/office/drawing/2014/main" id="{5A9B67C0-D1B5-A34B-96F8-5A8E3D918302}"/>
                  </a:ext>
                </a:extLst>
              </p:cNvPr>
              <p:cNvSpPr/>
              <p:nvPr/>
            </p:nvSpPr>
            <p:spPr>
              <a:xfrm>
                <a:off x="11164168" y="2612478"/>
                <a:ext cx="154341" cy="251404"/>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7" name="Freeform 196">
                <a:extLst>
                  <a:ext uri="{FF2B5EF4-FFF2-40B4-BE49-F238E27FC236}">
                    <a16:creationId xmlns:a16="http://schemas.microsoft.com/office/drawing/2014/main" id="{0CD2A23D-06BB-D746-BA4E-4D7FF21E3962}"/>
                  </a:ext>
                </a:extLst>
              </p:cNvPr>
              <p:cNvSpPr/>
              <p:nvPr/>
            </p:nvSpPr>
            <p:spPr>
              <a:xfrm>
                <a:off x="10239703" y="2657029"/>
                <a:ext cx="666696" cy="728751"/>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198" name="Group 197">
                <a:extLst>
                  <a:ext uri="{FF2B5EF4-FFF2-40B4-BE49-F238E27FC236}">
                    <a16:creationId xmlns:a16="http://schemas.microsoft.com/office/drawing/2014/main" id="{099A03A1-3916-C147-B882-EA42A3BEEDD7}"/>
                  </a:ext>
                </a:extLst>
              </p:cNvPr>
              <p:cNvGrpSpPr/>
              <p:nvPr/>
            </p:nvGrpSpPr>
            <p:grpSpPr>
              <a:xfrm>
                <a:off x="8886799" y="1654026"/>
                <a:ext cx="1179047" cy="1014364"/>
                <a:chOff x="5355431" y="1331119"/>
                <a:chExt cx="1176334" cy="1012031"/>
              </a:xfrm>
              <a:grpFill/>
            </p:grpSpPr>
            <p:sp>
              <p:nvSpPr>
                <p:cNvPr id="228" name="Freeform 227">
                  <a:extLst>
                    <a:ext uri="{FF2B5EF4-FFF2-40B4-BE49-F238E27FC236}">
                      <a16:creationId xmlns:a16="http://schemas.microsoft.com/office/drawing/2014/main" id="{5DFF39B9-CD6E-0846-BA09-A726189A4E7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9" name="Freeform 228">
                  <a:extLst>
                    <a:ext uri="{FF2B5EF4-FFF2-40B4-BE49-F238E27FC236}">
                      <a16:creationId xmlns:a16="http://schemas.microsoft.com/office/drawing/2014/main" id="{E665BF75-CE2E-9E4C-81BD-7FE51F2D0577}"/>
                    </a:ext>
                  </a:extLst>
                </p:cNvPr>
                <p:cNvSpPr/>
                <p:nvPr/>
              </p:nvSpPr>
              <p:spPr>
                <a:xfrm>
                  <a:off x="5938834"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199" name="Group 198">
                <a:extLst>
                  <a:ext uri="{FF2B5EF4-FFF2-40B4-BE49-F238E27FC236}">
                    <a16:creationId xmlns:a16="http://schemas.microsoft.com/office/drawing/2014/main" id="{B3CF01F3-9462-8F48-8E1B-5BE6FCC1EB83}"/>
                  </a:ext>
                </a:extLst>
              </p:cNvPr>
              <p:cNvGrpSpPr/>
              <p:nvPr/>
            </p:nvGrpSpPr>
            <p:grpSpPr>
              <a:xfrm>
                <a:off x="10168474" y="2778183"/>
                <a:ext cx="1143249" cy="766143"/>
                <a:chOff x="6634163" y="2452688"/>
                <a:chExt cx="1140619" cy="764381"/>
              </a:xfrm>
              <a:grpFill/>
            </p:grpSpPr>
            <p:sp>
              <p:nvSpPr>
                <p:cNvPr id="226" name="Freeform 225">
                  <a:extLst>
                    <a:ext uri="{FF2B5EF4-FFF2-40B4-BE49-F238E27FC236}">
                      <a16:creationId xmlns:a16="http://schemas.microsoft.com/office/drawing/2014/main" id="{1BB26926-C80C-2B48-8009-9E726D14B0FB}"/>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7" name="Freeform 226">
                  <a:extLst>
                    <a:ext uri="{FF2B5EF4-FFF2-40B4-BE49-F238E27FC236}">
                      <a16:creationId xmlns:a16="http://schemas.microsoft.com/office/drawing/2014/main" id="{8F79578C-B67B-BF40-A7A2-D372A6454834}"/>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02" name="Group 201">
                <a:extLst>
                  <a:ext uri="{FF2B5EF4-FFF2-40B4-BE49-F238E27FC236}">
                    <a16:creationId xmlns:a16="http://schemas.microsoft.com/office/drawing/2014/main" id="{647F08BC-2992-614C-B7C9-247B2E838FBC}"/>
                  </a:ext>
                </a:extLst>
              </p:cNvPr>
              <p:cNvGrpSpPr/>
              <p:nvPr/>
            </p:nvGrpSpPr>
            <p:grpSpPr>
              <a:xfrm>
                <a:off x="8168219" y="1403362"/>
                <a:ext cx="3241357" cy="973847"/>
                <a:chOff x="4566545" y="1462212"/>
                <a:chExt cx="3153781" cy="947535"/>
              </a:xfrm>
              <a:grpFill/>
            </p:grpSpPr>
            <p:sp>
              <p:nvSpPr>
                <p:cNvPr id="225" name="Freeform 224">
                  <a:extLst>
                    <a:ext uri="{FF2B5EF4-FFF2-40B4-BE49-F238E27FC236}">
                      <a16:creationId xmlns:a16="http://schemas.microsoft.com/office/drawing/2014/main" id="{ED614FC1-3D8A-A546-9263-4943FE1CBEA4}"/>
                    </a:ext>
                  </a:extLst>
                </p:cNvPr>
                <p:cNvSpPr/>
                <p:nvPr/>
              </p:nvSpPr>
              <p:spPr>
                <a:xfrm>
                  <a:off x="4566545" y="1462212"/>
                  <a:ext cx="35038" cy="5826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2" name="Freeform 221">
                  <a:extLst>
                    <a:ext uri="{FF2B5EF4-FFF2-40B4-BE49-F238E27FC236}">
                      <a16:creationId xmlns:a16="http://schemas.microsoft.com/office/drawing/2014/main" id="{E11B0F3E-98E6-F346-A674-4F72E2FD8AB0}"/>
                    </a:ext>
                  </a:extLst>
                </p:cNvPr>
                <p:cNvSpPr/>
                <p:nvPr/>
              </p:nvSpPr>
              <p:spPr>
                <a:xfrm>
                  <a:off x="6765882" y="1599280"/>
                  <a:ext cx="954444" cy="81046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nvGrpSpPr>
            <p:cNvPr id="163" name="Group 162">
              <a:extLst>
                <a:ext uri="{FF2B5EF4-FFF2-40B4-BE49-F238E27FC236}">
                  <a16:creationId xmlns:a16="http://schemas.microsoft.com/office/drawing/2014/main" id="{93527075-139F-F24C-BD45-2BD617F720C7}"/>
                </a:ext>
              </a:extLst>
            </p:cNvPr>
            <p:cNvGrpSpPr/>
            <p:nvPr/>
          </p:nvGrpSpPr>
          <p:grpSpPr>
            <a:xfrm rot="20700000">
              <a:off x="9510136" y="4373697"/>
              <a:ext cx="2211967" cy="1271394"/>
              <a:chOff x="8980966" y="5285525"/>
              <a:chExt cx="526487" cy="302614"/>
            </a:xfrm>
            <a:grpFill/>
          </p:grpSpPr>
          <p:sp>
            <p:nvSpPr>
              <p:cNvPr id="164" name="Freeform 23" hidden="1">
                <a:extLst>
                  <a:ext uri="{FF2B5EF4-FFF2-40B4-BE49-F238E27FC236}">
                    <a16:creationId xmlns:a16="http://schemas.microsoft.com/office/drawing/2014/main" id="{E8913C62-D4E9-DE4E-B79A-67B72D4CE4E5}"/>
                  </a:ext>
                </a:extLst>
              </p:cNvPr>
              <p:cNvSpPr>
                <a:spLocks/>
              </p:cNvSpPr>
              <p:nvPr/>
            </p:nvSpPr>
            <p:spPr bwMode="auto">
              <a:xfrm>
                <a:off x="9177047" y="5344195"/>
                <a:ext cx="23160" cy="4786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5" name="Freeform 24" hidden="1">
                <a:extLst>
                  <a:ext uri="{FF2B5EF4-FFF2-40B4-BE49-F238E27FC236}">
                    <a16:creationId xmlns:a16="http://schemas.microsoft.com/office/drawing/2014/main" id="{8516210F-2B33-604F-BEC6-A126A400CCF8}"/>
                  </a:ext>
                </a:extLst>
              </p:cNvPr>
              <p:cNvSpPr>
                <a:spLocks/>
              </p:cNvSpPr>
              <p:nvPr/>
            </p:nvSpPr>
            <p:spPr bwMode="auto">
              <a:xfrm>
                <a:off x="9172416" y="5290157"/>
                <a:ext cx="32423" cy="1543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6" name="Freeform 25" hidden="1">
                <a:extLst>
                  <a:ext uri="{FF2B5EF4-FFF2-40B4-BE49-F238E27FC236}">
                    <a16:creationId xmlns:a16="http://schemas.microsoft.com/office/drawing/2014/main" id="{AEFFBC8D-464A-CB42-97DE-6CD7E0F1811B}"/>
                  </a:ext>
                </a:extLst>
              </p:cNvPr>
              <p:cNvSpPr>
                <a:spLocks/>
              </p:cNvSpPr>
              <p:nvPr/>
            </p:nvSpPr>
            <p:spPr bwMode="auto">
              <a:xfrm>
                <a:off x="9206383" y="5285525"/>
                <a:ext cx="20072" cy="37055"/>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7" name="Freeform 47" hidden="1">
                <a:extLst>
                  <a:ext uri="{FF2B5EF4-FFF2-40B4-BE49-F238E27FC236}">
                    <a16:creationId xmlns:a16="http://schemas.microsoft.com/office/drawing/2014/main" id="{BCD3CEAA-315F-EF4C-A480-B186051B604C}"/>
                  </a:ext>
                </a:extLst>
              </p:cNvPr>
              <p:cNvSpPr>
                <a:spLocks/>
              </p:cNvSpPr>
              <p:nvPr/>
            </p:nvSpPr>
            <p:spPr bwMode="auto">
              <a:xfrm>
                <a:off x="8980966" y="5409041"/>
                <a:ext cx="293351" cy="106533"/>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8" name="Freeform 55" hidden="1">
                <a:extLst>
                  <a:ext uri="{FF2B5EF4-FFF2-40B4-BE49-F238E27FC236}">
                    <a16:creationId xmlns:a16="http://schemas.microsoft.com/office/drawing/2014/main" id="{DE054A1A-4B64-8C45-A7C8-965636230413}"/>
                  </a:ext>
                </a:extLst>
              </p:cNvPr>
              <p:cNvSpPr>
                <a:spLocks/>
              </p:cNvSpPr>
              <p:nvPr/>
            </p:nvSpPr>
            <p:spPr bwMode="auto">
              <a:xfrm>
                <a:off x="9329899" y="5514029"/>
                <a:ext cx="101901" cy="7411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9" name="Freeform 84" hidden="1">
                <a:extLst>
                  <a:ext uri="{FF2B5EF4-FFF2-40B4-BE49-F238E27FC236}">
                    <a16:creationId xmlns:a16="http://schemas.microsoft.com/office/drawing/2014/main" id="{C8ECE1C0-EA78-9349-BBA3-B7D04750F50C}"/>
                  </a:ext>
                </a:extLst>
              </p:cNvPr>
              <p:cNvSpPr>
                <a:spLocks/>
              </p:cNvSpPr>
              <p:nvPr/>
            </p:nvSpPr>
            <p:spPr bwMode="auto">
              <a:xfrm>
                <a:off x="9258877" y="5514029"/>
                <a:ext cx="83373" cy="60215"/>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0" name="Freeform 96" hidden="1">
                <a:extLst>
                  <a:ext uri="{FF2B5EF4-FFF2-40B4-BE49-F238E27FC236}">
                    <a16:creationId xmlns:a16="http://schemas.microsoft.com/office/drawing/2014/main" id="{CA7D2258-691B-5F42-BAAE-D85A15DF15EF}"/>
                  </a:ext>
                </a:extLst>
              </p:cNvPr>
              <p:cNvSpPr>
                <a:spLocks/>
              </p:cNvSpPr>
              <p:nvPr/>
            </p:nvSpPr>
            <p:spPr bwMode="auto">
              <a:xfrm>
                <a:off x="9150800" y="5558804"/>
                <a:ext cx="58670" cy="2624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1" name="Freeform 152" hidden="1">
                <a:extLst>
                  <a:ext uri="{FF2B5EF4-FFF2-40B4-BE49-F238E27FC236}">
                    <a16:creationId xmlns:a16="http://schemas.microsoft.com/office/drawing/2014/main" id="{73CF0F57-F85E-984C-96A8-B3A27AFAACE9}"/>
                  </a:ext>
                </a:extLst>
              </p:cNvPr>
              <p:cNvSpPr>
                <a:spLocks/>
              </p:cNvSpPr>
              <p:nvPr/>
            </p:nvSpPr>
            <p:spPr bwMode="auto">
              <a:xfrm>
                <a:off x="9461134" y="5558804"/>
                <a:ext cx="46319" cy="16984"/>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2D2B56FD-6EF6-774C-9E96-B37AB9C2C689}"/>
              </a:ext>
            </a:extLst>
          </p:cNvPr>
          <p:cNvGrpSpPr/>
          <p:nvPr/>
        </p:nvGrpSpPr>
        <p:grpSpPr>
          <a:xfrm>
            <a:off x="874277" y="1540753"/>
            <a:ext cx="11110694" cy="4217030"/>
            <a:chOff x="590128" y="1707664"/>
            <a:chExt cx="11110694" cy="4217030"/>
          </a:xfrm>
        </p:grpSpPr>
        <p:grpSp>
          <p:nvGrpSpPr>
            <p:cNvPr id="69" name="Group 68">
              <a:extLst>
                <a:ext uri="{FF2B5EF4-FFF2-40B4-BE49-F238E27FC236}">
                  <a16:creationId xmlns:a16="http://schemas.microsoft.com/office/drawing/2014/main" id="{20EE54C9-7E0B-0E48-A80F-7993E6B7EBF3}"/>
                </a:ext>
              </a:extLst>
            </p:cNvPr>
            <p:cNvGrpSpPr/>
            <p:nvPr/>
          </p:nvGrpSpPr>
          <p:grpSpPr>
            <a:xfrm>
              <a:off x="7729806" y="3814629"/>
              <a:ext cx="3971016" cy="2018431"/>
              <a:chOff x="8487300" y="3923383"/>
              <a:chExt cx="3009870" cy="1678414"/>
            </a:xfrm>
          </p:grpSpPr>
          <p:sp>
            <p:nvSpPr>
              <p:cNvPr id="63" name="Content Placeholder 8">
                <a:extLst>
                  <a:ext uri="{FF2B5EF4-FFF2-40B4-BE49-F238E27FC236}">
                    <a16:creationId xmlns:a16="http://schemas.microsoft.com/office/drawing/2014/main" id="{5072012A-6441-BC4E-9C54-4E4145359870}"/>
                  </a:ext>
                </a:extLst>
              </p:cNvPr>
              <p:cNvSpPr txBox="1">
                <a:spLocks/>
              </p:cNvSpPr>
              <p:nvPr/>
            </p:nvSpPr>
            <p:spPr>
              <a:xfrm>
                <a:off x="9318952" y="3923383"/>
                <a:ext cx="1357921" cy="817989"/>
              </a:xfrm>
              <a:prstGeom prst="rect">
                <a:avLst/>
              </a:prstGeom>
              <a:solidFill>
                <a:schemeClr val="accent1"/>
              </a:solidFill>
            </p:spPr>
            <p:txBody>
              <a:bodyPr vert="horz" lIns="72000" tIns="72000" rIns="72000" bIns="3600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7200" b="1" i="0" u="none" strike="noStrike" kern="1200" cap="none" spc="300" normalizeH="0" baseline="0" noProof="0">
                    <a:ln>
                      <a:noFill/>
                    </a:ln>
                    <a:solidFill>
                      <a:srgbClr val="FFFFFF"/>
                    </a:solidFill>
                    <a:effectLst/>
                    <a:uLnTx/>
                    <a:uFillTx/>
                    <a:latin typeface="Calibri"/>
                    <a:cs typeface="Calibri"/>
                  </a:rPr>
                  <a:t>25</a:t>
                </a:r>
                <a:endParaRPr kumimoji="0" lang="en-US" sz="7200" b="1" i="0" u="none" strike="noStrike" kern="1200" cap="none" spc="30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64" name="Content Placeholder 8">
                <a:extLst>
                  <a:ext uri="{FF2B5EF4-FFF2-40B4-BE49-F238E27FC236}">
                    <a16:creationId xmlns:a16="http://schemas.microsoft.com/office/drawing/2014/main" id="{7D5769F2-56E8-C44C-A7CC-CB99CC7DC70D}"/>
                  </a:ext>
                </a:extLst>
              </p:cNvPr>
              <p:cNvSpPr txBox="1">
                <a:spLocks/>
              </p:cNvSpPr>
              <p:nvPr/>
            </p:nvSpPr>
            <p:spPr>
              <a:xfrm>
                <a:off x="8487300" y="4909765"/>
                <a:ext cx="3009870" cy="692032"/>
              </a:xfrm>
              <a:prstGeom prst="rect">
                <a:avLst/>
              </a:prstGeom>
            </p:spPr>
            <p:txBody>
              <a:bodyPr vert="horz" lIns="72000" tIns="0" rIns="72000" bIns="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6000" b="0" i="0" u="none" strike="noStrike" kern="1200" cap="none" spc="220" normalizeH="0" baseline="0" noProof="0">
                    <a:ln>
                      <a:noFill/>
                    </a:ln>
                    <a:solidFill>
                      <a:srgbClr val="0F406B"/>
                    </a:solidFill>
                    <a:effectLst/>
                    <a:uLnTx/>
                    <a:uFillTx/>
                    <a:latin typeface="Calibri" panose="020F0502020204030204" pitchFamily="34" charset="0"/>
                    <a:cs typeface="Calibri" panose="020F0502020204030204" pitchFamily="34" charset="0"/>
                  </a:rPr>
                  <a:t>states</a:t>
                </a:r>
              </a:p>
              <a:p>
                <a:pPr marL="0" indent="0">
                  <a:spcBef>
                    <a:spcPts val="0"/>
                  </a:spcBef>
                  <a:buNone/>
                  <a:defRPr/>
                </a:pPr>
                <a:r>
                  <a:rPr lang="en-US" sz="1800">
                    <a:solidFill>
                      <a:srgbClr val="0F406B"/>
                    </a:solidFill>
                    <a:latin typeface="Calibri"/>
                    <a:cs typeface="Calibri"/>
                  </a:rPr>
                  <a:t>            </a:t>
                </a:r>
                <a:r>
                  <a:rPr kumimoji="0" lang="en-US" sz="1800" b="0" i="0" u="none" strike="noStrike" kern="1200" cap="none" spc="0" normalizeH="0" baseline="0" noProof="0">
                    <a:ln>
                      <a:noFill/>
                    </a:ln>
                    <a:solidFill>
                      <a:srgbClr val="0F406B"/>
                    </a:solidFill>
                    <a:effectLst/>
                    <a:uLnTx/>
                    <a:uFillTx/>
                    <a:latin typeface="Calibri"/>
                    <a:cs typeface="Calibri"/>
                  </a:rPr>
                  <a:t>Washington, D.C.</a:t>
                </a:r>
                <a:r>
                  <a:rPr lang="en-US" sz="1800">
                    <a:solidFill>
                      <a:srgbClr val="0F406B"/>
                    </a:solidFill>
                    <a:latin typeface="Calibri"/>
                    <a:cs typeface="Calibri"/>
                  </a:rPr>
                  <a:t> &amp; Puerto Rico</a:t>
                </a:r>
                <a:endParaRPr lang="en-US" sz="1800" b="0" i="0" u="none" strike="noStrike" kern="1200" cap="none" spc="0" normalizeH="0" baseline="0" noProof="0">
                  <a:ln>
                    <a:noFill/>
                  </a:ln>
                  <a:solidFill>
                    <a:srgbClr val="0F406B"/>
                  </a:solidFill>
                  <a:effectLst/>
                  <a:uLnTx/>
                  <a:uFillTx/>
                  <a:latin typeface="Calibri"/>
                  <a:cs typeface="Calibri"/>
                </a:endParaRPr>
              </a:p>
            </p:txBody>
          </p:sp>
        </p:grpSp>
        <p:grpSp>
          <p:nvGrpSpPr>
            <p:cNvPr id="78" name="Group 77">
              <a:extLst>
                <a:ext uri="{FF2B5EF4-FFF2-40B4-BE49-F238E27FC236}">
                  <a16:creationId xmlns:a16="http://schemas.microsoft.com/office/drawing/2014/main" id="{9FE9D8B5-2E3A-7E45-834F-BE3E452D8059}"/>
                </a:ext>
              </a:extLst>
            </p:cNvPr>
            <p:cNvGrpSpPr/>
            <p:nvPr/>
          </p:nvGrpSpPr>
          <p:grpSpPr>
            <a:xfrm>
              <a:off x="8332615" y="3336913"/>
              <a:ext cx="2871463" cy="257578"/>
              <a:chOff x="8703318" y="3165245"/>
              <a:chExt cx="2871463" cy="257578"/>
            </a:xfrm>
          </p:grpSpPr>
          <p:cxnSp>
            <p:nvCxnSpPr>
              <p:cNvPr id="77" name="Straight Connector 76">
                <a:extLst>
                  <a:ext uri="{FF2B5EF4-FFF2-40B4-BE49-F238E27FC236}">
                    <a16:creationId xmlns:a16="http://schemas.microsoft.com/office/drawing/2014/main" id="{ADB704AE-B9ED-F645-9F4D-04B47AF84AB9}"/>
                  </a:ext>
                </a:extLst>
              </p:cNvPr>
              <p:cNvCxnSpPr>
                <a:cxnSpLocks/>
              </p:cNvCxnSpPr>
              <p:nvPr/>
            </p:nvCxnSpPr>
            <p:spPr>
              <a:xfrm>
                <a:off x="8703318" y="3288551"/>
                <a:ext cx="2871463" cy="10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Content Placeholder 8">
                <a:extLst>
                  <a:ext uri="{FF2B5EF4-FFF2-40B4-BE49-F238E27FC236}">
                    <a16:creationId xmlns:a16="http://schemas.microsoft.com/office/drawing/2014/main" id="{4F8BE1CC-E597-664C-9F2B-46CCAB79D0B4}"/>
                  </a:ext>
                </a:extLst>
              </p:cNvPr>
              <p:cNvSpPr txBox="1">
                <a:spLocks/>
              </p:cNvSpPr>
              <p:nvPr/>
            </p:nvSpPr>
            <p:spPr>
              <a:xfrm>
                <a:off x="9438545" y="3165245"/>
                <a:ext cx="1401009" cy="257578"/>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150" normalizeH="0" baseline="0" noProof="0">
                    <a:ln>
                      <a:noFill/>
                    </a:ln>
                    <a:solidFill>
                      <a:srgbClr val="000000">
                        <a:lumMod val="50000"/>
                        <a:lumOff val="50000"/>
                      </a:srgbClr>
                    </a:solidFill>
                    <a:effectLst/>
                    <a:uLnTx/>
                    <a:uFillTx/>
                    <a:latin typeface="Calibri Light" panose="020F0302020204030204" pitchFamily="34" charset="0"/>
                    <a:cs typeface="Calibri Light" panose="020F0302020204030204" pitchFamily="34" charset="0"/>
                  </a:rPr>
                  <a:t>ACROSS</a:t>
                </a:r>
              </a:p>
            </p:txBody>
          </p:sp>
        </p:grpSp>
        <p:grpSp>
          <p:nvGrpSpPr>
            <p:cNvPr id="4" name="Group 3">
              <a:extLst>
                <a:ext uri="{FF2B5EF4-FFF2-40B4-BE49-F238E27FC236}">
                  <a16:creationId xmlns:a16="http://schemas.microsoft.com/office/drawing/2014/main" id="{BE4AF4A1-FECD-444F-ACF6-3718B1C05B46}"/>
                </a:ext>
              </a:extLst>
            </p:cNvPr>
            <p:cNvGrpSpPr/>
            <p:nvPr/>
          </p:nvGrpSpPr>
          <p:grpSpPr>
            <a:xfrm>
              <a:off x="590128" y="1707664"/>
              <a:ext cx="6838088" cy="4217030"/>
              <a:chOff x="590128" y="1707664"/>
              <a:chExt cx="6838088" cy="4217030"/>
            </a:xfrm>
            <a:solidFill>
              <a:schemeClr val="accent2"/>
            </a:solidFill>
          </p:grpSpPr>
          <p:sp>
            <p:nvSpPr>
              <p:cNvPr id="357" name="Freeform 356">
                <a:extLst>
                  <a:ext uri="{FF2B5EF4-FFF2-40B4-BE49-F238E27FC236}">
                    <a16:creationId xmlns:a16="http://schemas.microsoft.com/office/drawing/2014/main" id="{04249AC6-0F46-7640-9F95-548635CDA26C}"/>
                  </a:ext>
                </a:extLst>
              </p:cNvPr>
              <p:cNvSpPr/>
              <p:nvPr/>
            </p:nvSpPr>
            <p:spPr>
              <a:xfrm>
                <a:off x="6992067" y="2475786"/>
                <a:ext cx="240299" cy="211129"/>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363" name="Group 362">
                <a:extLst>
                  <a:ext uri="{FF2B5EF4-FFF2-40B4-BE49-F238E27FC236}">
                    <a16:creationId xmlns:a16="http://schemas.microsoft.com/office/drawing/2014/main" id="{0A6DA2FE-E303-5B45-9523-D893DE6A17FF}"/>
                  </a:ext>
                </a:extLst>
              </p:cNvPr>
              <p:cNvGrpSpPr/>
              <p:nvPr/>
            </p:nvGrpSpPr>
            <p:grpSpPr>
              <a:xfrm>
                <a:off x="590128" y="1707664"/>
                <a:ext cx="6838088" cy="4217030"/>
                <a:chOff x="524073" y="1184928"/>
                <a:chExt cx="7621636" cy="4700242"/>
              </a:xfrm>
              <a:grpFill/>
            </p:grpSpPr>
            <p:sp>
              <p:nvSpPr>
                <p:cNvPr id="364" name="Freeform 363">
                  <a:extLst>
                    <a:ext uri="{FF2B5EF4-FFF2-40B4-BE49-F238E27FC236}">
                      <a16:creationId xmlns:a16="http://schemas.microsoft.com/office/drawing/2014/main" id="{863CD102-0A42-4448-9AEC-58BC4FA1191F}"/>
                    </a:ext>
                  </a:extLst>
                </p:cNvPr>
                <p:cNvSpPr/>
                <p:nvPr/>
              </p:nvSpPr>
              <p:spPr>
                <a:xfrm>
                  <a:off x="6958263" y="2654140"/>
                  <a:ext cx="673453" cy="32356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365" name="Group 364">
                  <a:extLst>
                    <a:ext uri="{FF2B5EF4-FFF2-40B4-BE49-F238E27FC236}">
                      <a16:creationId xmlns:a16="http://schemas.microsoft.com/office/drawing/2014/main" id="{0A140F14-DEE4-8742-A46A-10837AD32D79}"/>
                    </a:ext>
                  </a:extLst>
                </p:cNvPr>
                <p:cNvGrpSpPr/>
                <p:nvPr/>
              </p:nvGrpSpPr>
              <p:grpSpPr>
                <a:xfrm>
                  <a:off x="524073" y="1184928"/>
                  <a:ext cx="7621636" cy="4700242"/>
                  <a:chOff x="524073" y="1184928"/>
                  <a:chExt cx="7621636" cy="4700242"/>
                </a:xfrm>
                <a:grpFill/>
              </p:grpSpPr>
              <p:sp>
                <p:nvSpPr>
                  <p:cNvPr id="366" name="Freeform 365">
                    <a:extLst>
                      <a:ext uri="{FF2B5EF4-FFF2-40B4-BE49-F238E27FC236}">
                        <a16:creationId xmlns:a16="http://schemas.microsoft.com/office/drawing/2014/main" id="{7F903A18-DAF8-514B-BC0A-23DEFAE13D14}"/>
                      </a:ext>
                    </a:extLst>
                  </p:cNvPr>
                  <p:cNvSpPr/>
                  <p:nvPr/>
                </p:nvSpPr>
                <p:spPr>
                  <a:xfrm>
                    <a:off x="872410" y="1184928"/>
                    <a:ext cx="981540" cy="730736"/>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67" name="Freeform 366">
                    <a:extLst>
                      <a:ext uri="{FF2B5EF4-FFF2-40B4-BE49-F238E27FC236}">
                        <a16:creationId xmlns:a16="http://schemas.microsoft.com/office/drawing/2014/main" id="{103F9F3F-92D9-DC41-8822-B088724D42FC}"/>
                      </a:ext>
                    </a:extLst>
                  </p:cNvPr>
                  <p:cNvSpPr/>
                  <p:nvPr/>
                </p:nvSpPr>
                <p:spPr>
                  <a:xfrm>
                    <a:off x="620060" y="1613772"/>
                    <a:ext cx="1176608" cy="1007858"/>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68" name="Freeform 367">
                    <a:extLst>
                      <a:ext uri="{FF2B5EF4-FFF2-40B4-BE49-F238E27FC236}">
                        <a16:creationId xmlns:a16="http://schemas.microsoft.com/office/drawing/2014/main" id="{2A4C7BF9-56E9-A040-B8F7-CFFD368D9FA7}"/>
                      </a:ext>
                    </a:extLst>
                  </p:cNvPr>
                  <p:cNvSpPr/>
                  <p:nvPr/>
                </p:nvSpPr>
                <p:spPr>
                  <a:xfrm>
                    <a:off x="1688297" y="3641873"/>
                    <a:ext cx="967605" cy="1171964"/>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69" name="Freeform 368">
                    <a:extLst>
                      <a:ext uri="{FF2B5EF4-FFF2-40B4-BE49-F238E27FC236}">
                        <a16:creationId xmlns:a16="http://schemas.microsoft.com/office/drawing/2014/main" id="{9D2622D6-4189-FD4A-B3E4-FF29DBD196DB}"/>
                      </a:ext>
                    </a:extLst>
                  </p:cNvPr>
                  <p:cNvSpPr/>
                  <p:nvPr/>
                </p:nvSpPr>
                <p:spPr>
                  <a:xfrm>
                    <a:off x="2651258" y="2985449"/>
                    <a:ext cx="1069784" cy="81898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0" name="Freeform 369">
                    <a:extLst>
                      <a:ext uri="{FF2B5EF4-FFF2-40B4-BE49-F238E27FC236}">
                        <a16:creationId xmlns:a16="http://schemas.microsoft.com/office/drawing/2014/main" id="{B1749016-7246-5346-96F4-CF34169001DE}"/>
                      </a:ext>
                    </a:extLst>
                  </p:cNvPr>
                  <p:cNvSpPr/>
                  <p:nvPr/>
                </p:nvSpPr>
                <p:spPr>
                  <a:xfrm>
                    <a:off x="3704012" y="3191354"/>
                    <a:ext cx="1141000" cy="613076"/>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1" name="Freeform 370">
                    <a:extLst>
                      <a:ext uri="{FF2B5EF4-FFF2-40B4-BE49-F238E27FC236}">
                        <a16:creationId xmlns:a16="http://schemas.microsoft.com/office/drawing/2014/main" id="{C3B719D7-4A24-AA49-8983-5BADA5E01132}"/>
                      </a:ext>
                    </a:extLst>
                  </p:cNvPr>
                  <p:cNvSpPr/>
                  <p:nvPr/>
                </p:nvSpPr>
                <p:spPr>
                  <a:xfrm>
                    <a:off x="3564678" y="3751793"/>
                    <a:ext cx="1356197" cy="66106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2" name="Freeform 371">
                    <a:extLst>
                      <a:ext uri="{FF2B5EF4-FFF2-40B4-BE49-F238E27FC236}">
                        <a16:creationId xmlns:a16="http://schemas.microsoft.com/office/drawing/2014/main" id="{5785226C-8CEE-2B49-A883-091B873B7901}"/>
                      </a:ext>
                    </a:extLst>
                  </p:cNvPr>
                  <p:cNvSpPr/>
                  <p:nvPr/>
                </p:nvSpPr>
                <p:spPr>
                  <a:xfrm>
                    <a:off x="4636010" y="3050472"/>
                    <a:ext cx="1063591" cy="809693"/>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3" name="Freeform 372">
                    <a:extLst>
                      <a:ext uri="{FF2B5EF4-FFF2-40B4-BE49-F238E27FC236}">
                        <a16:creationId xmlns:a16="http://schemas.microsoft.com/office/drawing/2014/main" id="{2BC1A609-11DD-0F4B-B6E7-B984F8A83C78}"/>
                      </a:ext>
                    </a:extLst>
                  </p:cNvPr>
                  <p:cNvSpPr/>
                  <p:nvPr/>
                </p:nvSpPr>
                <p:spPr>
                  <a:xfrm>
                    <a:off x="5249085" y="2599955"/>
                    <a:ext cx="600690" cy="1031081"/>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4" name="Freeform 373">
                    <a:extLst>
                      <a:ext uri="{FF2B5EF4-FFF2-40B4-BE49-F238E27FC236}">
                        <a16:creationId xmlns:a16="http://schemas.microsoft.com/office/drawing/2014/main" id="{86842B48-A3C4-A24A-B58E-EEDFEAE224CA}"/>
                      </a:ext>
                    </a:extLst>
                  </p:cNvPr>
                  <p:cNvSpPr/>
                  <p:nvPr/>
                </p:nvSpPr>
                <p:spPr>
                  <a:xfrm>
                    <a:off x="6614571" y="3719282"/>
                    <a:ext cx="741573" cy="56972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5" name="Freeform 374">
                    <a:extLst>
                      <a:ext uri="{FF2B5EF4-FFF2-40B4-BE49-F238E27FC236}">
                        <a16:creationId xmlns:a16="http://schemas.microsoft.com/office/drawing/2014/main" id="{5CC9F7C5-263C-8B47-84AB-EA8344880768}"/>
                      </a:ext>
                    </a:extLst>
                  </p:cNvPr>
                  <p:cNvSpPr/>
                  <p:nvPr/>
                </p:nvSpPr>
                <p:spPr>
                  <a:xfrm>
                    <a:off x="5673284" y="3118592"/>
                    <a:ext cx="1006310" cy="597593"/>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6" name="Freeform 375">
                    <a:extLst>
                      <a:ext uri="{FF2B5EF4-FFF2-40B4-BE49-F238E27FC236}">
                        <a16:creationId xmlns:a16="http://schemas.microsoft.com/office/drawing/2014/main" id="{BABF014C-B8E4-A54F-A923-35939F5112F9}"/>
                      </a:ext>
                    </a:extLst>
                  </p:cNvPr>
                  <p:cNvSpPr/>
                  <p:nvPr/>
                </p:nvSpPr>
                <p:spPr>
                  <a:xfrm>
                    <a:off x="2973276" y="3895773"/>
                    <a:ext cx="2124088" cy="198939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7" name="Freeform 376">
                    <a:extLst>
                      <a:ext uri="{FF2B5EF4-FFF2-40B4-BE49-F238E27FC236}">
                        <a16:creationId xmlns:a16="http://schemas.microsoft.com/office/drawing/2014/main" id="{10F37868-EC56-784F-B855-6F789A7F7426}"/>
                      </a:ext>
                    </a:extLst>
                  </p:cNvPr>
                  <p:cNvSpPr/>
                  <p:nvPr/>
                </p:nvSpPr>
                <p:spPr>
                  <a:xfrm>
                    <a:off x="524073" y="2363085"/>
                    <a:ext cx="1300462" cy="2071451"/>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8" name="Freeform 377">
                    <a:extLst>
                      <a:ext uri="{FF2B5EF4-FFF2-40B4-BE49-F238E27FC236}">
                        <a16:creationId xmlns:a16="http://schemas.microsoft.com/office/drawing/2014/main" id="{AC5E8798-05B0-4642-9E73-84F513A2FBC9}"/>
                      </a:ext>
                    </a:extLst>
                  </p:cNvPr>
                  <p:cNvSpPr/>
                  <p:nvPr/>
                </p:nvSpPr>
                <p:spPr>
                  <a:xfrm>
                    <a:off x="6044844" y="4566130"/>
                    <a:ext cx="1345358" cy="1046563"/>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9" name="Freeform 378">
                    <a:extLst>
                      <a:ext uri="{FF2B5EF4-FFF2-40B4-BE49-F238E27FC236}">
                        <a16:creationId xmlns:a16="http://schemas.microsoft.com/office/drawing/2014/main" id="{6337E6C6-6399-E045-9CA2-3AF37E15107B}"/>
                      </a:ext>
                    </a:extLst>
                  </p:cNvPr>
                  <p:cNvSpPr/>
                  <p:nvPr/>
                </p:nvSpPr>
                <p:spPr>
                  <a:xfrm>
                    <a:off x="6422596" y="3192905"/>
                    <a:ext cx="1289624" cy="6811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0" name="Freeform 379">
                    <a:extLst>
                      <a:ext uri="{FF2B5EF4-FFF2-40B4-BE49-F238E27FC236}">
                        <a16:creationId xmlns:a16="http://schemas.microsoft.com/office/drawing/2014/main" id="{6316AADE-45D0-354C-94A8-F7FD9C46C46C}"/>
                      </a:ext>
                    </a:extLst>
                  </p:cNvPr>
                  <p:cNvSpPr/>
                  <p:nvPr/>
                </p:nvSpPr>
                <p:spPr>
                  <a:xfrm>
                    <a:off x="7636362" y="1849093"/>
                    <a:ext cx="509347" cy="283314"/>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1" name="Freeform 380">
                    <a:extLst>
                      <a:ext uri="{FF2B5EF4-FFF2-40B4-BE49-F238E27FC236}">
                        <a16:creationId xmlns:a16="http://schemas.microsoft.com/office/drawing/2014/main" id="{3EC9F8EA-EAE0-C947-B4FE-7B5C70771B0E}"/>
                      </a:ext>
                    </a:extLst>
                  </p:cNvPr>
                  <p:cNvSpPr/>
                  <p:nvPr/>
                </p:nvSpPr>
                <p:spPr>
                  <a:xfrm>
                    <a:off x="6704363" y="2226846"/>
                    <a:ext cx="879360" cy="640943"/>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382" name="Group 381">
                    <a:extLst>
                      <a:ext uri="{FF2B5EF4-FFF2-40B4-BE49-F238E27FC236}">
                        <a16:creationId xmlns:a16="http://schemas.microsoft.com/office/drawing/2014/main" id="{9A196616-074C-7D4C-A2F9-4817E27E1787}"/>
                      </a:ext>
                    </a:extLst>
                  </p:cNvPr>
                  <p:cNvGrpSpPr/>
                  <p:nvPr/>
                </p:nvGrpSpPr>
                <p:grpSpPr>
                  <a:xfrm>
                    <a:off x="4327512" y="1462212"/>
                    <a:ext cx="973024" cy="1114739"/>
                    <a:chOff x="4393406" y="1081031"/>
                    <a:chExt cx="997744" cy="1143058"/>
                  </a:xfrm>
                  <a:grpFill/>
                </p:grpSpPr>
                <p:sp>
                  <p:nvSpPr>
                    <p:cNvPr id="385" name="Freeform 384">
                      <a:extLst>
                        <a:ext uri="{FF2B5EF4-FFF2-40B4-BE49-F238E27FC236}">
                          <a16:creationId xmlns:a16="http://schemas.microsoft.com/office/drawing/2014/main" id="{6AE7509A-0873-BA4A-A0A4-D0742820ED16}"/>
                        </a:ext>
                      </a:extLst>
                    </p:cNvPr>
                    <p:cNvSpPr/>
                    <p:nvPr/>
                  </p:nvSpPr>
                  <p:spPr>
                    <a:xfrm>
                      <a:off x="4393406" y="1166814"/>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6" name="Freeform 385">
                      <a:extLst>
                        <a:ext uri="{FF2B5EF4-FFF2-40B4-BE49-F238E27FC236}">
                          <a16:creationId xmlns:a16="http://schemas.microsoft.com/office/drawing/2014/main" id="{17D92EF3-8328-684F-B211-886151BE9C72}"/>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383" name="Freeform 382">
                    <a:extLst>
                      <a:ext uri="{FF2B5EF4-FFF2-40B4-BE49-F238E27FC236}">
                        <a16:creationId xmlns:a16="http://schemas.microsoft.com/office/drawing/2014/main" id="{69DB9317-8A88-2A44-94A5-F3CC6E0509FF}"/>
                      </a:ext>
                    </a:extLst>
                  </p:cNvPr>
                  <p:cNvSpPr/>
                  <p:nvPr/>
                </p:nvSpPr>
                <p:spPr>
                  <a:xfrm>
                    <a:off x="7680848" y="2216999"/>
                    <a:ext cx="248480" cy="188102"/>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384" name="Freeform 383">
                    <a:extLst>
                      <a:ext uri="{FF2B5EF4-FFF2-40B4-BE49-F238E27FC236}">
                        <a16:creationId xmlns:a16="http://schemas.microsoft.com/office/drawing/2014/main" id="{AD92E500-3B10-0F44-A8CD-3019924FC0D0}"/>
                      </a:ext>
                    </a:extLst>
                  </p:cNvPr>
                  <p:cNvSpPr/>
                  <p:nvPr/>
                </p:nvSpPr>
                <p:spPr>
                  <a:xfrm>
                    <a:off x="6137734" y="2459072"/>
                    <a:ext cx="637845" cy="71680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sp>
            <p:nvSpPr>
              <p:cNvPr id="456" name="Freeform 455">
                <a:extLst>
                  <a:ext uri="{FF2B5EF4-FFF2-40B4-BE49-F238E27FC236}">
                    <a16:creationId xmlns:a16="http://schemas.microsoft.com/office/drawing/2014/main" id="{792B897E-DEE0-D044-B9E8-8869A56FDFAC}"/>
                  </a:ext>
                </a:extLst>
              </p:cNvPr>
              <p:cNvSpPr/>
              <p:nvPr/>
            </p:nvSpPr>
            <p:spPr>
              <a:xfrm>
                <a:off x="6191467" y="2084292"/>
                <a:ext cx="852850" cy="724199"/>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457" name="Freeform 456">
                <a:extLst>
                  <a:ext uri="{FF2B5EF4-FFF2-40B4-BE49-F238E27FC236}">
                    <a16:creationId xmlns:a16="http://schemas.microsoft.com/office/drawing/2014/main" id="{D0765A22-6C40-6249-9556-24694B76835F}"/>
                  </a:ext>
                </a:extLst>
              </p:cNvPr>
              <p:cNvSpPr/>
              <p:nvPr/>
            </p:nvSpPr>
            <p:spPr>
              <a:xfrm>
                <a:off x="6999010" y="2467472"/>
                <a:ext cx="240299" cy="211129"/>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pic>
        <p:nvPicPr>
          <p:cNvPr id="6" name="Graphic 5" hidden="1">
            <a:extLst>
              <a:ext uri="{FF2B5EF4-FFF2-40B4-BE49-F238E27FC236}">
                <a16:creationId xmlns:a16="http://schemas.microsoft.com/office/drawing/2014/main" id="{FC478B63-6D0D-E040-AEDB-8445C5075F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5905" y="4900180"/>
            <a:ext cx="1853759" cy="1243813"/>
          </a:xfrm>
          <a:prstGeom prst="rect">
            <a:avLst/>
          </a:prstGeom>
        </p:spPr>
      </p:pic>
      <p:cxnSp>
        <p:nvCxnSpPr>
          <p:cNvPr id="458" name="Straight Connector 457">
            <a:extLst>
              <a:ext uri="{FF2B5EF4-FFF2-40B4-BE49-F238E27FC236}">
                <a16:creationId xmlns:a16="http://schemas.microsoft.com/office/drawing/2014/main" id="{3DDB244B-A4FF-B948-8895-2FE6B682D745}"/>
              </a:ext>
            </a:extLst>
          </p:cNvPr>
          <p:cNvCxnSpPr>
            <a:cxnSpLocks/>
          </p:cNvCxnSpPr>
          <p:nvPr/>
        </p:nvCxnSpPr>
        <p:spPr>
          <a:xfrm flipH="1">
            <a:off x="7147592" y="2930847"/>
            <a:ext cx="492839" cy="51689"/>
          </a:xfrm>
          <a:prstGeom prst="line">
            <a:avLst/>
          </a:prstGeom>
          <a:ln w="19050">
            <a:solidFill>
              <a:srgbClr val="0F406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32B63DC-DE07-6B47-B683-0CCC30D9994A}"/>
              </a:ext>
            </a:extLst>
          </p:cNvPr>
          <p:cNvGrpSpPr/>
          <p:nvPr/>
        </p:nvGrpSpPr>
        <p:grpSpPr>
          <a:xfrm>
            <a:off x="7611924" y="2623495"/>
            <a:ext cx="580953" cy="578189"/>
            <a:chOff x="7327775" y="2790406"/>
            <a:chExt cx="580953" cy="578189"/>
          </a:xfrm>
        </p:grpSpPr>
        <p:sp>
          <p:nvSpPr>
            <p:cNvPr id="459" name="Flowchart: Connector 1">
              <a:extLst>
                <a:ext uri="{FF2B5EF4-FFF2-40B4-BE49-F238E27FC236}">
                  <a16:creationId xmlns:a16="http://schemas.microsoft.com/office/drawing/2014/main" id="{82B262D8-A7BA-E048-9FC1-D6A055523B3D}"/>
                </a:ext>
              </a:extLst>
            </p:cNvPr>
            <p:cNvSpPr/>
            <p:nvPr/>
          </p:nvSpPr>
          <p:spPr>
            <a:xfrm>
              <a:off x="7327775" y="2790406"/>
              <a:ext cx="580953" cy="578189"/>
            </a:xfrm>
            <a:prstGeom prst="flowChartConnector">
              <a:avLst/>
            </a:prstGeom>
            <a:solidFill>
              <a:schemeClr val="bg1"/>
            </a:solidFill>
            <a:ln w="19050">
              <a:solidFill>
                <a:srgbClr val="0F4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0" name="Freeform 23">
              <a:extLst>
                <a:ext uri="{FF2B5EF4-FFF2-40B4-BE49-F238E27FC236}">
                  <a16:creationId xmlns:a16="http://schemas.microsoft.com/office/drawing/2014/main" id="{CE941206-7748-B743-81AD-8449D2A56F54}"/>
                </a:ext>
              </a:extLst>
            </p:cNvPr>
            <p:cNvSpPr>
              <a:spLocks/>
            </p:cNvSpPr>
            <p:nvPr/>
          </p:nvSpPr>
          <p:spPr bwMode="auto">
            <a:xfrm rot="723539">
              <a:off x="7379293" y="2871910"/>
              <a:ext cx="487579" cy="479981"/>
            </a:xfrm>
            <a:custGeom>
              <a:avLst/>
              <a:gdLst>
                <a:gd name="T0" fmla="*/ 11 w 11"/>
                <a:gd name="T1" fmla="*/ 5 h 12"/>
                <a:gd name="T2" fmla="*/ 6 w 11"/>
                <a:gd name="T3" fmla="*/ 12 h 12"/>
                <a:gd name="T4" fmla="*/ 6 w 11"/>
                <a:gd name="T5" fmla="*/ 12 h 12"/>
                <a:gd name="T6" fmla="*/ 6 w 11"/>
                <a:gd name="T7" fmla="*/ 11 h 12"/>
                <a:gd name="T8" fmla="*/ 5 w 11"/>
                <a:gd name="T9" fmla="*/ 8 h 12"/>
                <a:gd name="T10" fmla="*/ 4 w 11"/>
                <a:gd name="T11" fmla="*/ 7 h 12"/>
                <a:gd name="T12" fmla="*/ 1 w 11"/>
                <a:gd name="T13" fmla="*/ 6 h 12"/>
                <a:gd name="T14" fmla="*/ 0 w 11"/>
                <a:gd name="T15" fmla="*/ 5 h 12"/>
                <a:gd name="T16" fmla="*/ 0 w 11"/>
                <a:gd name="T17" fmla="*/ 5 h 12"/>
                <a:gd name="T18" fmla="*/ 3 w 11"/>
                <a:gd name="T19" fmla="*/ 0 h 12"/>
                <a:gd name="T20" fmla="*/ 11 w 11"/>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11" y="5"/>
                  </a:moveTo>
                  <a:cubicBezTo>
                    <a:pt x="6" y="12"/>
                    <a:pt x="6" y="12"/>
                    <a:pt x="6" y="12"/>
                  </a:cubicBezTo>
                  <a:cubicBezTo>
                    <a:pt x="6" y="12"/>
                    <a:pt x="6" y="12"/>
                    <a:pt x="6" y="12"/>
                  </a:cubicBezTo>
                  <a:cubicBezTo>
                    <a:pt x="6" y="12"/>
                    <a:pt x="6" y="11"/>
                    <a:pt x="6" y="11"/>
                  </a:cubicBezTo>
                  <a:cubicBezTo>
                    <a:pt x="6" y="10"/>
                    <a:pt x="6" y="8"/>
                    <a:pt x="5" y="8"/>
                  </a:cubicBezTo>
                  <a:cubicBezTo>
                    <a:pt x="5" y="8"/>
                    <a:pt x="4" y="7"/>
                    <a:pt x="4" y="7"/>
                  </a:cubicBezTo>
                  <a:cubicBezTo>
                    <a:pt x="3" y="7"/>
                    <a:pt x="2" y="6"/>
                    <a:pt x="1" y="6"/>
                  </a:cubicBezTo>
                  <a:cubicBezTo>
                    <a:pt x="1" y="6"/>
                    <a:pt x="1" y="5"/>
                    <a:pt x="0" y="5"/>
                  </a:cubicBezTo>
                  <a:cubicBezTo>
                    <a:pt x="0" y="5"/>
                    <a:pt x="0" y="5"/>
                    <a:pt x="0" y="5"/>
                  </a:cubicBezTo>
                  <a:cubicBezTo>
                    <a:pt x="3" y="0"/>
                    <a:pt x="3" y="0"/>
                    <a:pt x="3" y="0"/>
                  </a:cubicBezTo>
                  <a:lnTo>
                    <a:pt x="11" y="5"/>
                  </a:lnTo>
                  <a:close/>
                </a:path>
              </a:pathLst>
            </a:custGeom>
            <a:solidFill>
              <a:schemeClr val="accent2"/>
            </a:solidFill>
            <a:ln w="3175">
              <a:solidFill>
                <a:sysClr val="window" lastClr="FFFFFF"/>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00" name="Freeform 152" hidden="1">
            <a:extLst>
              <a:ext uri="{FF2B5EF4-FFF2-40B4-BE49-F238E27FC236}">
                <a16:creationId xmlns:a16="http://schemas.microsoft.com/office/drawing/2014/main" id="{8F90C019-EDD3-C343-9DE7-539D6D38AB7D}"/>
              </a:ext>
            </a:extLst>
          </p:cNvPr>
          <p:cNvSpPr>
            <a:spLocks/>
          </p:cNvSpPr>
          <p:nvPr/>
        </p:nvSpPr>
        <p:spPr bwMode="auto">
          <a:xfrm rot="20700000">
            <a:off x="8709326" y="5929250"/>
            <a:ext cx="199844" cy="73278"/>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accent2"/>
          </a:solid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483" name="Flowchart: Connector 129">
            <a:extLst>
              <a:ext uri="{FF2B5EF4-FFF2-40B4-BE49-F238E27FC236}">
                <a16:creationId xmlns:a16="http://schemas.microsoft.com/office/drawing/2014/main" id="{BA4B0321-0810-2C43-A8F6-9D00FFC8E69B}"/>
              </a:ext>
            </a:extLst>
          </p:cNvPr>
          <p:cNvSpPr/>
          <p:nvPr/>
        </p:nvSpPr>
        <p:spPr>
          <a:xfrm rot="21400197">
            <a:off x="1278124" y="3610730"/>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4" name="Flowchart: Connector 132">
            <a:extLst>
              <a:ext uri="{FF2B5EF4-FFF2-40B4-BE49-F238E27FC236}">
                <a16:creationId xmlns:a16="http://schemas.microsoft.com/office/drawing/2014/main" id="{EB7594DD-2C56-0741-A6F8-99AA0B5648EB}"/>
              </a:ext>
            </a:extLst>
          </p:cNvPr>
          <p:cNvSpPr/>
          <p:nvPr/>
        </p:nvSpPr>
        <p:spPr>
          <a:xfrm rot="21400197">
            <a:off x="6879812" y="2109146"/>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5" name="Flowchart: Connector 133">
            <a:extLst>
              <a:ext uri="{FF2B5EF4-FFF2-40B4-BE49-F238E27FC236}">
                <a16:creationId xmlns:a16="http://schemas.microsoft.com/office/drawing/2014/main" id="{DAF2B1B2-4D77-7244-A068-164713E61AB2}"/>
              </a:ext>
            </a:extLst>
          </p:cNvPr>
          <p:cNvSpPr/>
          <p:nvPr/>
        </p:nvSpPr>
        <p:spPr>
          <a:xfrm rot="21400197">
            <a:off x="2213917" y="4097854"/>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6" name="Flowchart: Connector 136">
            <a:extLst>
              <a:ext uri="{FF2B5EF4-FFF2-40B4-BE49-F238E27FC236}">
                <a16:creationId xmlns:a16="http://schemas.microsoft.com/office/drawing/2014/main" id="{77C3A8D7-F3B1-4443-8A0C-2FB2BF049715}"/>
              </a:ext>
            </a:extLst>
          </p:cNvPr>
          <p:cNvSpPr/>
          <p:nvPr/>
        </p:nvSpPr>
        <p:spPr>
          <a:xfrm rot="21400197">
            <a:off x="3097769" y="3378783"/>
            <a:ext cx="279906" cy="2855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7" name="Flowchart: Connector 137">
            <a:extLst>
              <a:ext uri="{FF2B5EF4-FFF2-40B4-BE49-F238E27FC236}">
                <a16:creationId xmlns:a16="http://schemas.microsoft.com/office/drawing/2014/main" id="{93227035-08B7-024C-92E4-0485BA012F0B}"/>
              </a:ext>
            </a:extLst>
          </p:cNvPr>
          <p:cNvSpPr/>
          <p:nvPr/>
        </p:nvSpPr>
        <p:spPr>
          <a:xfrm rot="21400197">
            <a:off x="4313954" y="4018840"/>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8" name="Flowchart: Connector 155">
            <a:extLst>
              <a:ext uri="{FF2B5EF4-FFF2-40B4-BE49-F238E27FC236}">
                <a16:creationId xmlns:a16="http://schemas.microsoft.com/office/drawing/2014/main" id="{5E3CFA60-982A-A346-9E6E-50814A52E488}"/>
              </a:ext>
            </a:extLst>
          </p:cNvPr>
          <p:cNvSpPr/>
          <p:nvPr/>
        </p:nvSpPr>
        <p:spPr>
          <a:xfrm rot="21400197">
            <a:off x="4049786" y="4722685"/>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9" name="Flowchart: Connector 156">
            <a:extLst>
              <a:ext uri="{FF2B5EF4-FFF2-40B4-BE49-F238E27FC236}">
                <a16:creationId xmlns:a16="http://schemas.microsoft.com/office/drawing/2014/main" id="{7440FB55-8B68-084D-9588-E3C2932F53B0}"/>
              </a:ext>
            </a:extLst>
          </p:cNvPr>
          <p:cNvSpPr/>
          <p:nvPr/>
        </p:nvSpPr>
        <p:spPr>
          <a:xfrm rot="21400197">
            <a:off x="6657863" y="4943578"/>
            <a:ext cx="279906" cy="2855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0" name="Flowchart: Connector 157">
            <a:extLst>
              <a:ext uri="{FF2B5EF4-FFF2-40B4-BE49-F238E27FC236}">
                <a16:creationId xmlns:a16="http://schemas.microsoft.com/office/drawing/2014/main" id="{5CBC4BFC-5FB4-B44D-B044-12DE25F54EA8}"/>
              </a:ext>
            </a:extLst>
          </p:cNvPr>
          <p:cNvSpPr/>
          <p:nvPr/>
        </p:nvSpPr>
        <p:spPr>
          <a:xfrm rot="21400197">
            <a:off x="5282984" y="3147603"/>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1" name="Flowchart: Connector 158">
            <a:extLst>
              <a:ext uri="{FF2B5EF4-FFF2-40B4-BE49-F238E27FC236}">
                <a16:creationId xmlns:a16="http://schemas.microsoft.com/office/drawing/2014/main" id="{E469CD67-5E87-0643-9A4C-D673D60D5745}"/>
              </a:ext>
            </a:extLst>
          </p:cNvPr>
          <p:cNvSpPr/>
          <p:nvPr/>
        </p:nvSpPr>
        <p:spPr>
          <a:xfrm rot="21400197">
            <a:off x="6787779" y="3537969"/>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2" name="Flowchart: Connector 162">
            <a:extLst>
              <a:ext uri="{FF2B5EF4-FFF2-40B4-BE49-F238E27FC236}">
                <a16:creationId xmlns:a16="http://schemas.microsoft.com/office/drawing/2014/main" id="{31D30F2F-AC45-F346-8FB3-C92B45E89FCB}"/>
              </a:ext>
            </a:extLst>
          </p:cNvPr>
          <p:cNvSpPr/>
          <p:nvPr/>
        </p:nvSpPr>
        <p:spPr>
          <a:xfrm rot="21400197">
            <a:off x="1590349" y="1795217"/>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3" name="Flowchart: Connector 163">
            <a:extLst>
              <a:ext uri="{FF2B5EF4-FFF2-40B4-BE49-F238E27FC236}">
                <a16:creationId xmlns:a16="http://schemas.microsoft.com/office/drawing/2014/main" id="{584F654F-C023-F743-B796-49739B1852F4}"/>
              </a:ext>
            </a:extLst>
          </p:cNvPr>
          <p:cNvSpPr/>
          <p:nvPr/>
        </p:nvSpPr>
        <p:spPr>
          <a:xfrm rot="21400197">
            <a:off x="1391587" y="2332041"/>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4" name="Flowchart: Connector 164">
            <a:extLst>
              <a:ext uri="{FF2B5EF4-FFF2-40B4-BE49-F238E27FC236}">
                <a16:creationId xmlns:a16="http://schemas.microsoft.com/office/drawing/2014/main" id="{3C62C124-083C-654F-ACC3-79B5AF515C13}"/>
              </a:ext>
            </a:extLst>
          </p:cNvPr>
          <p:cNvSpPr/>
          <p:nvPr/>
        </p:nvSpPr>
        <p:spPr>
          <a:xfrm rot="21400197">
            <a:off x="4540164" y="220815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6" name="Flowchart: Connector 166">
            <a:extLst>
              <a:ext uri="{FF2B5EF4-FFF2-40B4-BE49-F238E27FC236}">
                <a16:creationId xmlns:a16="http://schemas.microsoft.com/office/drawing/2014/main" id="{AED65ACE-8CAA-484B-A74D-7E0E3A1635C6}"/>
              </a:ext>
            </a:extLst>
          </p:cNvPr>
          <p:cNvSpPr/>
          <p:nvPr/>
        </p:nvSpPr>
        <p:spPr>
          <a:xfrm rot="21400197">
            <a:off x="4930217" y="3556044"/>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7" name="Flowchart: Connector 167">
            <a:extLst>
              <a:ext uri="{FF2B5EF4-FFF2-40B4-BE49-F238E27FC236}">
                <a16:creationId xmlns:a16="http://schemas.microsoft.com/office/drawing/2014/main" id="{80751688-53D2-8548-9B6A-4A92280AF180}"/>
              </a:ext>
            </a:extLst>
          </p:cNvPr>
          <p:cNvSpPr/>
          <p:nvPr/>
        </p:nvSpPr>
        <p:spPr>
          <a:xfrm rot="21400197">
            <a:off x="5986979" y="3444161"/>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8" name="Flowchart: Connector 168">
            <a:extLst>
              <a:ext uri="{FF2B5EF4-FFF2-40B4-BE49-F238E27FC236}">
                <a16:creationId xmlns:a16="http://schemas.microsoft.com/office/drawing/2014/main" id="{C43411C0-0897-894B-8109-4B894A746D1C}"/>
              </a:ext>
            </a:extLst>
          </p:cNvPr>
          <p:cNvSpPr/>
          <p:nvPr/>
        </p:nvSpPr>
        <p:spPr>
          <a:xfrm rot="21400197">
            <a:off x="6629112" y="393207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9" name="Flowchart: Connector 169">
            <a:extLst>
              <a:ext uri="{FF2B5EF4-FFF2-40B4-BE49-F238E27FC236}">
                <a16:creationId xmlns:a16="http://schemas.microsoft.com/office/drawing/2014/main" id="{87DA59EC-A985-3E4D-AD30-AE52230B15F3}"/>
              </a:ext>
            </a:extLst>
          </p:cNvPr>
          <p:cNvSpPr/>
          <p:nvPr/>
        </p:nvSpPr>
        <p:spPr>
          <a:xfrm rot="21400197">
            <a:off x="6938302" y="2933921"/>
            <a:ext cx="182754" cy="181628"/>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0" name="Flowchart: Connector 170">
            <a:extLst>
              <a:ext uri="{FF2B5EF4-FFF2-40B4-BE49-F238E27FC236}">
                <a16:creationId xmlns:a16="http://schemas.microsoft.com/office/drawing/2014/main" id="{5A43E6C1-A8F6-3742-AC52-877DD5EA5252}"/>
              </a:ext>
            </a:extLst>
          </p:cNvPr>
          <p:cNvSpPr/>
          <p:nvPr/>
        </p:nvSpPr>
        <p:spPr>
          <a:xfrm rot="21400197">
            <a:off x="7422915" y="2100205"/>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1" name="Flowchart: Connector 171">
            <a:extLst>
              <a:ext uri="{FF2B5EF4-FFF2-40B4-BE49-F238E27FC236}">
                <a16:creationId xmlns:a16="http://schemas.microsoft.com/office/drawing/2014/main" id="{F74A0A5E-86A0-5745-8F00-AD1434200A6E}"/>
              </a:ext>
            </a:extLst>
          </p:cNvPr>
          <p:cNvSpPr/>
          <p:nvPr/>
        </p:nvSpPr>
        <p:spPr>
          <a:xfrm rot="21400197">
            <a:off x="7338250" y="236913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2" name="Flowchart: Connector 172">
            <a:extLst>
              <a:ext uri="{FF2B5EF4-FFF2-40B4-BE49-F238E27FC236}">
                <a16:creationId xmlns:a16="http://schemas.microsoft.com/office/drawing/2014/main" id="{C44BA43A-8F79-474C-8A71-07D606728183}"/>
              </a:ext>
            </a:extLst>
          </p:cNvPr>
          <p:cNvSpPr/>
          <p:nvPr/>
        </p:nvSpPr>
        <p:spPr>
          <a:xfrm rot="21400197">
            <a:off x="6696274" y="2668166"/>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3" name="Flowchart: Connector 173">
            <a:extLst>
              <a:ext uri="{FF2B5EF4-FFF2-40B4-BE49-F238E27FC236}">
                <a16:creationId xmlns:a16="http://schemas.microsoft.com/office/drawing/2014/main" id="{BE53FA51-3071-B64C-A36D-0C23B892584A}"/>
              </a:ext>
            </a:extLst>
          </p:cNvPr>
          <p:cNvSpPr/>
          <p:nvPr/>
        </p:nvSpPr>
        <p:spPr>
          <a:xfrm rot="21400197">
            <a:off x="6141157" y="2978622"/>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4" name="Flowchart: Connector 174" hidden="1">
            <a:extLst>
              <a:ext uri="{FF2B5EF4-FFF2-40B4-BE49-F238E27FC236}">
                <a16:creationId xmlns:a16="http://schemas.microsoft.com/office/drawing/2014/main" id="{159D9A4D-665F-D849-935E-61CAD994C3B4}"/>
              </a:ext>
            </a:extLst>
          </p:cNvPr>
          <p:cNvSpPr/>
          <p:nvPr/>
        </p:nvSpPr>
        <p:spPr>
          <a:xfrm rot="21400197">
            <a:off x="8736317" y="5864993"/>
            <a:ext cx="214695" cy="2133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E681DE-E9C7-7646-96A9-CACE7A5B9C75}"/>
              </a:ext>
            </a:extLst>
          </p:cNvPr>
          <p:cNvGrpSpPr/>
          <p:nvPr/>
        </p:nvGrpSpPr>
        <p:grpSpPr>
          <a:xfrm>
            <a:off x="1756407" y="4962963"/>
            <a:ext cx="1333305" cy="1216122"/>
            <a:chOff x="553743" y="4918687"/>
            <a:chExt cx="1423460" cy="1346686"/>
          </a:xfrm>
        </p:grpSpPr>
        <p:sp>
          <p:nvSpPr>
            <p:cNvPr id="201" name="Flowchart: Connector 124">
              <a:extLst>
                <a:ext uri="{FF2B5EF4-FFF2-40B4-BE49-F238E27FC236}">
                  <a16:creationId xmlns:a16="http://schemas.microsoft.com/office/drawing/2014/main" id="{0FCE3BCA-9AA6-144F-AF4A-D12E2D0230F7}"/>
                </a:ext>
              </a:extLst>
            </p:cNvPr>
            <p:cNvSpPr/>
            <p:nvPr/>
          </p:nvSpPr>
          <p:spPr>
            <a:xfrm>
              <a:off x="621139" y="4992101"/>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Flowchart: Connector 158">
              <a:extLst>
                <a:ext uri="{FF2B5EF4-FFF2-40B4-BE49-F238E27FC236}">
                  <a16:creationId xmlns:a16="http://schemas.microsoft.com/office/drawing/2014/main" id="{B3387BE7-26F4-BC48-8C1E-CAD80A4F7C03}"/>
                </a:ext>
              </a:extLst>
            </p:cNvPr>
            <p:cNvSpPr/>
            <p:nvPr/>
          </p:nvSpPr>
          <p:spPr>
            <a:xfrm>
              <a:off x="596832" y="5254503"/>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4" name="Flowchart: Connector 136">
              <a:extLst>
                <a:ext uri="{FF2B5EF4-FFF2-40B4-BE49-F238E27FC236}">
                  <a16:creationId xmlns:a16="http://schemas.microsoft.com/office/drawing/2014/main" id="{C4F7E1AD-C66E-1642-BE12-8CD78EE31972}"/>
                </a:ext>
              </a:extLst>
            </p:cNvPr>
            <p:cNvSpPr/>
            <p:nvPr/>
          </p:nvSpPr>
          <p:spPr>
            <a:xfrm>
              <a:off x="575963" y="5568725"/>
              <a:ext cx="279205" cy="284812"/>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5" name="Flowchart: Connector 133">
              <a:extLst>
                <a:ext uri="{FF2B5EF4-FFF2-40B4-BE49-F238E27FC236}">
                  <a16:creationId xmlns:a16="http://schemas.microsoft.com/office/drawing/2014/main" id="{FC9ED250-5A44-4040-86DC-911283E50B87}"/>
                </a:ext>
              </a:extLst>
            </p:cNvPr>
            <p:cNvSpPr/>
            <p:nvPr/>
          </p:nvSpPr>
          <p:spPr>
            <a:xfrm>
              <a:off x="553743" y="5934765"/>
              <a:ext cx="326872" cy="324864"/>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039EAD-58B3-314B-BBAC-456372A2449A}"/>
                </a:ext>
              </a:extLst>
            </p:cNvPr>
            <p:cNvSpPr txBox="1"/>
            <p:nvPr/>
          </p:nvSpPr>
          <p:spPr>
            <a:xfrm>
              <a:off x="877799" y="4918687"/>
              <a:ext cx="9166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 – 4 sites</a:t>
              </a:r>
            </a:p>
          </p:txBody>
        </p:sp>
        <p:sp>
          <p:nvSpPr>
            <p:cNvPr id="206" name="TextBox 205">
              <a:extLst>
                <a:ext uri="{FF2B5EF4-FFF2-40B4-BE49-F238E27FC236}">
                  <a16:creationId xmlns:a16="http://schemas.microsoft.com/office/drawing/2014/main" id="{5DBBE8B8-64CC-6842-AA30-A22301CFFF0E}"/>
                </a:ext>
              </a:extLst>
            </p:cNvPr>
            <p:cNvSpPr txBox="1"/>
            <p:nvPr/>
          </p:nvSpPr>
          <p:spPr>
            <a:xfrm>
              <a:off x="877799" y="5212744"/>
              <a:ext cx="10080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5 – 10 sites</a:t>
              </a:r>
            </a:p>
          </p:txBody>
        </p:sp>
        <p:sp>
          <p:nvSpPr>
            <p:cNvPr id="207" name="TextBox 206">
              <a:extLst>
                <a:ext uri="{FF2B5EF4-FFF2-40B4-BE49-F238E27FC236}">
                  <a16:creationId xmlns:a16="http://schemas.microsoft.com/office/drawing/2014/main" id="{02399C6B-33EA-684A-B342-EEBF8EBE58CB}"/>
                </a:ext>
              </a:extLst>
            </p:cNvPr>
            <p:cNvSpPr txBox="1"/>
            <p:nvPr/>
          </p:nvSpPr>
          <p:spPr>
            <a:xfrm>
              <a:off x="877799" y="5562139"/>
              <a:ext cx="1099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11 – 14 sites</a:t>
              </a:r>
            </a:p>
          </p:txBody>
        </p:sp>
        <p:sp>
          <p:nvSpPr>
            <p:cNvPr id="208" name="TextBox 207">
              <a:extLst>
                <a:ext uri="{FF2B5EF4-FFF2-40B4-BE49-F238E27FC236}">
                  <a16:creationId xmlns:a16="http://schemas.microsoft.com/office/drawing/2014/main" id="{27443413-8AA2-6447-B6E5-55CEB37709C2}"/>
                </a:ext>
              </a:extLst>
            </p:cNvPr>
            <p:cNvSpPr txBox="1"/>
            <p:nvPr/>
          </p:nvSpPr>
          <p:spPr>
            <a:xfrm>
              <a:off x="877799" y="5957596"/>
              <a:ext cx="8365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15+ sites</a:t>
              </a:r>
            </a:p>
          </p:txBody>
        </p:sp>
      </p:grpSp>
      <p:sp>
        <p:nvSpPr>
          <p:cNvPr id="211" name="Flowchart: Connector 168">
            <a:extLst>
              <a:ext uri="{FF2B5EF4-FFF2-40B4-BE49-F238E27FC236}">
                <a16:creationId xmlns:a16="http://schemas.microsoft.com/office/drawing/2014/main" id="{8190BF71-27C6-442F-A0E1-EBB7E57E334C}"/>
              </a:ext>
            </a:extLst>
          </p:cNvPr>
          <p:cNvSpPr/>
          <p:nvPr/>
        </p:nvSpPr>
        <p:spPr>
          <a:xfrm rot="21400197">
            <a:off x="5822955" y="4359218"/>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Flowchart: Connector 168">
            <a:extLst>
              <a:ext uri="{FF2B5EF4-FFF2-40B4-BE49-F238E27FC236}">
                <a16:creationId xmlns:a16="http://schemas.microsoft.com/office/drawing/2014/main" id="{ED06C2F6-A6A3-4D16-88ED-577B8C9C2741}"/>
              </a:ext>
            </a:extLst>
          </p:cNvPr>
          <p:cNvSpPr/>
          <p:nvPr/>
        </p:nvSpPr>
        <p:spPr>
          <a:xfrm rot="21400197">
            <a:off x="5415357" y="4400158"/>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70DDA4A-8152-4487-9434-927C79019BC2}"/>
              </a:ext>
            </a:extLst>
          </p:cNvPr>
          <p:cNvGrpSpPr/>
          <p:nvPr/>
        </p:nvGrpSpPr>
        <p:grpSpPr>
          <a:xfrm>
            <a:off x="-239924" y="3952570"/>
            <a:ext cx="1747409" cy="976031"/>
            <a:chOff x="-6408" y="4468764"/>
            <a:chExt cx="1747409" cy="976031"/>
          </a:xfrm>
        </p:grpSpPr>
        <p:sp>
          <p:nvSpPr>
            <p:cNvPr id="209" name="Hawaii">
              <a:extLst>
                <a:ext uri="{FF2B5EF4-FFF2-40B4-BE49-F238E27FC236}">
                  <a16:creationId xmlns:a16="http://schemas.microsoft.com/office/drawing/2014/main" id="{448D3B17-3062-45AA-BCC9-A821CD7962EF}"/>
                </a:ext>
              </a:extLst>
            </p:cNvPr>
            <p:cNvSpPr>
              <a:spLocks noEditPoints="1"/>
            </p:cNvSpPr>
            <p:nvPr/>
          </p:nvSpPr>
          <p:spPr bwMode="auto">
            <a:xfrm>
              <a:off x="-6408" y="4468764"/>
              <a:ext cx="1747409" cy="976031"/>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0" name="Flowchart: Connector 124">
              <a:extLst>
                <a:ext uri="{FF2B5EF4-FFF2-40B4-BE49-F238E27FC236}">
                  <a16:creationId xmlns:a16="http://schemas.microsoft.com/office/drawing/2014/main" id="{7D6763C2-691D-4A2B-B3B9-33767B58E333}"/>
                </a:ext>
              </a:extLst>
            </p:cNvPr>
            <p:cNvSpPr/>
            <p:nvPr/>
          </p:nvSpPr>
          <p:spPr>
            <a:xfrm>
              <a:off x="1474115" y="5174323"/>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Footer Placeholder 2">
            <a:extLst>
              <a:ext uri="{FF2B5EF4-FFF2-40B4-BE49-F238E27FC236}">
                <a16:creationId xmlns:a16="http://schemas.microsoft.com/office/drawing/2014/main" id="{85ACC6F9-1FEB-41C2-B63B-C1AB1B75D1FD}"/>
              </a:ext>
            </a:extLst>
          </p:cNvPr>
          <p:cNvSpPr>
            <a:spLocks noGrp="1"/>
          </p:cNvSpPr>
          <p:nvPr>
            <p:ph type="ftr" sz="quarter" idx="11"/>
          </p:nvPr>
        </p:nvSpPr>
        <p:spPr>
          <a:xfrm>
            <a:off x="874278" y="6283324"/>
            <a:ext cx="9386424" cy="245096"/>
          </a:xfrm>
        </p:spPr>
        <p:txBody>
          <a:bodyPr/>
          <a:lstStyle/>
          <a:p>
            <a:r>
              <a:rPr lang="en-US"/>
              <a:t>© 2021 ZERO TO THREE. All rights reserved.</a:t>
            </a:r>
          </a:p>
        </p:txBody>
      </p:sp>
      <p:sp>
        <p:nvSpPr>
          <p:cNvPr id="213" name="Flowchart: Connector 171">
            <a:extLst>
              <a:ext uri="{FF2B5EF4-FFF2-40B4-BE49-F238E27FC236}">
                <a16:creationId xmlns:a16="http://schemas.microsoft.com/office/drawing/2014/main" id="{170297F7-5E26-4128-8B4A-37DA531B2E46}"/>
              </a:ext>
            </a:extLst>
          </p:cNvPr>
          <p:cNvSpPr/>
          <p:nvPr/>
        </p:nvSpPr>
        <p:spPr>
          <a:xfrm rot="21400197">
            <a:off x="7134034" y="265869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Flowchart: Connector 124">
            <a:extLst>
              <a:ext uri="{FF2B5EF4-FFF2-40B4-BE49-F238E27FC236}">
                <a16:creationId xmlns:a16="http://schemas.microsoft.com/office/drawing/2014/main" id="{79797707-DBA0-485F-8E39-EC0784DC728B}"/>
              </a:ext>
            </a:extLst>
          </p:cNvPr>
          <p:cNvSpPr/>
          <p:nvPr/>
        </p:nvSpPr>
        <p:spPr>
          <a:xfrm>
            <a:off x="7875053" y="2907475"/>
            <a:ext cx="170751" cy="16361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245235-8F72-439F-9B1D-BA2BF6064422}"/>
              </a:ext>
            </a:extLst>
          </p:cNvPr>
          <p:cNvSpPr>
            <a:spLocks noGrp="1"/>
          </p:cNvSpPr>
          <p:nvPr>
            <p:ph type="body" sz="quarter" idx="12"/>
          </p:nvPr>
        </p:nvSpPr>
        <p:spPr/>
        <p:txBody>
          <a:bodyPr>
            <a:normAutofit fontScale="85000" lnSpcReduction="10000"/>
          </a:bodyPr>
          <a:lstStyle/>
          <a:p>
            <a:r>
              <a:rPr lang="en-US" dirty="0"/>
              <a:t>HealthySteps in New Jersey</a:t>
            </a:r>
          </a:p>
        </p:txBody>
      </p:sp>
      <p:sp>
        <p:nvSpPr>
          <p:cNvPr id="3" name="Footer Placeholder 4">
            <a:extLst>
              <a:ext uri="{FF2B5EF4-FFF2-40B4-BE49-F238E27FC236}">
                <a16:creationId xmlns:a16="http://schemas.microsoft.com/office/drawing/2014/main" id="{EC8DE34E-6CBF-4BFA-BF77-72D89D6CB8CF}"/>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tint val="75000"/>
                  </a:srgbClr>
                </a:solidFill>
                <a:effectLst/>
                <a:uLnTx/>
                <a:uFillTx/>
                <a:latin typeface="Roboto" charset="0"/>
              </a:rPr>
              <a:t>© 2021 ZERO TO THREE. All rights reserved..</a:t>
            </a:r>
          </a:p>
        </p:txBody>
      </p:sp>
      <p:sp>
        <p:nvSpPr>
          <p:cNvPr id="5" name="Slide Number Placeholder 5">
            <a:extLst>
              <a:ext uri="{FF2B5EF4-FFF2-40B4-BE49-F238E27FC236}">
                <a16:creationId xmlns:a16="http://schemas.microsoft.com/office/drawing/2014/main" id="{010B32F0-DE39-436D-9764-9AE8987EE7E8}"/>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Tree>
    <p:extLst>
      <p:ext uri="{BB962C8B-B14F-4D97-AF65-F5344CB8AC3E}">
        <p14:creationId xmlns:p14="http://schemas.microsoft.com/office/powerpoint/2010/main" val="925864216"/>
      </p:ext>
    </p:extLst>
  </p:cSld>
  <p:clrMapOvr>
    <a:masterClrMapping/>
  </p:clrMapOvr>
</p:sld>
</file>

<file path=ppt/theme/theme1.xml><?xml version="1.0" encoding="utf-8"?>
<a:theme xmlns:a="http://schemas.openxmlformats.org/drawingml/2006/main" name="HealthySteps Template">
  <a:themeElements>
    <a:clrScheme name="">
      <a:dk1>
        <a:srgbClr val="000000"/>
      </a:dk1>
      <a:lt1>
        <a:srgbClr val="FFFFFF"/>
      </a:lt1>
      <a:dk2>
        <a:srgbClr val="44546A"/>
      </a:dk2>
      <a:lt2>
        <a:srgbClr val="E7E6E6"/>
      </a:lt2>
      <a:accent1>
        <a:srgbClr val="0F406B"/>
      </a:accent1>
      <a:accent2>
        <a:srgbClr val="0083BF"/>
      </a:accent2>
      <a:accent3>
        <a:srgbClr val="FFCE02"/>
      </a:accent3>
      <a:accent4>
        <a:srgbClr val="E84F3C"/>
      </a:accent4>
      <a:accent5>
        <a:srgbClr val="F78D2C"/>
      </a:accent5>
      <a:accent6>
        <a:srgbClr val="2F9A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ro to Three_Template_V1" id="{E8CFE742-8C64-F749-B3CD-C84D49AA996E}" vid="{5B5696BA-3160-F54B-BF08-029908CE8FB1}"/>
    </a:ext>
  </a:extLst>
</a:theme>
</file>

<file path=ppt/theme/theme2.xml><?xml version="1.0" encoding="utf-8"?>
<a:theme xmlns:a="http://schemas.openxmlformats.org/drawingml/2006/main" name="HealthySteps Titles and 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44546A"/>
      </a:dk2>
      <a:lt2>
        <a:srgbClr val="E7E6E6"/>
      </a:lt2>
      <a:accent1>
        <a:srgbClr val="0F406B"/>
      </a:accent1>
      <a:accent2>
        <a:srgbClr val="0083BF"/>
      </a:accent2>
      <a:accent3>
        <a:srgbClr val="FFCE02"/>
      </a:accent3>
      <a:accent4>
        <a:srgbClr val="E84F3C"/>
      </a:accent4>
      <a:accent5>
        <a:srgbClr val="F78D2C"/>
      </a:accent5>
      <a:accent6>
        <a:srgbClr val="2F9A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
      <a:dk1>
        <a:srgbClr val="000000"/>
      </a:dk1>
      <a:lt1>
        <a:srgbClr val="FFFFFF"/>
      </a:lt1>
      <a:dk2>
        <a:srgbClr val="44546A"/>
      </a:dk2>
      <a:lt2>
        <a:srgbClr val="E7E6E6"/>
      </a:lt2>
      <a:accent1>
        <a:srgbClr val="0F406B"/>
      </a:accent1>
      <a:accent2>
        <a:srgbClr val="0083BF"/>
      </a:accent2>
      <a:accent3>
        <a:srgbClr val="FFCE02"/>
      </a:accent3>
      <a:accent4>
        <a:srgbClr val="E84F3C"/>
      </a:accent4>
      <a:accent5>
        <a:srgbClr val="F78D2C"/>
      </a:accent5>
      <a:accent6>
        <a:srgbClr val="2F9A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752594B533D541BFA0582029CAA0E5" ma:contentTypeVersion="13" ma:contentTypeDescription="Create a new document." ma:contentTypeScope="" ma:versionID="bf1cae1cdea86ed89f1131d36386d6a8">
  <xsd:schema xmlns:xsd="http://www.w3.org/2001/XMLSchema" xmlns:xs="http://www.w3.org/2001/XMLSchema" xmlns:p="http://schemas.microsoft.com/office/2006/metadata/properties" xmlns:ns3="57b2df21-3218-443d-8a99-33a5b264f6c3" xmlns:ns4="cebaaae7-bbfc-43ac-8ed7-eca75d7cd481" targetNamespace="http://schemas.microsoft.com/office/2006/metadata/properties" ma:root="true" ma:fieldsID="663dc3e68078f14e675ae5996eb3860f" ns3:_="" ns4:_="">
    <xsd:import namespace="57b2df21-3218-443d-8a99-33a5b264f6c3"/>
    <xsd:import namespace="cebaaae7-bbfc-43ac-8ed7-eca75d7cd48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2df21-3218-443d-8a99-33a5b264f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baaae7-bbfc-43ac-8ed7-eca75d7cd48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34C5D7-B469-4BA3-B2B5-129D3DF1CA32}">
  <ds:schemaRefs>
    <ds:schemaRef ds:uri="http://schemas.microsoft.com/sharepoint/v3/contenttype/forms"/>
  </ds:schemaRefs>
</ds:datastoreItem>
</file>

<file path=customXml/itemProps2.xml><?xml version="1.0" encoding="utf-8"?>
<ds:datastoreItem xmlns:ds="http://schemas.openxmlformats.org/officeDocument/2006/customXml" ds:itemID="{0A98C421-ED20-42B4-BCC6-47709D06C2EC}">
  <ds:schemaRefs>
    <ds:schemaRef ds:uri="http://schemas.microsoft.com/office/2006/metadata/properties"/>
    <ds:schemaRef ds:uri="57b2df21-3218-443d-8a99-33a5b264f6c3"/>
    <ds:schemaRef ds:uri="http://www.w3.org/XML/1998/namespace"/>
    <ds:schemaRef ds:uri="http://purl.org/dc/elements/1.1/"/>
    <ds:schemaRef ds:uri="http://schemas.microsoft.com/office/2006/documentManagement/types"/>
    <ds:schemaRef ds:uri="cebaaae7-bbfc-43ac-8ed7-eca75d7cd481"/>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0E070CD2-B400-4D10-9F8E-41FAB9AA7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2df21-3218-443d-8a99-33a5b264f6c3"/>
    <ds:schemaRef ds:uri="cebaaae7-bbfc-43ac-8ed7-eca75d7cd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50542</TotalTime>
  <Words>3321</Words>
  <Application>Microsoft Office PowerPoint</Application>
  <PresentationFormat>Widescreen</PresentationFormat>
  <Paragraphs>312</Paragraphs>
  <Slides>25</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Arial</vt:lpstr>
      <vt:lpstr>Calibri</vt:lpstr>
      <vt:lpstr>Calibri Light</vt:lpstr>
      <vt:lpstr>Roboto</vt:lpstr>
      <vt:lpstr>Wingdings</vt:lpstr>
      <vt:lpstr>HealthySteps Template</vt:lpstr>
      <vt:lpstr>HealthySteps Titles and Dividers</vt:lpstr>
      <vt:lpstr>Office Theme</vt:lpstr>
      <vt:lpstr>4_Office Theme</vt:lpstr>
      <vt:lpstr>PowerPoint Presentation</vt:lpstr>
      <vt:lpstr>Learning Objectives</vt:lpstr>
      <vt:lpstr>PowerPoint Presentation</vt:lpstr>
      <vt:lpstr>PowerPoint Presentation</vt:lpstr>
      <vt:lpstr>PowerPoint Presentation</vt:lpstr>
      <vt:lpstr>PowerPoint Presentation</vt:lpstr>
      <vt:lpstr>Tiers of Service Delivery</vt:lpstr>
      <vt:lpstr>PowerPoint Presentation</vt:lpstr>
      <vt:lpstr>PowerPoint Presentation</vt:lpstr>
      <vt:lpstr>Investment in HealthySteps in New Jersey</vt:lpstr>
      <vt:lpstr>Hackensack Meridian Health Sites</vt:lpstr>
      <vt:lpstr>PowerPoint Presentation</vt:lpstr>
      <vt:lpstr>PowerPoint Presentation</vt:lpstr>
      <vt:lpstr>Timely/Continued Care and Vaccinations</vt:lpstr>
      <vt:lpstr>CASE EXAMPLE</vt:lpstr>
      <vt:lpstr>Screening and Connection to Services</vt:lpstr>
      <vt:lpstr>CASE EXAMPLE</vt:lpstr>
      <vt:lpstr>Maternal Depression </vt:lpstr>
      <vt:lpstr>CASE EXAMPLE</vt:lpstr>
      <vt:lpstr>Social-Emotional Development</vt:lpstr>
      <vt:lpstr>CASE EXAMPLE</vt:lpstr>
      <vt:lpstr>The Road to Scaling HealthySteps in NJ</vt:lpstr>
      <vt:lpstr>Sustainability Pathways</vt:lpstr>
      <vt:lpstr>                                    </vt:lpstr>
      <vt:lpstr>1. Guyer, B., Barth, M., Bishai, D., Caughy, M., Clark, B., Burkom, D., Genevro, J., Grason, H., Hou, W., Keng-Yen, H., Hughart, N., Snow Jones, A., McLearn, K.T., Miller, T., Minkovitz, C., Scharfstein, D., Stacy, H., Strobino, D., Szanton, E., &amp; Tang, C. (2003). Healthy Steps: The first three years: The Healthy Steps for Young Children Program National Evaluation. https://ztt-healthysteps.s3.amazonaws.com/documents/139/attachments/2003_HS_National_Evaluation_Report.pdf?1539967. 2. Hughes, S., Herrera-Mata, L., &amp; Dunn, J. (2014). Impact of Healthy Steps on developmental referral rates. Family Medicine, 46(10), 788-791. 3. The HealthySteps National Office. (2020). Embracing Growth: 2019 Annual Report. https://ztt-healthysteps.s3.amazonaws.com/documents/309/attachments/Embracing_Growth_2019_Annual_Report.pdf?1596829170. 4. Mitchell, J., Levine, S., &amp; German, M. (2020, April 29 - May 6) Screening for Autism at 18 months in primary care and age of diagnosis of Autism Spectrum Disorder [Poster Session]. Pediatric Academic Societies. https://plan.core-apps.com/pas2020/abstract/cb127010d9c607e3e85e9f1586f1b73e. Note: this conference was cancelled due to COVID-19.  5. Johnston, B.D., Huebner, C.E., Tyll, L.T., Barlow, W.E., &amp; Thompson, R.S. (2004). Expanding developmental and behavioral services for newborns in primary care: Effects on parental well-being, practice and satisfaction. American Journal of Preventive Medicine, 26(4), 356–366. 6. Johnston, B.D., Huebner, C.E., Anderson, M.L., Tyll, L.T., &amp; Thompson, R.S. (2006). Healthy Steps in an integrated delivery system: Child and parent outcomes at 30 months. Archives of Pediatrics &amp; Adolescent Medicine, 160(8), 793–800. 7. Herbst, R.B, Ammerman, R.T., Perry, S.P., Zion, C.E., Rummel, M.K., McClure, J.M., &amp; Stark, L.J. (2019). Treatment of maternal depression in pediatric primary care. Clinical Pediatrics, 58(13), 1436-1439. 8. Gross, R.S., Briggs, R.D., Hershberg, R.S., Silver, E.J., Velazco, N.K., Hauser, N.R., &amp; Racine, A.D. (2015). Early child social-emotional problems and child obesity: Exploring the protective role of a primary care-based general parenting intervention. Journal of Developmental and Behavioral Pediatrics, 36(8), 594–604. 9. Briggs, R. D., Silver, E.J., Krug, L.M., Mason, Z.S., Schrag, R.D.A., Chinitz, S., &amp; Racine, A D. (2014). Healthy Steps as a moderator: The impact of maternal trauma on child social-emotional development. Clinical Practice in Pediatric Psychology, 2(2), 166–175. 10. Buchholz, M., &amp; Talmi, A. (2012). What we talked about at the pediatrician’s office: Exploring differences between Healthy Steps and traditional pediatric primary care visits. Infant Mental Health Journal, 33(4), 430–436. 11. Wolcott, C., Buchholz, M., Ehmer, A., Stein, R., &amp; Talmi, A. (2017, Nov 29 - Dec 2) Adversity and well-child visit attendance: The role of a preventative primary care intervention [Poster Session]. ZERO TO THREE Annual Conference, San Diego, CA. 12. Niederman, L.G., Schwartz, A., Connell, K.J., &amp; Silverman, K. (2007). Healthy Steps for Young Children Program in pediatric residency training: Impact on primary care outcomes. Pediatrics, 120(3), e596–e603. 13.Minkovitz, C. S., Strobino, D., Mistry, K.B., Scharfstein, D.O., Grason, H., Hou, W., Ialongo, N., &amp; Guyer, B. (2007). Healthy Steps for Young Children: Sustained results at 5.5 years. Pediatrics, 120(3), e658–e668. 14. Preliminary data from the HealthySteps Outcome Pilot Study. 15. Fried, E., Hernandez, C., Ringwood, H., &amp; Tomcho, M. (2019, Oct 2 - Oct 5) Creative solutions to postnatal Care: Mom-baby dyad visits in a pediatric setting [Conference Session]. ZERO TO THREE Annual Conference, Hollywood, FL. 16. Kearns, M.A., Fischer, C., Buchholz, M., &amp; Talmi, A. (2016, Dec 7 - 9) More than the blues? Comparing changes in pregnancy related depression symptoms based on enrollment in Healthy Steps [Poster Session]. ZERO TO THREE Annual Conference, New Orleans, LA. 17. Caughy, M.O., Huang, K., Miller, T., &amp; Genevro, J.L. (2004). The effects of the Healthy Steps for Young Children program: Results from observations of parenting and child development. Early Childhood Research Quarterly, 19(4), 611–630. 18. Piotrowski, C.C., Talavera, G.A., &amp; Mayer, J.A. (2009). Healthy Steps: A systematic review of a preventive practice-based model of pediatric care. Journal of Developmental and Behavioral Pediatrics, 30(1), 91–103. 19. Davis, A., Vivrette, R., Carter, T., Eberhardt, C., Edwards, S., Connors, K., &amp; Reavis, K. (in press). Impact of an approach to integrated care for young children in low-income urban settings: Lessons from the Perspectives of Primary Care Clinicians. Journal of Clinical Practice in Pediatric Psychology.  20. Herbst, R.B., Khalsa, A.S., Schlottmann, H., Kerrey, M.K., Glass, K., &amp; Burkhardt, M.C. (2019). Effective implementation of culturally appropriate tools in addressing overweight and obesity in an urban underserved early  childhood population in pediatric primary care. Clinical Pediatrics, 58(5), 511-520. 21. Buchholz, M., Burnett, B., Margolis, K.L., Millar, A., &amp; Talmi, A. (2018). Early childhood behavioral health integration activities and HealthySteps: Sustaining practice, averting costs. Clinical Practice in Pediatric Psychology, 6(2), 140-151. 22. German, M., et al. (2021). Impact of Community Healthy Workers on Community Referrals with an Integrated Primary Care Setting. Manuscript in preparation.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Tew</dc:creator>
  <cp:lastModifiedBy>Pamela Tew</cp:lastModifiedBy>
  <cp:revision>19</cp:revision>
  <dcterms:created xsi:type="dcterms:W3CDTF">2020-04-01T15:32:01Z</dcterms:created>
  <dcterms:modified xsi:type="dcterms:W3CDTF">2021-09-23T16:09:32Z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ce09fd-30b8-4231-b85e-6a7305b44896_Enabled">
    <vt:lpwstr>True</vt:lpwstr>
  </property>
  <property fmtid="{D5CDD505-2E9C-101B-9397-08002B2CF9AE}" pid="3" name="MSIP_Label_e4ce09fd-30b8-4231-b85e-6a7305b44896_SiteId">
    <vt:lpwstr>6fcec4dc-5068-43d5-af7b-80ad58da1056</vt:lpwstr>
  </property>
  <property fmtid="{D5CDD505-2E9C-101B-9397-08002B2CF9AE}" pid="4" name="MSIP_Label_e4ce09fd-30b8-4231-b85e-6a7305b44896_Owner">
    <vt:lpwstr>ptew@zerotothree.org</vt:lpwstr>
  </property>
  <property fmtid="{D5CDD505-2E9C-101B-9397-08002B2CF9AE}" pid="5" name="MSIP_Label_e4ce09fd-30b8-4231-b85e-6a7305b44896_SetDate">
    <vt:lpwstr>2020-04-01T15:59:35.4035708Z</vt:lpwstr>
  </property>
  <property fmtid="{D5CDD505-2E9C-101B-9397-08002B2CF9AE}" pid="6" name="MSIP_Label_e4ce09fd-30b8-4231-b85e-6a7305b44896_Name">
    <vt:lpwstr>General</vt:lpwstr>
  </property>
  <property fmtid="{D5CDD505-2E9C-101B-9397-08002B2CF9AE}" pid="7" name="MSIP_Label_e4ce09fd-30b8-4231-b85e-6a7305b44896_Application">
    <vt:lpwstr>Microsoft Azure Information Protection</vt:lpwstr>
  </property>
  <property fmtid="{D5CDD505-2E9C-101B-9397-08002B2CF9AE}" pid="8" name="MSIP_Label_e4ce09fd-30b8-4231-b85e-6a7305b44896_ActionId">
    <vt:lpwstr>242f52d8-d81e-449c-9c48-70b71aea5c98</vt:lpwstr>
  </property>
  <property fmtid="{D5CDD505-2E9C-101B-9397-08002B2CF9AE}" pid="9" name="MSIP_Label_e4ce09fd-30b8-4231-b85e-6a7305b44896_Extended_MSFT_Method">
    <vt:lpwstr>Automatic</vt:lpwstr>
  </property>
  <property fmtid="{D5CDD505-2E9C-101B-9397-08002B2CF9AE}" pid="10" name="Sensitivity">
    <vt:lpwstr>General</vt:lpwstr>
  </property>
  <property fmtid="{D5CDD505-2E9C-101B-9397-08002B2CF9AE}" pid="11" name="ContentTypeId">
    <vt:lpwstr>0x01010050752594B533D541BFA0582029CAA0E5</vt:lpwstr>
  </property>
</Properties>
</file>